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5" r:id="rId1"/>
  </p:sldMasterIdLst>
  <p:notesMasterIdLst>
    <p:notesMasterId r:id="rId10"/>
  </p:notesMasterIdLst>
  <p:sldIdLst>
    <p:sldId id="257" r:id="rId2"/>
    <p:sldId id="270" r:id="rId3"/>
    <p:sldId id="258" r:id="rId4"/>
    <p:sldId id="261" r:id="rId5"/>
    <p:sldId id="266" r:id="rId6"/>
    <p:sldId id="267" r:id="rId7"/>
    <p:sldId id="268" r:id="rId8"/>
    <p:sldId id="269" r:id="rId9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79" d="100"/>
          <a:sy n="79" d="100"/>
        </p:scale>
        <p:origin x="-802" y="-77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19.12.2021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401242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3640059"/>
            <a:ext cx="8458200" cy="916781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2914650"/>
            <a:ext cx="8458200" cy="6858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19.12.2021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19.12.2021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411957"/>
            <a:ext cx="1828800" cy="4388644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11957"/>
            <a:ext cx="6248400" cy="438864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19.12.2021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/>
              <a:pPr/>
              <a:t>19.12.2021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09600" y="1352550"/>
            <a:ext cx="8153400" cy="32766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19.12.2021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57150"/>
            <a:ext cx="2895600" cy="216694"/>
          </a:xfrm>
        </p:spPr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4855464"/>
            <a:ext cx="758952" cy="185166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2583677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257300"/>
            <a:ext cx="8458200" cy="9144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19.12.2021</a:t>
            </a:fld>
            <a:endParaRPr kumimoji="0"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210314"/>
            <a:ext cx="8686800" cy="888619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200150"/>
            <a:ext cx="4191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3434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19.12.2021</a:t>
            </a:fld>
            <a:endParaRPr kumimoji="0"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4057650"/>
            <a:ext cx="8610600" cy="661988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500062"/>
            <a:ext cx="4290556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6" y="500062"/>
            <a:ext cx="4292241" cy="47982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987028"/>
            <a:ext cx="429055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987028"/>
            <a:ext cx="4288536" cy="29563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19.12.2021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4857750"/>
            <a:ext cx="762000" cy="185166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451485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342900"/>
            <a:ext cx="8686800" cy="630936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19.12.2021</a:t>
            </a:fld>
            <a:endParaRPr kumimoji="0"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19.12.2021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4386838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4114800"/>
            <a:ext cx="8458200" cy="390525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1" y="457200"/>
            <a:ext cx="3008313" cy="360045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457200"/>
            <a:ext cx="5340350" cy="36004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19.12.2021</a:t>
            </a:fld>
            <a:endParaRPr kumimoji="0"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462476"/>
            <a:ext cx="5029200" cy="27432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19.12.2021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3745320"/>
            <a:ext cx="5867400" cy="391716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4149913"/>
            <a:ext cx="5867400" cy="576263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165622"/>
            <a:ext cx="8686800" cy="339447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57150"/>
            <a:ext cx="2514600" cy="216694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19.12.2021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57150"/>
            <a:ext cx="3352800" cy="216694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4857751"/>
            <a:ext cx="762000" cy="183356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342900"/>
            <a:ext cx="8686800" cy="62865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788174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793490"/>
            <a:ext cx="8629650" cy="1786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 idx="4294967295"/>
          </p:nvPr>
        </p:nvSpPr>
        <p:spPr>
          <a:xfrm>
            <a:off x="457200" y="342900"/>
            <a:ext cx="8686800" cy="63023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Игрушки Сибири</a:t>
            </a:r>
            <a:endParaRPr lang="ru-RU" sz="60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4294967295"/>
          </p:nvPr>
        </p:nvSpPr>
        <p:spPr>
          <a:xfrm>
            <a:off x="357158" y="1142990"/>
            <a:ext cx="8215338" cy="22860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Трудно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сказать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точно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когда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появились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детские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игрушки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Главный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источник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наших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знаний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–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археологические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находки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Археологи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условно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называют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игрушками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все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находки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виде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фигурок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людей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и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животных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На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территории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Сибири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нашли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множество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таких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игрушек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выточенных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из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мягкого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камня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или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из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бивня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мамонта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за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35-12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тысяч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лет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до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нашей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эры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Игрушка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всегда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была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неотъемлемой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частью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быта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любого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народа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«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зеркалом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»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его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жизни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 С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древних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же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времен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известно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существование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в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России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различных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игрушечных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промыслов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Это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знаменитые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Дымка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Каргополь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Вятка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Богородское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Сергиев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Посад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и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др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В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Сибири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же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почти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отсутствовало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как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фабричное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так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и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массовое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кустарное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производство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детских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игрушек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 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Однако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игрушки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у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сибиряков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были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всегда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Пока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дети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были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малы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игрушки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мастерили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матери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бабушка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старшие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сестры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при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всей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своей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занятости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они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находили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для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этого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время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Это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были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самобытные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игрушки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из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подручных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материалов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: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дерева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кости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бересты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,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остатков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кожи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 и </a:t>
            </a:r>
            <a:r>
              <a:rPr sz="8000" b="1" dirty="0" err="1">
                <a:solidFill>
                  <a:srgbClr val="002060"/>
                </a:solidFill>
                <a:latin typeface="Monotype Corsiva" pitchFamily="66" charset="0"/>
              </a:rPr>
              <a:t>материи</a:t>
            </a:r>
            <a:r>
              <a:rPr sz="8000" b="1" dirty="0">
                <a:solidFill>
                  <a:srgbClr val="002060"/>
                </a:solidFill>
                <a:latin typeface="Monotype Corsiva" pitchFamily="66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14348" y="1357304"/>
            <a:ext cx="77867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Monotype Corsiva" pitchFamily="66" charset="0"/>
              </a:rPr>
              <a:t>В быту русских  сибиряков тряпичная кукла была наиболее распространенной игрушкой.  Житейское мнение, будто кукла – забава только для девочек, ошибочно. В куклы играли все дети, пока не имели различий в костюме, до семи – восьми лет. И лишь когда мальчик облачался в порты, а девочка в юбку, их роли и игры строго разделялись. С этого времени и до замужества игровые интересы девочки сужались вокруг куклы и все теснее переплетались с народным творчеством. Тряпичные куклы были простейшим изображением женской фигуры: кусок ткани, свернутый в «скалку», тщательно обтянутое белой «тряпицей» лицо, кудельная или волосяная коса. Это был поэтический примитив с чертами наивного реализма и идеализации, образ, близкий к фольклорному женскому образу.</a:t>
            </a:r>
            <a:endParaRPr lang="ru-RU" sz="20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28728" y="285734"/>
            <a:ext cx="657692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Игрушки Сибири</a:t>
            </a:r>
            <a:endParaRPr lang="ru-RU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sz="4400"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Кукла</a:t>
            </a:r>
            <a:r>
              <a:rPr sz="4400"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sz="4400"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Пеленашка</a:t>
            </a:r>
            <a:endParaRPr lang="ru-RU" sz="4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571472" y="1500180"/>
            <a:ext cx="3886200" cy="3200400"/>
          </a:xfrm>
        </p:spPr>
        <p:txBody>
          <a:bodyPr anchor="ctr">
            <a:normAutofit fontScale="25000" lnSpcReduction="20000"/>
          </a:bodyPr>
          <a:lstStyle/>
          <a:p>
            <a:pPr>
              <a:buNone/>
            </a:pPr>
            <a:r>
              <a:rPr lang="ru-RU" sz="7200" b="1" dirty="0" smtClean="0">
                <a:latin typeface="Monotype Corsiva" pitchFamily="66" charset="0"/>
              </a:rPr>
              <a:t>В этой кукле воспроизводились особенности мироощущения русских крестьян. Считалось, что ограничение движения сделает ребенка незаметным для злых духов, поэтому почти весь первый год жизни младенец проводил в колыбели плотно </a:t>
            </a:r>
            <a:r>
              <a:rPr lang="ru-RU" sz="7200" b="1" dirty="0" err="1" smtClean="0">
                <a:latin typeface="Monotype Corsiva" pitchFamily="66" charset="0"/>
              </a:rPr>
              <a:t>спеленутый</a:t>
            </a:r>
            <a:r>
              <a:rPr lang="ru-RU" sz="7200" b="1" dirty="0" smtClean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lang="ru-RU" sz="7200" b="1" dirty="0" smtClean="0">
                <a:latin typeface="Monotype Corsiva" pitchFamily="66" charset="0"/>
              </a:rPr>
              <a:t>В основе правил изготовления куклы </a:t>
            </a:r>
            <a:r>
              <a:rPr lang="ru-RU" sz="7200" b="1" dirty="0" err="1" smtClean="0">
                <a:latin typeface="Monotype Corsiva" pitchFamily="66" charset="0"/>
              </a:rPr>
              <a:t>Пеленашки</a:t>
            </a:r>
            <a:r>
              <a:rPr lang="ru-RU" sz="7200" b="1" dirty="0" smtClean="0">
                <a:latin typeface="Monotype Corsiva" pitchFamily="66" charset="0"/>
              </a:rPr>
              <a:t> лежит традиционное понимание мироздания крестьянами. В ней простейшими приемами изготовления воспроизводили основные признаки человеческого подобия: тело, голову и центр жизненной силы, который, по поверьям, располагается в районе пупка.</a:t>
            </a:r>
          </a:p>
          <a:p>
            <a:pPr marL="274320" lvl="1">
              <a:buNone/>
            </a:pPr>
            <a:endParaRPr lang="ru-RU" sz="7200" dirty="0" smtClean="0">
              <a:latin typeface="Monotype Corsiva" pitchFamily="66" charset="0"/>
            </a:endParaRPr>
          </a:p>
          <a:p>
            <a:pPr marL="274320" lvl="1">
              <a:buNone/>
            </a:pPr>
            <a:endParaRPr lang="ru-RU" sz="1400" dirty="0">
              <a:latin typeface="Monotype Corsiva" pitchFamily="66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643438" y="1000114"/>
            <a:ext cx="4343400" cy="35433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sz="7200" b="1" dirty="0" err="1">
                <a:latin typeface="Monotype Corsiva" pitchFamily="66" charset="0"/>
              </a:rPr>
              <a:t>Кукла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изготавливалась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из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куска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ношеной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домотканой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одежды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вобравшей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себя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тепло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изготовивших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ее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рук</a:t>
            </a:r>
            <a:r>
              <a:rPr sz="7200" b="1" dirty="0">
                <a:latin typeface="Monotype Corsiva" pitchFamily="66" charset="0"/>
              </a:rPr>
              <a:t> и </a:t>
            </a:r>
            <a:r>
              <a:rPr sz="7200" b="1" dirty="0" err="1">
                <a:latin typeface="Monotype Corsiva" pitchFamily="66" charset="0"/>
              </a:rPr>
              <a:t>пропитавшейся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трудовым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потом</a:t>
            </a:r>
            <a:r>
              <a:rPr sz="7200" b="1" dirty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Считалось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что</a:t>
            </a:r>
            <a:r>
              <a:rPr sz="7200" b="1" dirty="0">
                <a:latin typeface="Monotype Corsiva" pitchFamily="66" charset="0"/>
              </a:rPr>
              <a:t> с </a:t>
            </a:r>
            <a:r>
              <a:rPr sz="7200" b="1" dirty="0" err="1">
                <a:latin typeface="Monotype Corsiva" pitchFamily="66" charset="0"/>
              </a:rPr>
              <a:t>родным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домашним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материалом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кукле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передается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частичка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жизненной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силы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При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изготовлении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кукла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руках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человека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как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будто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повторяла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таинство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рождения</a:t>
            </a:r>
            <a:r>
              <a:rPr sz="7200" b="1" dirty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sz="7200" b="1" dirty="0" err="1">
                <a:latin typeface="Monotype Corsiva" pitchFamily="66" charset="0"/>
              </a:rPr>
              <a:t>Пеленашка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кукла</a:t>
            </a:r>
            <a:r>
              <a:rPr sz="7200" b="1" dirty="0">
                <a:latin typeface="Monotype Corsiva" pitchFamily="66" charset="0"/>
              </a:rPr>
              <a:t> – </a:t>
            </a:r>
            <a:r>
              <a:rPr sz="7200" b="1" dirty="0" err="1">
                <a:latin typeface="Monotype Corsiva" pitchFamily="66" charset="0"/>
              </a:rPr>
              <a:t>младенчик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имеет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обереговую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конструкцию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Кукла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дается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ручки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ребенка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качестве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естественного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массажера</a:t>
            </a:r>
            <a:r>
              <a:rPr sz="7200" b="1" dirty="0">
                <a:latin typeface="Monotype Corsiva" pitchFamily="66" charset="0"/>
              </a:rPr>
              <a:t>, а </a:t>
            </a:r>
            <a:r>
              <a:rPr sz="7200" b="1" dirty="0" err="1">
                <a:latin typeface="Monotype Corsiva" pitchFamily="66" charset="0"/>
              </a:rPr>
              <a:t>так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же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при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приходе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гостей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вставляется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складочки</a:t>
            </a:r>
            <a:r>
              <a:rPr sz="7200" b="1" dirty="0">
                <a:latin typeface="Monotype Corsiva" pitchFamily="66" charset="0"/>
              </a:rPr>
              <a:t>  </a:t>
            </a:r>
            <a:r>
              <a:rPr sz="7200" b="1" dirty="0" err="1">
                <a:latin typeface="Monotype Corsiva" pitchFamily="66" charset="0"/>
              </a:rPr>
              <a:t>платочка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ребенка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тогда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гости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чтоб</a:t>
            </a:r>
            <a:r>
              <a:rPr sz="7200" b="1" dirty="0">
                <a:latin typeface="Monotype Corsiva" pitchFamily="66" charset="0"/>
              </a:rPr>
              <a:t> е «</a:t>
            </a:r>
            <a:r>
              <a:rPr sz="7200" b="1" dirty="0" err="1">
                <a:latin typeface="Monotype Corsiva" pitchFamily="66" charset="0"/>
              </a:rPr>
              <a:t>сглазить</a:t>
            </a:r>
            <a:r>
              <a:rPr sz="7200" b="1" dirty="0">
                <a:latin typeface="Monotype Corsiva" pitchFamily="66" charset="0"/>
              </a:rPr>
              <a:t>» </a:t>
            </a:r>
            <a:r>
              <a:rPr sz="7200" b="1" dirty="0" err="1">
                <a:latin typeface="Monotype Corsiva" pitchFamily="66" charset="0"/>
              </a:rPr>
              <a:t>ребенка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говорили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про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куклу</a:t>
            </a:r>
            <a:r>
              <a:rPr sz="7200" b="1" dirty="0">
                <a:latin typeface="Monotype Corsiva" pitchFamily="66" charset="0"/>
              </a:rPr>
              <a:t>: «</a:t>
            </a:r>
            <a:r>
              <a:rPr sz="7200" b="1" dirty="0" err="1">
                <a:latin typeface="Monotype Corsiva" pitchFamily="66" charset="0"/>
              </a:rPr>
              <a:t>Ой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до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чего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кукленок-то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хорош</a:t>
            </a:r>
            <a:r>
              <a:rPr sz="7200" b="1" dirty="0">
                <a:latin typeface="Monotype Corsiva" pitchFamily="66" charset="0"/>
              </a:rPr>
              <a:t>!»</a:t>
            </a:r>
          </a:p>
          <a:p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CIM\102_PANA\P10205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571487"/>
            <a:ext cx="2786082" cy="32127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pic>
        <p:nvPicPr>
          <p:cNvPr id="1027" name="Picture 3" descr="E:\DCIM\102_PANA\P10205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6" y="500049"/>
            <a:ext cx="4262443" cy="319683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714350" y="3857634"/>
            <a:ext cx="77841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</a:t>
            </a:r>
            <a:r>
              <a:rPr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уклы</a:t>
            </a:r>
            <a:r>
              <a:rPr sz="54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- </a:t>
            </a:r>
            <a:r>
              <a:rPr sz="5400" b="1" cap="all" spc="0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Пеленашки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Кубышка</a:t>
            </a:r>
            <a:r>
              <a:rPr b="1" cap="none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- </a:t>
            </a:r>
            <a:r>
              <a:rPr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Травница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b="1" dirty="0" err="1" smtClean="0">
                <a:latin typeface="Monotype Corsiva" pitchFamily="66" charset="0"/>
              </a:rPr>
              <a:t>Эта</a:t>
            </a:r>
            <a:r>
              <a:rPr b="1" dirty="0" smtClean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кукла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наполнена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душистой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лекарственной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травой</a:t>
            </a:r>
            <a:r>
              <a:rPr b="1" dirty="0">
                <a:latin typeface="Monotype Corsiva" pitchFamily="66" charset="0"/>
              </a:rPr>
              <a:t>. </a:t>
            </a:r>
            <a:r>
              <a:rPr b="1" dirty="0" err="1">
                <a:latin typeface="Monotype Corsiva" pitchFamily="66" charset="0"/>
              </a:rPr>
              <a:t>Куколку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необходимо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помять</a:t>
            </a:r>
            <a:r>
              <a:rPr b="1" dirty="0">
                <a:latin typeface="Monotype Corsiva" pitchFamily="66" charset="0"/>
              </a:rPr>
              <a:t> в </a:t>
            </a:r>
            <a:r>
              <a:rPr b="1" dirty="0" err="1">
                <a:latin typeface="Monotype Corsiva" pitchFamily="66" charset="0"/>
              </a:rPr>
              <a:t>руках</a:t>
            </a:r>
            <a:r>
              <a:rPr b="1" dirty="0">
                <a:latin typeface="Monotype Corsiva" pitchFamily="66" charset="0"/>
              </a:rPr>
              <a:t>, </a:t>
            </a:r>
            <a:r>
              <a:rPr b="1" dirty="0" err="1">
                <a:latin typeface="Monotype Corsiva" pitchFamily="66" charset="0"/>
              </a:rPr>
              <a:t>пошевелить</a:t>
            </a:r>
            <a:r>
              <a:rPr b="1" dirty="0">
                <a:latin typeface="Monotype Corsiva" pitchFamily="66" charset="0"/>
              </a:rPr>
              <a:t>, и </a:t>
            </a:r>
            <a:r>
              <a:rPr b="1" dirty="0" err="1">
                <a:latin typeface="Monotype Corsiva" pitchFamily="66" charset="0"/>
              </a:rPr>
              <a:t>по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комнате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разнесется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травяной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дух</a:t>
            </a:r>
            <a:r>
              <a:rPr b="1" dirty="0">
                <a:latin typeface="Monotype Corsiva" pitchFamily="66" charset="0"/>
              </a:rPr>
              <a:t>, </a:t>
            </a:r>
            <a:r>
              <a:rPr b="1" dirty="0" err="1">
                <a:latin typeface="Monotype Corsiva" pitchFamily="66" charset="0"/>
              </a:rPr>
              <a:t>который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отгонит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духов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болезни</a:t>
            </a:r>
            <a:r>
              <a:rPr b="1" dirty="0">
                <a:latin typeface="Monotype Corsiva" pitchFamily="66" charset="0"/>
              </a:rPr>
              <a:t>. </a:t>
            </a:r>
            <a:r>
              <a:rPr b="1" dirty="0" err="1">
                <a:latin typeface="Monotype Corsiva" pitchFamily="66" charset="0"/>
              </a:rPr>
              <a:t>Через</a:t>
            </a:r>
            <a:r>
              <a:rPr b="1" dirty="0">
                <a:latin typeface="Monotype Corsiva" pitchFamily="66" charset="0"/>
              </a:rPr>
              <a:t> 2 </a:t>
            </a:r>
            <a:r>
              <a:rPr b="1" dirty="0" err="1">
                <a:latin typeface="Monotype Corsiva" pitchFamily="66" charset="0"/>
              </a:rPr>
              <a:t>года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траву</a:t>
            </a:r>
            <a:r>
              <a:rPr b="1" dirty="0">
                <a:latin typeface="Monotype Corsiva" pitchFamily="66" charset="0"/>
              </a:rPr>
              <a:t> в </a:t>
            </a:r>
            <a:r>
              <a:rPr b="1" dirty="0" err="1">
                <a:latin typeface="Monotype Corsiva" pitchFamily="66" charset="0"/>
              </a:rPr>
              <a:t>куколке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необходимо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поменять</a:t>
            </a:r>
            <a:r>
              <a:rPr b="1" dirty="0">
                <a:latin typeface="Monotype Corsiva" pitchFamily="66" charset="0"/>
              </a:rPr>
              <a:t>. </a:t>
            </a:r>
            <a:r>
              <a:rPr b="1" dirty="0" err="1">
                <a:latin typeface="Monotype Corsiva" pitchFamily="66" charset="0"/>
              </a:rPr>
              <a:t>Именно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так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поступали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наши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предки</a:t>
            </a:r>
            <a:r>
              <a:rPr b="1" dirty="0">
                <a:latin typeface="Monotype Corsiva" pitchFamily="66" charset="0"/>
              </a:rPr>
              <a:t>.</a:t>
            </a:r>
          </a:p>
          <a:p>
            <a:pPr>
              <a:buNone/>
            </a:pPr>
            <a:r>
              <a:rPr b="1" dirty="0" err="1">
                <a:latin typeface="Monotype Corsiva" pitchFamily="66" charset="0"/>
              </a:rPr>
              <a:t>Кубышка</a:t>
            </a:r>
            <a:r>
              <a:rPr b="1" dirty="0">
                <a:latin typeface="Monotype Corsiva" pitchFamily="66" charset="0"/>
              </a:rPr>
              <a:t> – </a:t>
            </a:r>
            <a:r>
              <a:rPr b="1" dirty="0" err="1">
                <a:latin typeface="Monotype Corsiva" pitchFamily="66" charset="0"/>
              </a:rPr>
              <a:t>Травница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следит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за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тем</a:t>
            </a:r>
            <a:r>
              <a:rPr b="1" dirty="0">
                <a:latin typeface="Monotype Corsiva" pitchFamily="66" charset="0"/>
              </a:rPr>
              <a:t>, </a:t>
            </a:r>
            <a:r>
              <a:rPr b="1" dirty="0" err="1">
                <a:latin typeface="Monotype Corsiva" pitchFamily="66" charset="0"/>
              </a:rPr>
              <a:t>чтобы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болезнь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не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проникла</a:t>
            </a:r>
            <a:r>
              <a:rPr b="1" dirty="0">
                <a:latin typeface="Monotype Corsiva" pitchFamily="66" charset="0"/>
              </a:rPr>
              <a:t> в </a:t>
            </a:r>
            <a:r>
              <a:rPr b="1" dirty="0" err="1">
                <a:latin typeface="Monotype Corsiva" pitchFamily="66" charset="0"/>
              </a:rPr>
              <a:t>дом</a:t>
            </a:r>
            <a:r>
              <a:rPr b="1" dirty="0">
                <a:latin typeface="Monotype Corsiva" pitchFamily="66" charset="0"/>
              </a:rPr>
              <a:t>. </a:t>
            </a:r>
            <a:r>
              <a:rPr b="1" dirty="0" err="1">
                <a:latin typeface="Monotype Corsiva" pitchFamily="66" charset="0"/>
              </a:rPr>
              <a:t>От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нее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исходит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теплота</a:t>
            </a:r>
            <a:r>
              <a:rPr b="1" dirty="0">
                <a:latin typeface="Monotype Corsiva" pitchFamily="66" charset="0"/>
              </a:rPr>
              <a:t>, </a:t>
            </a:r>
            <a:r>
              <a:rPr b="1" dirty="0" err="1">
                <a:latin typeface="Monotype Corsiva" pitchFamily="66" charset="0"/>
              </a:rPr>
              <a:t>как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от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заботливой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хозяйки</a:t>
            </a:r>
            <a:r>
              <a:rPr b="1" dirty="0">
                <a:latin typeface="Monotype Corsiva" pitchFamily="66" charset="0"/>
              </a:rPr>
              <a:t>. </a:t>
            </a:r>
            <a:r>
              <a:rPr b="1" dirty="0" err="1">
                <a:latin typeface="Monotype Corsiva" pitchFamily="66" charset="0"/>
              </a:rPr>
              <a:t>Она</a:t>
            </a:r>
            <a:r>
              <a:rPr b="1" dirty="0">
                <a:latin typeface="Monotype Corsiva" pitchFamily="66" charset="0"/>
              </a:rPr>
              <a:t> и </a:t>
            </a:r>
            <a:r>
              <a:rPr b="1" dirty="0" err="1">
                <a:latin typeface="Monotype Corsiva" pitchFamily="66" charset="0"/>
              </a:rPr>
              <a:t>защитница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от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злых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духов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болезни</a:t>
            </a:r>
            <a:r>
              <a:rPr b="1" dirty="0">
                <a:latin typeface="Monotype Corsiva" pitchFamily="66" charset="0"/>
              </a:rPr>
              <a:t>, и. </a:t>
            </a:r>
            <a:r>
              <a:rPr b="1" dirty="0" err="1">
                <a:latin typeface="Monotype Corsiva" pitchFamily="66" charset="0"/>
              </a:rPr>
              <a:t>добрая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утешница</a:t>
            </a:r>
            <a:r>
              <a:rPr b="1" dirty="0">
                <a:latin typeface="Monotype Corsiva" pitchFamily="66" charset="0"/>
              </a:rPr>
              <a:t>. </a:t>
            </a:r>
            <a:r>
              <a:rPr b="1" dirty="0" err="1">
                <a:latin typeface="Monotype Corsiva" pitchFamily="66" charset="0"/>
              </a:rPr>
              <a:t>Ее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подвешивали</a:t>
            </a:r>
            <a:r>
              <a:rPr b="1" dirty="0">
                <a:latin typeface="Monotype Corsiva" pitchFamily="66" charset="0"/>
              </a:rPr>
              <a:t> в </a:t>
            </a:r>
            <a:r>
              <a:rPr b="1" dirty="0" err="1">
                <a:latin typeface="Monotype Corsiva" pitchFamily="66" charset="0"/>
              </a:rPr>
              <a:t>доме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над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колыбелью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ребенка</a:t>
            </a:r>
            <a:r>
              <a:rPr b="1" dirty="0">
                <a:latin typeface="Monotype Corsiva" pitchFamily="66" charset="0"/>
              </a:rPr>
              <a:t>. </a:t>
            </a:r>
            <a:r>
              <a:rPr b="1" dirty="0" err="1">
                <a:latin typeface="Monotype Corsiva" pitchFamily="66" charset="0"/>
              </a:rPr>
              <a:t>Куклу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давали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поиграть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детям</a:t>
            </a:r>
            <a:r>
              <a:rPr b="1" dirty="0">
                <a:latin typeface="Monotype Corsiva" pitchFamily="66" charset="0"/>
              </a:rPr>
              <a:t>. </a:t>
            </a:r>
            <a:r>
              <a:rPr b="1" dirty="0" err="1">
                <a:latin typeface="Monotype Corsiva" pitchFamily="66" charset="0"/>
              </a:rPr>
              <a:t>Еще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ее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ставили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около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>
                <a:latin typeface="Monotype Corsiva" pitchFamily="66" charset="0"/>
              </a:rPr>
              <a:t>кровати</a:t>
            </a:r>
            <a:r>
              <a:rPr b="1" dirty="0">
                <a:latin typeface="Monotype Corsiva" pitchFamily="66" charset="0"/>
              </a:rPr>
              <a:t> </a:t>
            </a:r>
            <a:r>
              <a:rPr b="1" dirty="0" err="1" smtClean="0">
                <a:latin typeface="Monotype Corsiva" pitchFamily="66" charset="0"/>
              </a:rPr>
              <a:t>больного</a:t>
            </a:r>
            <a:r>
              <a:rPr lang="ru-RU" b="1" dirty="0" smtClean="0">
                <a:latin typeface="Monotype Corsiva" pitchFamily="66" charset="0"/>
              </a:rPr>
              <a:t>.</a:t>
            </a:r>
            <a:endParaRPr b="1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2_PANA\P10205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2" y="428611"/>
            <a:ext cx="4223245" cy="4395601"/>
          </a:xfrm>
          <a:prstGeom prst="rect">
            <a:avLst/>
          </a:prstGeom>
          <a:ln w="190500" cap="sq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5072066" y="500048"/>
            <a:ext cx="3320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Кубышка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15074" y="1000114"/>
            <a:ext cx="642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72068" y="2357436"/>
            <a:ext cx="34801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Травница</a:t>
            </a:r>
            <a:endParaRPr lang="ru-RU" sz="5400" dirty="0"/>
          </a:p>
        </p:txBody>
      </p:sp>
    </p:spTree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8"/>
            <a:ext cx="8686800" cy="62865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b="1" cap="none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Крупеничка</a:t>
            </a:r>
            <a:endParaRPr lang="ru-RU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42910" y="857238"/>
            <a:ext cx="8286808" cy="3786214"/>
          </a:xfrm>
        </p:spPr>
        <p:txBody>
          <a:bodyPr>
            <a:normAutofit fontScale="25000" lnSpcReduction="20000"/>
          </a:bodyPr>
          <a:lstStyle/>
          <a:p>
            <a:r>
              <a:rPr sz="7200" b="1" dirty="0" err="1" smtClean="0">
                <a:latin typeface="Monotype Corsiva" pitchFamily="66" charset="0"/>
              </a:rPr>
              <a:t>Крупеничка</a:t>
            </a:r>
            <a:r>
              <a:rPr sz="7200" b="1" dirty="0" smtClean="0">
                <a:latin typeface="Monotype Corsiva" pitchFamily="66" charset="0"/>
              </a:rPr>
              <a:t> </a:t>
            </a:r>
            <a:r>
              <a:rPr sz="7200" b="1" dirty="0">
                <a:latin typeface="Monotype Corsiva" pitchFamily="66" charset="0"/>
              </a:rPr>
              <a:t>– </a:t>
            </a:r>
            <a:r>
              <a:rPr sz="7200" b="1" dirty="0" err="1">
                <a:latin typeface="Monotype Corsiva" pitchFamily="66" charset="0"/>
              </a:rPr>
              <a:t>это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кукла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основе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которой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украшенный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нитками</a:t>
            </a:r>
            <a:r>
              <a:rPr sz="7200" b="1" dirty="0">
                <a:latin typeface="Monotype Corsiva" pitchFamily="66" charset="0"/>
              </a:rPr>
              <a:t> и </a:t>
            </a:r>
            <a:r>
              <a:rPr sz="7200" b="1" dirty="0" err="1">
                <a:latin typeface="Monotype Corsiva" pitchFamily="66" charset="0"/>
              </a:rPr>
              <a:t>тканями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мешочек</a:t>
            </a:r>
            <a:r>
              <a:rPr sz="7200" b="1" dirty="0">
                <a:latin typeface="Monotype Corsiva" pitchFamily="66" charset="0"/>
              </a:rPr>
              <a:t> с </a:t>
            </a:r>
            <a:r>
              <a:rPr sz="7200" b="1" dirty="0" err="1">
                <a:latin typeface="Monotype Corsiva" pitchFamily="66" charset="0"/>
              </a:rPr>
              <a:t>зерном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Первоначально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Крупеничка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хранила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высокоценные</a:t>
            </a:r>
            <a:r>
              <a:rPr sz="7200" b="1" dirty="0">
                <a:latin typeface="Monotype Corsiva" pitchFamily="66" charset="0"/>
              </a:rPr>
              <a:t> и </a:t>
            </a:r>
            <a:r>
              <a:rPr sz="7200" b="1" dirty="0" err="1">
                <a:latin typeface="Monotype Corsiva" pitchFamily="66" charset="0"/>
              </a:rPr>
              <a:t>редкие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семена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будущего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урожая</a:t>
            </a:r>
            <a:r>
              <a:rPr sz="7200" b="1" dirty="0">
                <a:latin typeface="Monotype Corsiva" pitchFamily="66" charset="0"/>
              </a:rPr>
              <a:t> – </a:t>
            </a:r>
            <a:r>
              <a:rPr sz="7200" b="1" dirty="0" err="1">
                <a:latin typeface="Monotype Corsiva" pitchFamily="66" charset="0"/>
              </a:rPr>
              <a:t>семена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гречихи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Гречиха</a:t>
            </a:r>
            <a:r>
              <a:rPr sz="7200" b="1" dirty="0">
                <a:latin typeface="Monotype Corsiva" pitchFamily="66" charset="0"/>
              </a:rPr>
              <a:t> – </a:t>
            </a:r>
            <a:r>
              <a:rPr sz="7200" b="1" dirty="0" err="1">
                <a:latin typeface="Monotype Corsiva" pitchFamily="66" charset="0"/>
              </a:rPr>
              <a:t>культура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достаточно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капризная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но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очень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ценная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Поэтому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отношение</a:t>
            </a:r>
            <a:r>
              <a:rPr sz="7200" b="1" dirty="0">
                <a:latin typeface="Monotype Corsiva" pitchFamily="66" charset="0"/>
              </a:rPr>
              <a:t> к </a:t>
            </a:r>
            <a:r>
              <a:rPr sz="7200" b="1" dirty="0" err="1">
                <a:latin typeface="Monotype Corsiva" pitchFamily="66" charset="0"/>
              </a:rPr>
              <a:t>ней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было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особым</a:t>
            </a:r>
            <a:r>
              <a:rPr sz="7200" b="1" dirty="0">
                <a:latin typeface="Monotype Corsiva" pitchFamily="66" charset="0"/>
              </a:rPr>
              <a:t>. К </a:t>
            </a:r>
            <a:r>
              <a:rPr sz="7200" b="1" dirty="0" err="1">
                <a:latin typeface="Monotype Corsiva" pitchFamily="66" charset="0"/>
              </a:rPr>
              <a:t>концу</a:t>
            </a:r>
            <a:r>
              <a:rPr sz="7200" b="1" dirty="0">
                <a:latin typeface="Monotype Corsiva" pitchFamily="66" charset="0"/>
              </a:rPr>
              <a:t> 19 </a:t>
            </a:r>
            <a:r>
              <a:rPr sz="7200" b="1" dirty="0" err="1">
                <a:latin typeface="Monotype Corsiva" pitchFamily="66" charset="0"/>
              </a:rPr>
              <a:t>века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для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наполнения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стали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использовать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пшено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горох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Пшеницу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зерно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всяких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сортов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одновременно</a:t>
            </a:r>
            <a:r>
              <a:rPr sz="7200" b="1" dirty="0">
                <a:latin typeface="Monotype Corsiva" pitchFamily="66" charset="0"/>
              </a:rPr>
              <a:t>,  </a:t>
            </a:r>
            <a:r>
              <a:rPr sz="7200" b="1" dirty="0" err="1">
                <a:latin typeface="Monotype Corsiva" pitchFamily="66" charset="0"/>
              </a:rPr>
              <a:t>чтобы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урожай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был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богатым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на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все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виды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зерновых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культур</a:t>
            </a:r>
            <a:r>
              <a:rPr sz="7200" b="1" dirty="0">
                <a:latin typeface="Monotype Corsiva" pitchFamily="66" charset="0"/>
              </a:rPr>
              <a:t>. </a:t>
            </a:r>
          </a:p>
          <a:p>
            <a:r>
              <a:rPr sz="7200" b="1" dirty="0" err="1">
                <a:latin typeface="Monotype Corsiva" pitchFamily="66" charset="0"/>
              </a:rPr>
              <a:t>Делали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эту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куклу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после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сбора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урожая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Мешочек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наполняли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отборным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зерном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при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этом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женщины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всегда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пели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песню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читали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молитву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Куклу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наряжали</a:t>
            </a:r>
            <a:r>
              <a:rPr sz="7200" b="1" dirty="0">
                <a:latin typeface="Monotype Corsiva" pitchFamily="66" charset="0"/>
              </a:rPr>
              <a:t> и </a:t>
            </a:r>
            <a:r>
              <a:rPr sz="7200" b="1" dirty="0" err="1">
                <a:latin typeface="Monotype Corsiva" pitchFamily="66" charset="0"/>
              </a:rPr>
              <a:t>хранили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до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следующего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посева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красном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углу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избы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рядом</a:t>
            </a:r>
            <a:r>
              <a:rPr sz="7200" b="1" dirty="0">
                <a:latin typeface="Monotype Corsiva" pitchFamily="66" charset="0"/>
              </a:rPr>
              <a:t> с </a:t>
            </a:r>
            <a:r>
              <a:rPr sz="7200" b="1" dirty="0" err="1">
                <a:latin typeface="Monotype Corsiva" pitchFamily="66" charset="0"/>
              </a:rPr>
              <a:t>иконами</a:t>
            </a:r>
            <a:r>
              <a:rPr sz="7200" b="1" dirty="0">
                <a:latin typeface="Monotype Corsiva" pitchFamily="66" charset="0"/>
              </a:rPr>
              <a:t>. </a:t>
            </a:r>
          </a:p>
          <a:p>
            <a:r>
              <a:rPr sz="7200" b="1" dirty="0" err="1">
                <a:latin typeface="Monotype Corsiva" pitchFamily="66" charset="0"/>
              </a:rPr>
              <a:t>При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посеве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первые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горсти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отборной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крупы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символизировавшие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сбереженные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силы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Кормилицы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Земли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брали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из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куклы</a:t>
            </a:r>
            <a:r>
              <a:rPr sz="7200" b="1" dirty="0">
                <a:latin typeface="Monotype Corsiva" pitchFamily="66" charset="0"/>
              </a:rPr>
              <a:t> – </a:t>
            </a:r>
            <a:r>
              <a:rPr sz="7200" b="1" dirty="0" err="1">
                <a:latin typeface="Monotype Corsiva" pitchFamily="66" charset="0"/>
              </a:rPr>
              <a:t>мешочка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После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уборочной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страды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Крупеничку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вновь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наполняли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отборным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зерном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уже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нового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урожая</a:t>
            </a:r>
            <a:r>
              <a:rPr sz="7200" b="1" dirty="0">
                <a:latin typeface="Monotype Corsiva" pitchFamily="66" charset="0"/>
              </a:rPr>
              <a:t>.</a:t>
            </a:r>
          </a:p>
          <a:p>
            <a:r>
              <a:rPr sz="7200" b="1" dirty="0" err="1">
                <a:latin typeface="Monotype Corsiva" pitchFamily="66" charset="0"/>
              </a:rPr>
              <a:t>Крупеничка</a:t>
            </a:r>
            <a:r>
              <a:rPr sz="7200" b="1" dirty="0">
                <a:latin typeface="Monotype Corsiva" pitchFamily="66" charset="0"/>
              </a:rPr>
              <a:t> – </a:t>
            </a:r>
            <a:r>
              <a:rPr sz="7200" b="1" dirty="0" err="1">
                <a:latin typeface="Monotype Corsiva" pitchFamily="66" charset="0"/>
              </a:rPr>
              <a:t>главный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оберег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семьи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Считалось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что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она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принимает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дом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достаток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обещает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хороший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будущий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урожай</a:t>
            </a:r>
            <a:r>
              <a:rPr sz="7200" b="1" dirty="0">
                <a:latin typeface="Monotype Corsiva" pitchFamily="66" charset="0"/>
              </a:rPr>
              <a:t> и </a:t>
            </a:r>
            <a:r>
              <a:rPr sz="7200" b="1" dirty="0" err="1">
                <a:latin typeface="Monotype Corsiva" pitchFamily="66" charset="0"/>
              </a:rPr>
              <a:t>прибавление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семействе</a:t>
            </a:r>
            <a:r>
              <a:rPr sz="7200" b="1" dirty="0">
                <a:latin typeface="Monotype Corsiva" pitchFamily="66" charset="0"/>
              </a:rPr>
              <a:t>.</a:t>
            </a:r>
          </a:p>
          <a:p>
            <a:r>
              <a:rPr sz="7200" b="1" dirty="0" err="1">
                <a:latin typeface="Monotype Corsiva" pitchFamily="66" charset="0"/>
              </a:rPr>
              <a:t>Крупеничка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помогала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верить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удачный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год</a:t>
            </a:r>
            <a:r>
              <a:rPr sz="7200" b="1" dirty="0">
                <a:latin typeface="Monotype Corsiva" pitchFamily="66" charset="0"/>
              </a:rPr>
              <a:t> и </a:t>
            </a:r>
            <a:r>
              <a:rPr sz="7200" b="1" dirty="0" err="1">
                <a:latin typeface="Monotype Corsiva" pitchFamily="66" charset="0"/>
              </a:rPr>
              <a:t>благополучие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доме</a:t>
            </a:r>
            <a:r>
              <a:rPr sz="7200" b="1" dirty="0">
                <a:latin typeface="Monotype Corsiva" pitchFamily="66" charset="0"/>
              </a:rPr>
              <a:t>. </a:t>
            </a:r>
          </a:p>
          <a:p>
            <a:r>
              <a:rPr sz="7200" b="1" dirty="0">
                <a:latin typeface="Monotype Corsiva" pitchFamily="66" charset="0"/>
              </a:rPr>
              <a:t>В </a:t>
            </a:r>
            <a:r>
              <a:rPr sz="7200" b="1" dirty="0" err="1">
                <a:latin typeface="Monotype Corsiva" pitchFamily="66" charset="0"/>
              </a:rPr>
              <a:t>голодное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время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брали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крупу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из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куколки</a:t>
            </a:r>
            <a:r>
              <a:rPr sz="7200" b="1" dirty="0">
                <a:latin typeface="Monotype Corsiva" pitchFamily="66" charset="0"/>
              </a:rPr>
              <a:t>  и </a:t>
            </a:r>
            <a:r>
              <a:rPr sz="7200" b="1" dirty="0" err="1">
                <a:latin typeface="Monotype Corsiva" pitchFamily="66" charset="0"/>
              </a:rPr>
              <a:t>варили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из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нее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кашу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Входящий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избу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гость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мог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по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кукле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определить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сытно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живет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семья</a:t>
            </a:r>
            <a:r>
              <a:rPr sz="7200" b="1" dirty="0">
                <a:latin typeface="Monotype Corsiva" pitchFamily="66" charset="0"/>
              </a:rPr>
              <a:t>. </a:t>
            </a:r>
            <a:r>
              <a:rPr sz="7200" b="1" dirty="0" err="1">
                <a:latin typeface="Monotype Corsiva" pitchFamily="66" charset="0"/>
              </a:rPr>
              <a:t>Если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куколка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была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худа</a:t>
            </a:r>
            <a:r>
              <a:rPr sz="7200" b="1" dirty="0">
                <a:latin typeface="Monotype Corsiva" pitchFamily="66" charset="0"/>
              </a:rPr>
              <a:t>, </a:t>
            </a:r>
            <a:r>
              <a:rPr sz="7200" b="1" dirty="0" err="1">
                <a:latin typeface="Monotype Corsiva" pitchFamily="66" charset="0"/>
              </a:rPr>
              <a:t>значит</a:t>
            </a:r>
            <a:r>
              <a:rPr sz="7200" b="1" dirty="0">
                <a:latin typeface="Monotype Corsiva" pitchFamily="66" charset="0"/>
              </a:rPr>
              <a:t> в </a:t>
            </a:r>
            <a:r>
              <a:rPr sz="7200" b="1" dirty="0" err="1">
                <a:latin typeface="Monotype Corsiva" pitchFamily="66" charset="0"/>
              </a:rPr>
              <a:t>семье</a:t>
            </a:r>
            <a:r>
              <a:rPr sz="7200" b="1" dirty="0">
                <a:latin typeface="Monotype Corsiva" pitchFamily="66" charset="0"/>
              </a:rPr>
              <a:t> </a:t>
            </a:r>
            <a:r>
              <a:rPr sz="7200" b="1" dirty="0" err="1">
                <a:latin typeface="Monotype Corsiva" pitchFamily="66" charset="0"/>
              </a:rPr>
              <a:t>беда</a:t>
            </a:r>
            <a:r>
              <a:rPr sz="7200" b="1" dirty="0">
                <a:latin typeface="Monotype Corsiva" pitchFamily="66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DCIM\102_PANA\P1020597.JPG"/>
          <p:cNvPicPr>
            <a:picLocks noChangeAspect="1" noChangeArrowheads="1"/>
          </p:cNvPicPr>
          <p:nvPr/>
        </p:nvPicPr>
        <p:blipFill>
          <a:blip r:embed="rId3" cstate="print"/>
          <a:srcRect t="20096" b="8134"/>
          <a:stretch>
            <a:fillRect/>
          </a:stretch>
        </p:blipFill>
        <p:spPr bwMode="auto">
          <a:xfrm>
            <a:off x="357158" y="500049"/>
            <a:ext cx="4286280" cy="4101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4786314" y="1857370"/>
            <a:ext cx="4187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sz="5400" b="1" cap="none" spc="0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Крупеничка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803</Words>
  <Application>Microsoft Office PowerPoint</Application>
  <PresentationFormat>Экран (16:9)</PresentationFormat>
  <Paragraphs>31</Paragraphs>
  <Slides>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Игрушки Сибири</vt:lpstr>
      <vt:lpstr>Слайд 2</vt:lpstr>
      <vt:lpstr>Кукла Пеленашка</vt:lpstr>
      <vt:lpstr>Слайд 4</vt:lpstr>
      <vt:lpstr>Кубышка - Травница</vt:lpstr>
      <vt:lpstr>Слайд 6</vt:lpstr>
      <vt:lpstr>Крупеничка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Игрушки Сибири</dc:title>
  <dc:creator/>
  <cp:lastModifiedBy/>
  <cp:revision>2</cp:revision>
  <dcterms:created xsi:type="dcterms:W3CDTF">2011-03-09T13:52:33Z</dcterms:created>
  <dcterms:modified xsi:type="dcterms:W3CDTF">2021-12-19T06:56:56Z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