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1" r:id="rId13"/>
    <p:sldId id="300" r:id="rId14"/>
    <p:sldId id="302" r:id="rId15"/>
    <p:sldId id="303" r:id="rId16"/>
    <p:sldId id="286" r:id="rId17"/>
    <p:sldId id="304" r:id="rId18"/>
    <p:sldId id="278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103D-6882-469B-A498-FEB1F48B9701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0A3FE1-63DA-4538-9C1A-64F8EE7B3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103D-6882-469B-A498-FEB1F48B9701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3FE1-63DA-4538-9C1A-64F8EE7B3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103D-6882-469B-A498-FEB1F48B9701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3FE1-63DA-4538-9C1A-64F8EE7B3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Kohtla-Järve Online &amp;Scy; &amp;Pcy;&amp;rcy;&amp;acy;&amp;zcy;&amp;dcy;&amp;ncy;&amp;icy;&amp;kcy;&amp;ocy;&amp;mcy; &amp;Pcy;&amp;ocy;&amp;bcy;&amp;iecy;&amp;dcy;&amp;ycy;!"/>
          <p:cNvPicPr>
            <a:picLocks noChangeAspect="1" noChangeArrowheads="1"/>
          </p:cNvPicPr>
          <p:nvPr userDrawn="1"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6162740" y="4643446"/>
            <a:ext cx="2647897" cy="1821753"/>
          </a:xfrm>
          <a:prstGeom prst="rect">
            <a:avLst/>
          </a:prstGeom>
          <a:noFill/>
        </p:spPr>
      </p:pic>
      <p:pic>
        <p:nvPicPr>
          <p:cNvPr id="9" name="Picture 16" descr="&amp;Gcy;&amp;acy;&amp;lcy;&amp;iecy;&amp;rcy;&amp;iecy;&amp;yacy;: &amp;Kcy;&amp;ocy;&amp;ncy;&amp;kcy;&amp;ucy;&amp;rcy;&amp;scy; &amp;scy;&amp;ocy;&amp;tscy;&amp;icy;&amp;acy;&amp;lcy;&amp;softcy;&amp;ncy;&amp;ocy;&amp;jcy; &amp;rcy;&amp;iecy;&amp;kcy;&amp;lcy;&amp;acy;&amp;mcy;&amp;ycy; &amp;kcy;&amp;ocy; &amp;dcy;&amp;ncy;&amp;yucy; &amp;Pcy;&amp;ocy;&amp;bcy;&amp;iecy;&amp;dcy;&amp;ycy; &amp;zcy;&amp;acy;&amp;scy;&amp;tcy;&amp;acy;&amp;vcy;&amp;icy;&amp;lcy; &amp;vcy;&amp;scy;&amp;pcy;&amp;lcy;&amp;acy;&amp;kcy;&amp;ncy;&amp;ucy;&amp;tcy;&amp;softcy;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3643306" y="5643578"/>
            <a:ext cx="2928958" cy="9338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&amp;Scy;&amp;tcy;&amp;acy;&amp;rcy;&amp;ycy;&amp;iecy; &amp;bcy;&amp;ucy;&amp;mcy;&amp;acy;&amp;gcy;&amp;icy; &amp;icy;&amp;lcy;&amp;icy; &amp;pcy;&amp;iecy;&amp;rcy;&amp;gcy;&amp;acy;&amp;mcy;&amp;iecy;&amp;ncy;&amp;tcy;&amp;acy; - Stock Illustration Philip Morley #285730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4" descr="15 &amp;zcy;&amp;ncy;&amp;acy;&amp;mcy;&amp;iecy;&amp;ncy;&amp;icy;&amp;tcy;&amp;ycy;&amp;khcy; &amp;scy;&amp;ncy;&amp;icy;&amp;mcy;&amp;kcy;&amp;ocy;&amp;vcy; &amp;Vcy;&amp;iecy;&amp;lcy;&amp;icy;&amp;kcy;&amp;ocy;&amp;jcy; &amp;Ocy;&amp;tcy;&amp;iecy;&amp;chcy;&amp;iecy;&amp;scy;&amp;tcy;&amp;vcy;&amp;iecy;&amp;ncy;&amp;ncy;&amp;ocy;&amp;jcy; &amp;Vcy;&amp;ocy;&amp;jcy;&amp;ncy;&amp;y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3" cstate="email">
            <a:duotone>
              <a:prstClr val="black"/>
              <a:schemeClr val="bg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4598359" cy="3643314"/>
          </a:xfrm>
          <a:prstGeom prst="ellipse">
            <a:avLst/>
          </a:prstGeom>
          <a:noFill/>
          <a:effectLst>
            <a:softEdge rad="635000"/>
          </a:effectLst>
        </p:spPr>
      </p:pic>
      <p:pic>
        <p:nvPicPr>
          <p:cNvPr id="18" name="Picture 8" descr="&amp;Mcy;&amp;icy;&amp;ncy;&amp;icy;&amp;scy;&amp;tcy;&amp;iecy;&amp;rcy;&amp;scy;&amp;tcy;&amp;vcy;&amp;ocy; &amp;ocy;&amp;bcy;&amp;rcy;&amp;acy;&amp;zcy;&amp;ocy;&amp;vcy;&amp;acy;&amp;ncy;&amp;icy;&amp;yacy; &amp;icy; &amp;ncy;&amp;acy;&amp;ucy;&amp;kcy;&amp;icy; &amp;Kcy;&amp;CHcy;&amp;Rcy; - &amp;Gcy;&amp;lcy;&amp;acy;&amp;vcy;&amp;ncy;&amp;acy;&amp;yacy; &amp;scy;&amp;tcy;&amp;rcy;&amp;acy;&amp;ncy;&amp;icy;&amp;tscy;&amp;acy;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70811">
            <a:off x="266207" y="2886567"/>
            <a:ext cx="3657246" cy="1261417"/>
          </a:xfrm>
          <a:prstGeom prst="rect">
            <a:avLst/>
          </a:prstGeom>
          <a:noFill/>
        </p:spPr>
      </p:pic>
      <p:pic>
        <p:nvPicPr>
          <p:cNvPr id="12304" name="Picture 16" descr="Kohtla-Järve Online &amp;Scy; &amp;Pcy;&amp;rcy;&amp;acy;&amp;zcy;&amp;dcy;&amp;ncy;&amp;icy;&amp;kcy;&amp;ocy;&amp;mcy; &amp;Pcy;&amp;ocy;&amp;bcy;&amp;iecy;&amp;dcy;&amp;ycy;!"/>
          <p:cNvPicPr>
            <a:picLocks noChangeAspect="1" noChangeArrowheads="1"/>
          </p:cNvPicPr>
          <p:nvPr userDrawn="1"/>
        </p:nvPicPr>
        <p:blipFill>
          <a:blip r:embed="rId5">
            <a:lum contrast="20000"/>
          </a:blip>
          <a:srcRect/>
          <a:stretch>
            <a:fillRect/>
          </a:stretch>
        </p:blipFill>
        <p:spPr bwMode="auto">
          <a:xfrm>
            <a:off x="5643570" y="4286256"/>
            <a:ext cx="3167068" cy="2178943"/>
          </a:xfrm>
          <a:prstGeom prst="rect">
            <a:avLst/>
          </a:prstGeom>
          <a:noFill/>
        </p:spPr>
      </p:pic>
      <p:pic>
        <p:nvPicPr>
          <p:cNvPr id="14" name="Picture 4" descr="&amp;Scy;&amp;tcy;&amp;acy;&amp;rcy;&amp;ycy;&amp;iecy; &amp;bcy;&amp;ucy;&amp;mcy;&amp;acy;&amp;gcy;&amp;icy; &amp;icy;&amp;lcy;&amp;icy; &amp;pcy;&amp;iecy;&amp;rcy;&amp;gcy;&amp;acy;&amp;mcy;&amp;iecy;&amp;ncy;&amp;tcy;&amp;acy; - Stock Illustration Philip Morley #285730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5430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0" name="Picture 16" descr="&amp;Gcy;&amp;acy;&amp;lcy;&amp;iecy;&amp;rcy;&amp;iecy;&amp;yacy;: &amp;Kcy;&amp;ocy;&amp;ncy;&amp;kcy;&amp;ucy;&amp;rcy;&amp;scy; &amp;scy;&amp;ocy;&amp;tscy;&amp;icy;&amp;acy;&amp;lcy;&amp;softcy;&amp;ncy;&amp;ocy;&amp;jcy; &amp;rcy;&amp;iecy;&amp;kcy;&amp;lcy;&amp;acy;&amp;mcy;&amp;ycy; &amp;kcy;&amp;ocy; &amp;dcy;&amp;ncy;&amp;yucy; &amp;Pcy;&amp;ocy;&amp;bcy;&amp;iecy;&amp;dcy;&amp;ycy; &amp;zcy;&amp;acy;&amp;scy;&amp;tcy;&amp;acy;&amp;vcy;&amp;icy;&amp;lcy; &amp;vcy;&amp;scy;&amp;pcy;&amp;lcy;&amp;acy;&amp;kcy;&amp;ncy;&amp;ucy;&amp;tcy;&amp;softcy;"/>
          <p:cNvPicPr>
            <a:picLocks noChangeAspect="1" noChangeArrowheads="1"/>
          </p:cNvPicPr>
          <p:nvPr userDrawn="1"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2643174" y="5500702"/>
            <a:ext cx="3500462" cy="11160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103D-6882-469B-A498-FEB1F48B9701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0A3FE1-63DA-4538-9C1A-64F8EE7B3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103D-6882-469B-A498-FEB1F48B9701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3FE1-63DA-4538-9C1A-64F8EE7B3B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103D-6882-469B-A498-FEB1F48B9701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3FE1-63DA-4538-9C1A-64F8EE7B3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103D-6882-469B-A498-FEB1F48B9701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E0A3FE1-63DA-4538-9C1A-64F8EE7B3B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103D-6882-469B-A498-FEB1F48B9701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3FE1-63DA-4538-9C1A-64F8EE7B3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103D-6882-469B-A498-FEB1F48B9701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3FE1-63DA-4538-9C1A-64F8EE7B3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103D-6882-469B-A498-FEB1F48B9701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3FE1-63DA-4538-9C1A-64F8EE7B3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103D-6882-469B-A498-FEB1F48B9701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3FE1-63DA-4538-9C1A-64F8EE7B3B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27A103D-6882-469B-A498-FEB1F48B9701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0A3FE1-63DA-4538-9C1A-64F8EE7B3B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kulturologia.ru/files/u16613/big-lenta.jpg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orizmov.net/tema/tags/geroi/" TargetMode="External"/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arheroes.ru/hero/hero.asp?Hero_id=13333" TargetMode="External"/><Relationship Id="rId4" Type="http://schemas.openxmlformats.org/officeDocument/2006/relationships/hyperlink" Target="http://moypolk.ru/soldiers/tartykov-semyon-vladimirovich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214414" y="2000240"/>
            <a:ext cx="6500858" cy="2214578"/>
          </a:xfrm>
          <a:prstGeom prst="rect">
            <a:avLst/>
          </a:prstGeom>
        </p:spPr>
        <p:txBody>
          <a:bodyPr>
            <a:normAutofit fontScale="4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9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«Милая, светлая Родина! Вся наша безграничная любовь - тебе, все наши помыслы с тобой»</a:t>
            </a:r>
            <a:r>
              <a:rPr kumimoji="0" lang="ru-RU" sz="53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53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0" i="1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857884" y="3143248"/>
            <a:ext cx="2900322" cy="128588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М. Шолохов </a:t>
            </a: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2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29652" y="6215082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86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29652" y="6215082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142852"/>
            <a:ext cx="2236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4 группа </a:t>
            </a:r>
            <a:endParaRPr lang="ru-RU" sz="36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20" y="642918"/>
            <a:ext cx="8686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Медаль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«Золотая Звезда»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http://www.funlib.ru/cimg/2014/101608/034405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1857364"/>
            <a:ext cx="3887381" cy="285752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7" name="Рисунок 6" descr="Медаль Золотая звезда Герой России аверс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571612"/>
            <a:ext cx="3071834" cy="492922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29652" y="6215082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20" y="357166"/>
            <a:ext cx="8686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«Георгиевская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ленточка»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Самая большая Георгиевская лента. 9 мая 2010 года. Севастополь.">
            <a:hlinkClick r:id="rId2" tgtFrame="&quot;_blank&quot;" tooltip="&quot;Самая большая Георгиевская лента. 9 мая 2010 года. Севастополь.&quot;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1071546"/>
            <a:ext cx="4691072" cy="428628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000628" y="4786322"/>
            <a:ext cx="2928958" cy="1071570"/>
          </a:xfrm>
          <a:prstGeom prst="rect">
            <a:avLst/>
          </a:prstGeom>
          <a:solidFill>
            <a:srgbClr val="FFFFFF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cs typeface="Arial" pitchFamily="34" charset="0"/>
              </a:rPr>
              <a:t>Самая большая Георгиевская лента. 9 мая 2010 год. Севастополь.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214422"/>
            <a:ext cx="350046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Гео́ргиевская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ле́нточка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общественная акция по раздаче символических ленточек, посвящённая празднованию Дня Победы в Великой Отечественной войне, проходящая с 2005 года по инициативе государственных информационных агентств и молодежных движений «Студенческая община».  С тех пор акция стала традиционной и проводится ежегодно на средства предприятий и бюджета с 24 апреля по 12 мая.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29652" y="6215082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tartykov syomyon vladimirovich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54" y="2143116"/>
            <a:ext cx="2643206" cy="342902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" name="Рисунок 3" descr="TartykovS V Bust-2014a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9454" y="2071678"/>
            <a:ext cx="1571636" cy="224313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500826" y="4429132"/>
            <a:ext cx="2357454" cy="600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Бюст С.В.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Тартыкову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в парке Победы г.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Горно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Алтайска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28794" y="357166"/>
            <a:ext cx="5829280" cy="220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2800" b="1" dirty="0" err="1" smtClean="0">
                <a:solidFill>
                  <a:srgbClr val="C00000"/>
                </a:solidFill>
              </a:rPr>
              <a:t>Тартыков</a:t>
            </a:r>
            <a:r>
              <a:rPr lang="ru-RU" sz="2800" b="1" dirty="0" smtClean="0">
                <a:solidFill>
                  <a:srgbClr val="C00000"/>
                </a:solidFill>
              </a:rPr>
              <a:t> Семен Владимирович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Герой Советского Союза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45720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Стихи, посвящённые С.В. </a:t>
            </a:r>
            <a:r>
              <a:rPr lang="ru-RU" sz="1400" b="1" dirty="0" err="1" smtClean="0"/>
              <a:t>Тартыкову</a:t>
            </a:r>
            <a:r>
              <a:rPr lang="ru-RU" sz="1400" b="1" dirty="0" smtClean="0"/>
              <a:t>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Когда пошел ты на  войну</a:t>
            </a:r>
          </a:p>
          <a:p>
            <a:r>
              <a:rPr lang="ru-RU" sz="1400" dirty="0" smtClean="0"/>
              <a:t>Простой алтаец из Никольска,</a:t>
            </a:r>
          </a:p>
          <a:p>
            <a:r>
              <a:rPr lang="ru-RU" sz="1400" dirty="0" smtClean="0"/>
              <a:t>Обняв в последний раз жену,</a:t>
            </a:r>
          </a:p>
          <a:p>
            <a:r>
              <a:rPr lang="ru-RU" sz="1400" dirty="0" smtClean="0"/>
              <a:t>Собой, пополнив наше войско.</a:t>
            </a:r>
          </a:p>
          <a:p>
            <a:r>
              <a:rPr lang="ru-RU" sz="1400" dirty="0" smtClean="0"/>
              <a:t>О чём ты думал, наш земляк?</a:t>
            </a:r>
          </a:p>
          <a:p>
            <a:r>
              <a:rPr lang="ru-RU" sz="1400" dirty="0" smtClean="0"/>
              <a:t>Когда среди однополчан</a:t>
            </a:r>
          </a:p>
          <a:p>
            <a:r>
              <a:rPr lang="ru-RU" sz="1400" dirty="0" smtClean="0"/>
              <a:t>Живя в землянке в три наката,</a:t>
            </a:r>
          </a:p>
          <a:p>
            <a:r>
              <a:rPr lang="ru-RU" sz="1400" dirty="0" smtClean="0"/>
              <a:t>Из дома письма получал</a:t>
            </a:r>
          </a:p>
          <a:p>
            <a:r>
              <a:rPr lang="ru-RU" sz="1400" dirty="0" smtClean="0"/>
              <a:t>И бил врагов из автомата.</a:t>
            </a:r>
          </a:p>
          <a:p>
            <a:r>
              <a:rPr lang="ru-RU" sz="1400" dirty="0" smtClean="0"/>
              <a:t>О чём ты думал, наш земляк?</a:t>
            </a:r>
          </a:p>
          <a:p>
            <a:r>
              <a:rPr lang="ru-RU" sz="1400" dirty="0" smtClean="0"/>
              <a:t>В последний бой твоей судьбы</a:t>
            </a:r>
          </a:p>
          <a:p>
            <a:r>
              <a:rPr lang="ru-RU" sz="1400" dirty="0" smtClean="0"/>
              <a:t>Идя на смерть и на бессмертье,</a:t>
            </a:r>
          </a:p>
          <a:p>
            <a:r>
              <a:rPr lang="ru-RU" sz="1400" dirty="0" smtClean="0"/>
              <a:t>Не знал ты - быть или не быть</a:t>
            </a:r>
          </a:p>
          <a:p>
            <a:r>
              <a:rPr lang="ru-RU" sz="1400" dirty="0" smtClean="0"/>
              <a:t>Тебе в живых в той круговерти,</a:t>
            </a:r>
          </a:p>
          <a:p>
            <a:r>
              <a:rPr lang="ru-RU" sz="1400" dirty="0" smtClean="0"/>
              <a:t>О чём ты думал, наш земляк?</a:t>
            </a:r>
          </a:p>
          <a:p>
            <a:r>
              <a:rPr lang="ru-RU" sz="1400" dirty="0" smtClean="0"/>
              <a:t>В тот час, когда земля, как смерч</a:t>
            </a:r>
          </a:p>
          <a:p>
            <a:r>
              <a:rPr lang="ru-RU" sz="1400" dirty="0" smtClean="0"/>
              <a:t>Взметалась ввысь, и мчались танки,</a:t>
            </a:r>
          </a:p>
          <a:p>
            <a:r>
              <a:rPr lang="ru-RU" sz="1400" dirty="0" smtClean="0"/>
              <a:t>Неся с собой и кровь и смерть</a:t>
            </a:r>
          </a:p>
          <a:p>
            <a:r>
              <a:rPr lang="ru-RU" sz="1400" dirty="0" smtClean="0"/>
              <a:t>Кося живых, давя останки.</a:t>
            </a:r>
          </a:p>
          <a:p>
            <a:r>
              <a:rPr lang="ru-RU" sz="1400" dirty="0" smtClean="0"/>
              <a:t>О чём ты думал, наш земляк?</a:t>
            </a:r>
          </a:p>
          <a:p>
            <a:r>
              <a:rPr lang="ru-RU" sz="1400" dirty="0" smtClean="0"/>
              <a:t>С последней связкою гранат</a:t>
            </a:r>
          </a:p>
          <a:p>
            <a:r>
              <a:rPr lang="ru-RU" sz="1400" dirty="0" smtClean="0"/>
              <a:t>Вступая с танков в поединок</a:t>
            </a:r>
          </a:p>
          <a:p>
            <a:r>
              <a:rPr lang="ru-RU" sz="1400" dirty="0" smtClean="0"/>
              <a:t>Ты вспомнил, что ты был женат?</a:t>
            </a:r>
          </a:p>
          <a:p>
            <a:r>
              <a:rPr lang="ru-RU" sz="1400" dirty="0" smtClean="0"/>
              <a:t>Что сын там крошечный, родимый?</a:t>
            </a:r>
          </a:p>
          <a:p>
            <a:r>
              <a:rPr lang="ru-RU" sz="1400" dirty="0" smtClean="0"/>
              <a:t>О чём ты думал, наш земляк?</a:t>
            </a:r>
          </a:p>
          <a:p>
            <a:r>
              <a:rPr lang="ru-RU" sz="1400" dirty="0" smtClean="0"/>
              <a:t>Мы знаем,- истина проста:</a:t>
            </a:r>
          </a:p>
          <a:p>
            <a:r>
              <a:rPr lang="ru-RU" sz="1400" dirty="0" smtClean="0"/>
              <a:t>Он нас закрыл тогда собою,</a:t>
            </a:r>
          </a:p>
          <a:p>
            <a:r>
              <a:rPr lang="ru-RU" sz="1400" dirty="0" smtClean="0"/>
              <a:t>Он нашим памятником стал</a:t>
            </a:r>
          </a:p>
          <a:p>
            <a:r>
              <a:rPr lang="ru-RU" sz="1400" dirty="0" smtClean="0"/>
              <a:t>С Корсунь-Шевченковского боя.</a:t>
            </a:r>
          </a:p>
          <a:p>
            <a:r>
              <a:rPr lang="ru-RU" sz="1400" dirty="0" smtClean="0"/>
              <a:t>Мы благодарны наш земляк!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9" name="Picture 4" descr="http://metida77.valuehost.ru/coa/14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214290"/>
            <a:ext cx="1285852" cy="17781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29652" y="6215082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13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Трофимов Евгений Фёдорович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3214710" cy="392909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71604" y="285728"/>
            <a:ext cx="5829280" cy="177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Трофимов Евгений Федорович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Герой Советского Союза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8914" name="Picture 2" descr="http://img10.proshkolu.ru/content/media/pic/std/4000000/3250000/3249452-56132eb90df491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928802"/>
            <a:ext cx="2643206" cy="32861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38916" name="Picture 4" descr="http://metida77.valuehost.ru/coa/14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357166"/>
            <a:ext cx="1381123" cy="19098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29652" y="6215082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8596" y="928670"/>
            <a:ext cx="8501063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800" u="sng" dirty="0">
                <a:solidFill>
                  <a:srgbClr val="161616"/>
                </a:solidFill>
                <a:latin typeface="Calibri" pitchFamily="34" charset="0"/>
                <a:cs typeface="Times New Roman" pitchFamily="18" charset="0"/>
              </a:rPr>
              <a:t>Инструкция:  </a:t>
            </a:r>
          </a:p>
          <a:p>
            <a:pPr marL="514350" lvl="0" indent="-514350" algn="just" eaLnBrk="0" hangingPunct="0">
              <a:buFontTx/>
              <a:buAutoNum type="arabicPeriod"/>
            </a:pPr>
            <a:r>
              <a:rPr lang="ru-RU" sz="2800" dirty="0" smtClean="0">
                <a:solidFill>
                  <a:srgbClr val="161616"/>
                </a:solidFill>
                <a:latin typeface="Calibri" pitchFamily="34" charset="0"/>
                <a:cs typeface="Times New Roman" pitchFamily="18" charset="0"/>
              </a:rPr>
              <a:t>Подумайте </a:t>
            </a:r>
            <a:r>
              <a:rPr lang="ru-RU" sz="2800" dirty="0">
                <a:solidFill>
                  <a:srgbClr val="161616"/>
                </a:solidFill>
                <a:latin typeface="Calibri" pitchFamily="34" charset="0"/>
                <a:cs typeface="Times New Roman" pitchFamily="18" charset="0"/>
              </a:rPr>
              <a:t>и </a:t>
            </a:r>
            <a:r>
              <a:rPr lang="ru-RU" sz="2800" dirty="0" smtClean="0">
                <a:solidFill>
                  <a:srgbClr val="161616"/>
                </a:solidFill>
                <a:latin typeface="Calibri" pitchFamily="34" charset="0"/>
                <a:cs typeface="Times New Roman" pitchFamily="18" charset="0"/>
              </a:rPr>
              <a:t>запишите 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качества, которыми вы считаете,  должен обладать герой. Слова запишите маркером на листе А3.</a:t>
            </a:r>
          </a:p>
          <a:p>
            <a:pPr marL="514350" lvl="0" indent="-514350" algn="just" eaLnBrk="0" hangingPunct="0">
              <a:buFontTx/>
              <a:buAutoNum type="arabicPeriod"/>
            </a:pP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Выберите из предложенных высказываний соответствующее высказывание по  теме нашего разговора. Приклейте  высказывание на лист А3.</a:t>
            </a:r>
          </a:p>
          <a:p>
            <a:pPr marL="514350" lvl="0" indent="-514350" algn="just" eaLnBrk="0" hangingPunct="0">
              <a:buFontTx/>
              <a:buAutoNum type="arabicPeriod"/>
            </a:pP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Обоснуйте свой выбор.</a:t>
            </a:r>
          </a:p>
          <a:p>
            <a:pPr marL="514350" lvl="0" indent="-514350" algn="just" eaLnBrk="0" hangingPunct="0">
              <a:buFontTx/>
              <a:buAutoNum type="arabicPeriod"/>
            </a:pP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Время работы 1 мин.</a:t>
            </a:r>
          </a:p>
          <a:p>
            <a:pPr marL="514350" lvl="0" indent="-514350" eaLnBrk="0" hangingPunct="0">
              <a:buFontTx/>
              <a:buAutoNum type="arabicPeriod"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514350" indent="-514350" eaLnBrk="0" hangingPunct="0"/>
            <a:endParaRPr lang="ru-RU" sz="2800" dirty="0">
              <a:solidFill>
                <a:srgbClr val="161616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dirty="0" smtClean="0">
                <a:solidFill>
                  <a:srgbClr val="161616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161616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dirty="0" smtClean="0">
                <a:solidFill>
                  <a:srgbClr val="161616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161616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800" dirty="0">
              <a:solidFill>
                <a:srgbClr val="161616"/>
              </a:solidFill>
              <a:latin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ru-RU" sz="3600" b="1" i="0" dirty="0">
              <a:solidFill>
                <a:srgbClr val="2B2BFE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571604" y="285728"/>
            <a:ext cx="582928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Задание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для групп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571604" y="285728"/>
            <a:ext cx="582928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Рефлексия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282" y="1142984"/>
            <a:ext cx="6072198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16161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«Классный час был  полезен для меня. Я понимал(а) все, о чем говорилось»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514350" lvl="0" indent="-514350" eaLnBrk="0" hangingPunct="0">
              <a:buFontTx/>
              <a:buAutoNum type="arabicPeriod"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514350" indent="-514350" eaLnBrk="0" hangingPunct="0"/>
            <a:endParaRPr lang="ru-RU" sz="2800" dirty="0">
              <a:solidFill>
                <a:srgbClr val="161616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dirty="0" smtClean="0">
                <a:solidFill>
                  <a:srgbClr val="161616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161616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dirty="0" smtClean="0">
                <a:solidFill>
                  <a:srgbClr val="161616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161616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800" dirty="0">
              <a:solidFill>
                <a:srgbClr val="161616"/>
              </a:solidFill>
              <a:latin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ru-RU" sz="3600" b="1" i="0" dirty="0">
              <a:solidFill>
                <a:srgbClr val="2B2BFE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7158" y="3786191"/>
            <a:ext cx="535785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16161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«Пользы я получил (а) мало, не очень понимал(а), о чем идет речь»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514350" lvl="0" indent="-514350" eaLnBrk="0" hangingPunct="0">
              <a:buFontTx/>
              <a:buAutoNum type="arabicPeriod"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514350" indent="-514350" eaLnBrk="0" hangingPunct="0"/>
            <a:endParaRPr lang="ru-RU" sz="2800" dirty="0">
              <a:solidFill>
                <a:srgbClr val="161616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dirty="0" smtClean="0">
                <a:solidFill>
                  <a:srgbClr val="161616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161616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dirty="0" smtClean="0">
                <a:solidFill>
                  <a:srgbClr val="161616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161616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800" dirty="0">
              <a:solidFill>
                <a:srgbClr val="161616"/>
              </a:solidFill>
              <a:latin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ru-RU" sz="3600" b="1" i="0" dirty="0">
              <a:solidFill>
                <a:srgbClr val="2B2BF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643702" y="1142984"/>
            <a:ext cx="1357322" cy="128588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715140" y="3714752"/>
            <a:ext cx="1357322" cy="128588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429652" y="6215082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15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Содержимое 4" descr="68938675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58" y="1000108"/>
            <a:ext cx="4038600" cy="2571749"/>
          </a:xfrm>
          <a:ln w="38100">
            <a:solidFill>
              <a:srgbClr val="C00000"/>
            </a:solidFill>
          </a:ln>
        </p:spPr>
      </p:pic>
      <p:pic>
        <p:nvPicPr>
          <p:cNvPr id="20484" name="Рисунок 6" descr="f289b0981d948e83be0ce1bd5bc907c4_full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8" y="3786190"/>
            <a:ext cx="4000500" cy="285752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571604" y="0"/>
            <a:ext cx="582928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Вечная память и слава защитникам Отечества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http://www.theunknownwar.ru/assets/galleries/448/9may_0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1000108"/>
            <a:ext cx="3929091" cy="25717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8429652" y="6215082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16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35896" y="1124744"/>
            <a:ext cx="4968552" cy="2748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C0504D">
                    <a:lumMod val="50000"/>
                  </a:srgbClr>
                </a:solidFill>
                <a:latin typeface="Monotype Corsiva"/>
                <a:ea typeface="Calibri"/>
                <a:cs typeface="Times New Roman"/>
              </a:rPr>
              <a:t>Пусть наше детство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  <a:latin typeface="Monotype Corsiva"/>
                <a:ea typeface="Calibri"/>
                <a:cs typeface="Times New Roman"/>
              </a:rPr>
              <a:t>                            будет </a:t>
            </a:r>
            <a:r>
              <a:rPr lang="ru-RU" sz="3600" b="1" dirty="0">
                <a:solidFill>
                  <a:srgbClr val="C0504D">
                    <a:lumMod val="50000"/>
                  </a:srgbClr>
                </a:solidFill>
                <a:latin typeface="Monotype Corsiva"/>
                <a:ea typeface="Calibri"/>
                <a:cs typeface="Times New Roman"/>
              </a:rPr>
              <a:t>мирным! 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C0504D">
                    <a:lumMod val="50000"/>
                  </a:srgbClr>
                </a:solidFill>
                <a:latin typeface="Monotype Corsiva"/>
                <a:ea typeface="Calibri"/>
                <a:cs typeface="Times New Roman"/>
              </a:rPr>
              <a:t>Пусть никогда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  <a:latin typeface="Monotype Corsiva"/>
                <a:ea typeface="Calibri"/>
                <a:cs typeface="Times New Roman"/>
              </a:rPr>
              <a:t>                                                        не </a:t>
            </a:r>
            <a:r>
              <a:rPr lang="ru-RU" sz="3600" b="1" dirty="0">
                <a:solidFill>
                  <a:srgbClr val="C0504D">
                    <a:lumMod val="50000"/>
                  </a:srgbClr>
                </a:solidFill>
                <a:latin typeface="Monotype Corsiva"/>
                <a:ea typeface="Calibri"/>
                <a:cs typeface="Times New Roman"/>
              </a:rPr>
              <a:t>повторится война!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29652" y="6215082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17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07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Список используемой литературы: 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572529" y="6143644"/>
            <a:ext cx="571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142984"/>
            <a:ext cx="86868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Гайдина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Л.И. Патриотическое воспитание: сценарии мероприятий / Л.И.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Гайдина.-М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.: «ВАКО», 2009;</a:t>
            </a:r>
          </a:p>
          <a:p>
            <a:pPr lvl="0"/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Дуров,  В. А. Русские награды XVIII — начала XX в. /В.А. Дуров.- М.: Просвещение, 1997. — 160 с.;</a:t>
            </a:r>
          </a:p>
          <a:p>
            <a:pPr lvl="0"/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Дуров,  В. А. Ордена России / В.А. Дуров.- М.: Воскресенье, 1993. — 160 с.</a:t>
            </a:r>
          </a:p>
          <a:p>
            <a:pPr>
              <a:buNone/>
            </a:pPr>
            <a:r>
              <a:rPr lang="ru-RU" sz="21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Интернет-ресурсы:</a:t>
            </a:r>
          </a:p>
          <a:p>
            <a:pPr lvl="0"/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http://pobedonosec.chat.ru</a:t>
            </a:r>
          </a:p>
          <a:p>
            <a:pPr lvl="0"/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http://www.spsl.nsc.ru</a:t>
            </a:r>
          </a:p>
          <a:p>
            <a:pPr lvl="0"/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http://ru.wikipedia.org</a:t>
            </a: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http://www.aforizmov.net/tema/tags/geroi/</a:t>
            </a: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http://moypolk.ru/soldiers/tartykov-semyon-vladimirovich</a:t>
            </a: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http://www.warheroes.ru/hero/hero.asp?Hero_id=13333</a:t>
            </a: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429652" y="6215082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18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8458200" cy="1714512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Классный час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«День Героев Отечества»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/>
          </a:p>
          <a:p>
            <a:pPr algn="r"/>
            <a:endParaRPr lang="ru-RU" b="1" dirty="0" smtClean="0"/>
          </a:p>
          <a:p>
            <a:endParaRPr lang="ru-RU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143108" y="5429264"/>
            <a:ext cx="50006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/>
              <a:t>Сундеева</a:t>
            </a:r>
            <a:r>
              <a:rPr lang="ru-RU" sz="1400" dirty="0" smtClean="0"/>
              <a:t> Марина Владимировна,  </a:t>
            </a:r>
            <a:endParaRPr lang="ru-RU" sz="1400" dirty="0"/>
          </a:p>
          <a:p>
            <a:pPr algn="ctr"/>
            <a:r>
              <a:rPr lang="ru-RU" sz="1400" dirty="0"/>
              <a:t>учитель </a:t>
            </a:r>
            <a:r>
              <a:rPr lang="ru-RU" sz="1400" dirty="0" smtClean="0"/>
              <a:t> начальных классов</a:t>
            </a:r>
            <a:r>
              <a:rPr lang="ru-RU" sz="1400" dirty="0"/>
              <a:t> </a:t>
            </a:r>
            <a:r>
              <a:rPr lang="ru-RU" sz="1400" dirty="0" smtClean="0"/>
              <a:t>МОУ </a:t>
            </a:r>
            <a:r>
              <a:rPr lang="ru-RU" sz="1400" dirty="0"/>
              <a:t>«</a:t>
            </a:r>
            <a:r>
              <a:rPr lang="ru-RU" sz="1400" dirty="0" err="1"/>
              <a:t>Чойская</a:t>
            </a:r>
            <a:r>
              <a:rPr lang="ru-RU" sz="1400" dirty="0"/>
              <a:t> СОШ», ВКК, победитель конкурса «Лучший учитель РФ» в </a:t>
            </a:r>
            <a:r>
              <a:rPr lang="ru-RU" sz="1400" dirty="0" smtClean="0"/>
              <a:t>2010 </a:t>
            </a:r>
            <a:r>
              <a:rPr lang="ru-RU" sz="1400" dirty="0"/>
              <a:t>году, </a:t>
            </a:r>
          </a:p>
          <a:p>
            <a:pPr algn="ctr"/>
            <a:r>
              <a:rPr lang="ru-RU" sz="1400" dirty="0"/>
              <a:t>стаж работы </a:t>
            </a:r>
            <a:r>
              <a:rPr lang="ru-RU" sz="1400" dirty="0" smtClean="0"/>
              <a:t>24 </a:t>
            </a:r>
            <a:r>
              <a:rPr lang="ru-RU" sz="1400" dirty="0"/>
              <a:t>года.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14282" y="785794"/>
            <a:ext cx="8458200" cy="85725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Муниципальное общеобразовательное учреждение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Чойская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средняя общеобразовательная школа»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572529" y="6143644"/>
            <a:ext cx="571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mtClean="0"/>
              <a:t>18</a:t>
            </a: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714620"/>
            <a:ext cx="1643074" cy="2322966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429652" y="6215082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19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29652" y="6215082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 txBox="1">
            <a:spLocks/>
          </p:cNvSpPr>
          <p:nvPr/>
        </p:nvSpPr>
        <p:spPr>
          <a:xfrm>
            <a:off x="571472" y="1928802"/>
            <a:ext cx="7829576" cy="116045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«Несчастна страна, у которой нет героев»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5786446" y="2857496"/>
            <a:ext cx="3143272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Пьер  </a:t>
            </a:r>
            <a:r>
              <a:rPr kumimoji="0" lang="ru-RU" sz="36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Буаст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86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29652" y="6215082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357422" y="357166"/>
            <a:ext cx="45697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dirty="0" smtClean="0"/>
              <a:t>Толковый словарь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357298"/>
            <a:ext cx="892971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С.И. Ожегов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Герой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человек, совершающий подвиги, необычный по своей храбрости, доблести, самоотверженности 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500438"/>
            <a:ext cx="8858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Т.Ф.Ефремова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Герой-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тот, кто совершил подвиг, проявив личное мужество, стойкость, готовность  к самопожертвованию.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86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ttp://img-c.photosight.ru/3cc/3507381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149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429652" y="6215082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-214346" y="2143116"/>
            <a:ext cx="55721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Кто они, Отечества герои?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вельможи, а простые люди!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Их отвага дорого стоит,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Подвиг их Россия не забудет!</a:t>
            </a:r>
          </a:p>
        </p:txBody>
      </p:sp>
    </p:spTree>
    <p:extLst>
      <p:ext uri="{BB962C8B-B14F-4D97-AF65-F5344CB8AC3E}">
        <p14:creationId xmlns:p14="http://schemas.microsoft.com/office/powerpoint/2010/main" xmlns="" val="224486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29652" y="6215082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85720" y="428604"/>
            <a:ext cx="8686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Тема: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«День Героев  Отечества»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71472" y="1928802"/>
            <a:ext cx="840104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>
            <a:spAutoFit/>
          </a:bodyPr>
          <a:lstStyle/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4000" b="1" dirty="0" smtClean="0"/>
              <a:t>Цель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lang="ru-RU" sz="4000" b="1" dirty="0" smtClean="0">
                <a:solidFill>
                  <a:srgbClr val="C00000"/>
                </a:solidFill>
              </a:rPr>
              <a:t>ознакомиться с историей праздника «День Героя Отечества»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86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58" y="500042"/>
            <a:ext cx="2236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1 группа </a:t>
            </a:r>
            <a:endParaRPr lang="ru-RU" sz="3600" dirty="0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85720" y="1071546"/>
            <a:ext cx="8686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История праздника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29652" y="6215082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cs616626.vk.me/v616626359/4ede/0FzaMoARQ2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785926"/>
            <a:ext cx="5000660" cy="40005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29652" y="6215082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4678" y="142852"/>
            <a:ext cx="2236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2 группа </a:t>
            </a:r>
            <a:endParaRPr lang="ru-RU" sz="3600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85720" y="642918"/>
            <a:ext cx="8686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Орден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Святого Георгия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http://blistar.net/images/photos/e6250cce5952e0a96f8a8eed65dfe83a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357298"/>
            <a:ext cx="2428892" cy="264320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Рисунок 5" descr="http://www.rumedal.com/catalog2/images/imp/130/1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3500438"/>
            <a:ext cx="1928826" cy="257176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00034" y="6000768"/>
            <a:ext cx="2371730" cy="642942"/>
          </a:xfrm>
          <a:prstGeom prst="rect">
            <a:avLst/>
          </a:prstGeom>
          <a:solidFill>
            <a:srgbClr val="FFFFFF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Орден Святого Александра Невского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1" name="Picture 5" descr="http://kontrrev.ho.ua/imgs/r/r08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06" y="1285860"/>
            <a:ext cx="2214578" cy="271464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929322" y="2143116"/>
            <a:ext cx="1714512" cy="357190"/>
          </a:xfrm>
          <a:prstGeom prst="rect">
            <a:avLst/>
          </a:prstGeom>
          <a:solidFill>
            <a:srgbClr val="FFFFFF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cs typeface="Arial" pitchFamily="34" charset="0"/>
              </a:rPr>
              <a:t>Екатерина </a:t>
            </a:r>
            <a:r>
              <a:rPr lang="en-US" sz="1600" dirty="0" smtClean="0">
                <a:latin typeface="Times New Roman" pitchFamily="18" charset="0"/>
                <a:cs typeface="Arial" pitchFamily="34" charset="0"/>
              </a:rPr>
              <a:t>II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14282" y="4071942"/>
            <a:ext cx="1000132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cs typeface="Arial" pitchFamily="34" charset="0"/>
              </a:rPr>
              <a:t>Петр </a:t>
            </a:r>
            <a:r>
              <a:rPr lang="en-US" sz="1600" dirty="0" smtClean="0">
                <a:latin typeface="Times New Roman" pitchFamily="18" charset="0"/>
                <a:cs typeface="Arial" pitchFamily="34" charset="0"/>
              </a:rPr>
              <a:t>I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Орден Святого Георгия и звезда к ордену.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43306" y="2928934"/>
            <a:ext cx="5214974" cy="208597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500430" y="5072074"/>
            <a:ext cx="3000396" cy="571504"/>
          </a:xfrm>
          <a:prstGeom prst="rect">
            <a:avLst/>
          </a:prstGeom>
          <a:solidFill>
            <a:srgbClr val="FFFFFF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Орден Святого Георгия, утвержденный Екатериной II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85720" y="642918"/>
            <a:ext cx="8686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Орден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Святого Георгия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4678" y="142852"/>
            <a:ext cx="2236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2 группа </a:t>
            </a:r>
            <a:endParaRPr lang="ru-RU" sz="3600" dirty="0"/>
          </a:p>
        </p:txBody>
      </p:sp>
      <p:pic>
        <p:nvPicPr>
          <p:cNvPr id="4" name="Рисунок 3" descr="http://www.klass39.ru/wp-content/uploads/2013/02/kut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214554"/>
            <a:ext cx="1785950" cy="242889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42910" y="4786322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М.И.Кутузов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www.dk-kapotnja.ru/uploads/posts/2013-04/1366990958_rryosrryor-rrrirrrrriryos-rrsryerrr-rr-rrrrryo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36" y="2214554"/>
            <a:ext cx="1785950" cy="242889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643174" y="4786322"/>
            <a:ext cx="1714512" cy="714380"/>
          </a:xfrm>
          <a:prstGeom prst="rect">
            <a:avLst/>
          </a:prstGeom>
          <a:solidFill>
            <a:srgbClr val="FFFFFF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М.Б.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Баклай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де- Толли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://g.io.ua/img_aa/large/0811/30/0811301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2214554"/>
            <a:ext cx="1785950" cy="2357454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000628" y="4714884"/>
            <a:ext cx="1643074" cy="500066"/>
          </a:xfrm>
          <a:prstGeom prst="rect">
            <a:avLst/>
          </a:prstGeom>
          <a:solidFill>
            <a:srgbClr val="FFFFFF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И.Ф. Паскевич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http://player.myshared.ru/358888/data/images/img3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72330" y="2285992"/>
            <a:ext cx="1785950" cy="228601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6929454" y="4786322"/>
            <a:ext cx="1928826" cy="500066"/>
          </a:xfrm>
          <a:prstGeom prst="rect">
            <a:avLst/>
          </a:prstGeom>
          <a:solidFill>
            <a:srgbClr val="FFFFFF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И.И. Дибич- Забалканский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1357298"/>
            <a:ext cx="8429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Орденом награждено более 10 тысяч человек, первой высшей степенью ордена всего 23 человека, из них только четверо стали полными кавалерами.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429652" y="6215082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29652" y="6215082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4678" y="142852"/>
            <a:ext cx="2236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3 группа </a:t>
            </a:r>
            <a:endParaRPr lang="ru-RU" sz="3600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85720" y="642918"/>
            <a:ext cx="8686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Орден</a:t>
            </a:r>
            <a:r>
              <a:rPr lang="ru-RU" sz="4000" b="1" baseline="0" dirty="0" smtClean="0">
                <a:solidFill>
                  <a:srgbClr val="C00000"/>
                </a:solidFill>
              </a:rPr>
              <a:t>а</a:t>
            </a:r>
            <a:r>
              <a:rPr lang="ru-RU" sz="4000" b="1" dirty="0" smtClean="0">
                <a:solidFill>
                  <a:srgbClr val="C00000"/>
                </a:solidFill>
              </a:rPr>
              <a:t> СССР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85720" y="1571612"/>
            <a:ext cx="4357718" cy="20002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Первые ордена и наградные медали СССР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071678"/>
            <a:ext cx="428628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85720" y="4000504"/>
            <a:ext cx="4700616" cy="19288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Ордена и  медали СССР- награды Великой Отечественной войны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4572008"/>
            <a:ext cx="457203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857752" y="1571612"/>
            <a:ext cx="4071934" cy="20002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Послевоенные ордена Советского союза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2143116"/>
            <a:ext cx="378621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1072</TotalTime>
  <Words>409</Words>
  <Application>Microsoft Office PowerPoint</Application>
  <PresentationFormat>Экран (4:3)</PresentationFormat>
  <Paragraphs>144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Список используемой литературы: 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ШипуноваОМ</cp:lastModifiedBy>
  <cp:revision>110</cp:revision>
  <dcterms:created xsi:type="dcterms:W3CDTF">2012-09-29T04:34:58Z</dcterms:created>
  <dcterms:modified xsi:type="dcterms:W3CDTF">2017-03-28T06:11:00Z</dcterms:modified>
</cp:coreProperties>
</file>