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60" r:id="rId4"/>
    <p:sldId id="270" r:id="rId5"/>
    <p:sldId id="258" r:id="rId6"/>
    <p:sldId id="269" r:id="rId7"/>
    <p:sldId id="278" r:id="rId8"/>
    <p:sldId id="276" r:id="rId9"/>
    <p:sldId id="268" r:id="rId10"/>
    <p:sldId id="261" r:id="rId11"/>
    <p:sldId id="263" r:id="rId12"/>
    <p:sldId id="275" r:id="rId13"/>
    <p:sldId id="277" r:id="rId14"/>
    <p:sldId id="262" r:id="rId15"/>
    <p:sldId id="279" r:id="rId16"/>
    <p:sldId id="28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10F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90D60-135B-46A6-882D-C29E0912D9C5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7C570-C25C-49B8-82A3-C80CAB045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66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8268"/>
            <a:ext cx="9144000" cy="69462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3" y="1700808"/>
            <a:ext cx="7920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003300"/>
                  </a:solidFill>
                  <a:prstDash val="solid"/>
                </a:ln>
                <a:solidFill>
                  <a:srgbClr val="1B61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Краткосрочный проект «Наш дом-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rgbClr val="003300"/>
                  </a:solidFill>
                  <a:prstDash val="solid"/>
                </a:ln>
                <a:solidFill>
                  <a:srgbClr val="1B61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Южный Урал»</a:t>
            </a:r>
            <a:endParaRPr lang="ru-RU" sz="5400" b="1" cap="none" spc="0" dirty="0">
              <a:ln w="19050">
                <a:solidFill>
                  <a:srgbClr val="003300"/>
                </a:solidFill>
                <a:prstDash val="solid"/>
              </a:ln>
              <a:solidFill>
                <a:srgbClr val="1B610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479715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Проект реализовала:</a:t>
            </a:r>
          </a:p>
          <a:p>
            <a:r>
              <a:rPr lang="ru-RU" sz="2000" b="1" smtClean="0">
                <a:solidFill>
                  <a:srgbClr val="003300"/>
                </a:solidFill>
              </a:rPr>
              <a:t>Воспитатель : Свиридова Наталья </a:t>
            </a:r>
            <a:r>
              <a:rPr lang="ru-RU" sz="2000" b="1" dirty="0" smtClean="0">
                <a:solidFill>
                  <a:srgbClr val="003300"/>
                </a:solidFill>
              </a:rPr>
              <a:t>Ивановна </a:t>
            </a:r>
            <a:endParaRPr lang="ru-RU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20160617_090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340768"/>
            <a:ext cx="624069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20180423_100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8498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80423_101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1" y="404664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0423_101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0466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2564904"/>
            <a:ext cx="3817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Результаты проекта: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1027" name="Picture 3" descr="F:\DSC04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3384376" cy="2538282"/>
          </a:xfrm>
          <a:prstGeom prst="rect">
            <a:avLst/>
          </a:prstGeom>
          <a:noFill/>
        </p:spPr>
      </p:pic>
      <p:pic>
        <p:nvPicPr>
          <p:cNvPr id="1029" name="Picture 5" descr="F:\DSC04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3384376" cy="2538282"/>
          </a:xfrm>
          <a:prstGeom prst="rect">
            <a:avLst/>
          </a:prstGeom>
          <a:noFill/>
        </p:spPr>
      </p:pic>
      <p:pic>
        <p:nvPicPr>
          <p:cNvPr id="1030" name="Picture 6" descr="F:\DSC04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77072"/>
            <a:ext cx="3384376" cy="2538282"/>
          </a:xfrm>
          <a:prstGeom prst="rect">
            <a:avLst/>
          </a:prstGeom>
          <a:noFill/>
        </p:spPr>
      </p:pic>
      <p:pic>
        <p:nvPicPr>
          <p:cNvPr id="1031" name="Picture 7" descr="F:\DSC042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16632"/>
            <a:ext cx="3811554" cy="2858666"/>
          </a:xfrm>
          <a:prstGeom prst="rect">
            <a:avLst/>
          </a:prstGeom>
          <a:noFill/>
        </p:spPr>
      </p:pic>
      <p:pic>
        <p:nvPicPr>
          <p:cNvPr id="9" name="Picture 4" descr="F:\DSC042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420888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DSC04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4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42900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4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3559" y="476672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4434.JPG"/>
          <p:cNvPicPr>
            <a:picLocks noChangeAspect="1"/>
          </p:cNvPicPr>
          <p:nvPr/>
        </p:nvPicPr>
        <p:blipFill>
          <a:blip r:embed="rId6" cstate="print"/>
          <a:srcRect l="17942" r="16412" b="21882"/>
          <a:stretch>
            <a:fillRect/>
          </a:stretch>
        </p:blipFill>
        <p:spPr>
          <a:xfrm>
            <a:off x="6084168" y="3645024"/>
            <a:ext cx="2592288" cy="231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4435.JPG"/>
          <p:cNvPicPr>
            <a:picLocks noChangeAspect="1"/>
          </p:cNvPicPr>
          <p:nvPr/>
        </p:nvPicPr>
        <p:blipFill>
          <a:blip r:embed="rId7" cstate="print"/>
          <a:srcRect l="20513" r="12821" b="28205"/>
          <a:stretch>
            <a:fillRect/>
          </a:stretch>
        </p:blipFill>
        <p:spPr>
          <a:xfrm>
            <a:off x="145222" y="3861048"/>
            <a:ext cx="267458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3" cstate="print"/>
          <a:srcRect l="5201" t="5901" r="3801" b="52100"/>
          <a:stretch>
            <a:fillRect/>
          </a:stretch>
        </p:blipFill>
        <p:spPr>
          <a:xfrm>
            <a:off x="3347864" y="188640"/>
            <a:ext cx="5544616" cy="3412071"/>
          </a:xfrm>
          <a:prstGeom prst="rect">
            <a:avLst/>
          </a:prstGeom>
        </p:spPr>
      </p:pic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 cstate="print"/>
          <a:srcRect l="3801" t="48950" r="5201"/>
          <a:stretch>
            <a:fillRect/>
          </a:stretch>
        </p:blipFill>
        <p:spPr>
          <a:xfrm>
            <a:off x="179512" y="3212976"/>
            <a:ext cx="4680520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ima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80246">
            <a:off x="706435" y="453014"/>
            <a:ext cx="3132348" cy="4176464"/>
          </a:xfrm>
          <a:prstGeom prst="rect">
            <a:avLst/>
          </a:prstGeom>
        </p:spPr>
      </p:pic>
      <p:pic>
        <p:nvPicPr>
          <p:cNvPr id="5" name="Рисунок 4" descr="image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10578">
            <a:off x="5405602" y="510648"/>
            <a:ext cx="3273828" cy="4365104"/>
          </a:xfrm>
          <a:prstGeom prst="rect">
            <a:avLst/>
          </a:prstGeom>
        </p:spPr>
      </p:pic>
      <p:pic>
        <p:nvPicPr>
          <p:cNvPr id="6" name="Рисунок 5" descr="image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492896"/>
            <a:ext cx="3098296" cy="41310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207174"/>
            <a:ext cx="828092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дошкольный возраст, характеризуется интенсивным вхождением в социальный мир, формированием у детей начальных представлений об этнической и национальной культуре народов ближайшего и отдаленного национального окружения. Роль педагога – удовлетворить детское любопытство и дать ребенку элементарные знания о традициях, быте, культуре народов родного края. С учетом этого можно сказать о благоприятных перспективах и актуальности формирования у дошкольников этнокультурной осведомленности.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Приобщение дошкольников к народной культуре становится социальным заказом общества. С раннего детства ребенок живет в родной национальной среде, «впитывая с молоком матери» культурные ценности и нравственные ориентиры, заложенные в культуре народа. Взрослея, он сам становится представителем своего народа, хранителем и продолжателем традиций. Маленький татарин, башкир, русский и другие должны иметь представление о культуре, быте, жизни другого народа, доступное их возрасту.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27584" y="1714475"/>
            <a:ext cx="741682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через разные виды деятельности формировать представления о многообразии культур народов Южного Урала, национальных традициях и обычаях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Воспитание у детей патриотических чувств и любви к своей Родине, родному краю. Познакомить с заповедниками Южного Урала.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1317241"/>
            <a:ext cx="7128792" cy="4985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1B610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представления об особенностях национальных традиций, обычаях, фольклоре, жителях Южного Урала.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чувство толерантности к представителям других национальностей, чувство гордости за свой народ и его культуру.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у детей этническое мировоззрение как выражение национального характера. Развивать познавательную активность, мотивацию, интеллектуальные способности детей.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Воспитательные: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Воспитание интереса к истории и культуре родного края, чувства гордости за свою родину и свой народ, а так же уважения к фольклорному наследию других народов. Формирование интернационального сознания детей.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1283247"/>
            <a:ext cx="734481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краткосрочный (1-2 недели), познавательный, творческий, групповой.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дети, воспитатели, родители.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1194367"/>
            <a:ext cx="828092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Ожидаемый результат: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B610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детей: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B610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Приобщение детей интереса к разным видам национальной культуры народов Южного Урала. Развитие познавательной и творческой активности. Развитие у детей толерантности и интереса к национальным традициям, играм.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B610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педагогов: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1B610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Установление партнерских взаимоотношений педагогов и родителей по вопросам нравственно патриотического воспитания.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3" name="Picture 2" descr="C:\Users\admin182\Desktop\image (3).jpg"/>
          <p:cNvPicPr>
            <a:picLocks noChangeAspect="1" noChangeArrowheads="1"/>
          </p:cNvPicPr>
          <p:nvPr/>
        </p:nvPicPr>
        <p:blipFill>
          <a:blip r:embed="rId3" cstate="print"/>
          <a:srcRect t="8974" b="11538"/>
          <a:stretch>
            <a:fillRect/>
          </a:stretch>
        </p:blipFill>
        <p:spPr bwMode="auto">
          <a:xfrm rot="10800000">
            <a:off x="1475656" y="2132856"/>
            <a:ext cx="7488832" cy="4464496"/>
          </a:xfrm>
          <a:prstGeom prst="rect">
            <a:avLst/>
          </a:prstGeom>
          <a:noFill/>
        </p:spPr>
      </p:pic>
      <p:pic>
        <p:nvPicPr>
          <p:cNvPr id="4" name="Picture 3" descr="C:\Users\admin182\Desktop\image (5).jpg"/>
          <p:cNvPicPr>
            <a:picLocks noChangeAspect="1" noChangeArrowheads="1"/>
          </p:cNvPicPr>
          <p:nvPr/>
        </p:nvPicPr>
        <p:blipFill>
          <a:blip r:embed="rId4" cstate="print"/>
          <a:srcRect l="2817" t="15493" r="3169" b="4225"/>
          <a:stretch>
            <a:fillRect/>
          </a:stretch>
        </p:blipFill>
        <p:spPr bwMode="auto">
          <a:xfrm rot="10800000">
            <a:off x="683568" y="1052736"/>
            <a:ext cx="6408712" cy="4104456"/>
          </a:xfrm>
          <a:prstGeom prst="rect">
            <a:avLst/>
          </a:prstGeom>
          <a:noFill/>
        </p:spPr>
      </p:pic>
      <p:pic>
        <p:nvPicPr>
          <p:cNvPr id="5" name="Picture 4" descr="C:\Users\admin182\Desktop\image (2).jpg"/>
          <p:cNvPicPr>
            <a:picLocks noChangeAspect="1" noChangeArrowheads="1"/>
          </p:cNvPicPr>
          <p:nvPr/>
        </p:nvPicPr>
        <p:blipFill>
          <a:blip r:embed="rId5" cstate="print"/>
          <a:srcRect t="25647" r="3825" b="7270"/>
          <a:stretch>
            <a:fillRect/>
          </a:stretch>
        </p:blipFill>
        <p:spPr bwMode="auto">
          <a:xfrm rot="10800000">
            <a:off x="2915816" y="188640"/>
            <a:ext cx="5904656" cy="3088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2420888"/>
            <a:ext cx="3469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Реализация проекта: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Рисунок 2" descr="kdscn3Gmzs0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3509832" cy="263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LOc8FpL8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645024"/>
            <a:ext cx="3509832" cy="263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9KM_jXRB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908720"/>
            <a:ext cx="3509832" cy="263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YbUgvgC3k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764704"/>
            <a:ext cx="3509832" cy="263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160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admin182</dc:creator>
  <cp:lastModifiedBy>DS</cp:lastModifiedBy>
  <cp:revision>24</cp:revision>
  <dcterms:created xsi:type="dcterms:W3CDTF">2018-04-23T04:06:00Z</dcterms:created>
  <dcterms:modified xsi:type="dcterms:W3CDTF">2022-01-09T18:47:13Z</dcterms:modified>
</cp:coreProperties>
</file>