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66" r:id="rId4"/>
    <p:sldId id="267" r:id="rId5"/>
    <p:sldId id="288" r:id="rId6"/>
    <p:sldId id="300" r:id="rId7"/>
    <p:sldId id="270" r:id="rId8"/>
    <p:sldId id="274" r:id="rId9"/>
    <p:sldId id="272" r:id="rId10"/>
    <p:sldId id="275" r:id="rId11"/>
    <p:sldId id="283" r:id="rId12"/>
    <p:sldId id="282" r:id="rId13"/>
    <p:sldId id="279" r:id="rId14"/>
    <p:sldId id="281" r:id="rId15"/>
    <p:sldId id="280" r:id="rId16"/>
    <p:sldId id="278" r:id="rId17"/>
    <p:sldId id="276" r:id="rId18"/>
    <p:sldId id="277" r:id="rId19"/>
    <p:sldId id="284" r:id="rId20"/>
    <p:sldId id="294" r:id="rId21"/>
    <p:sldId id="293" r:id="rId22"/>
    <p:sldId id="292" r:id="rId23"/>
    <p:sldId id="291" r:id="rId24"/>
    <p:sldId id="290" r:id="rId25"/>
    <p:sldId id="273" r:id="rId26"/>
    <p:sldId id="289" r:id="rId27"/>
    <p:sldId id="286" r:id="rId28"/>
    <p:sldId id="285" r:id="rId29"/>
    <p:sldId id="296" r:id="rId30"/>
    <p:sldId id="297" r:id="rId31"/>
    <p:sldId id="298" r:id="rId32"/>
    <p:sldId id="29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64"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C6F789-8FEF-40D8-A54B-BEECE960734A}" type="datetimeFigureOut">
              <a:rPr lang="ru-RU" smtClean="0"/>
              <a:pPr/>
              <a:t>29.01.2022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B5A888-9039-483B-8692-AA69994D933D}" type="slidenum">
              <a:rPr lang="ru-RU" smtClean="0"/>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6F789-8FEF-40D8-A54B-BEECE960734A}" type="datetimeFigureOut">
              <a:rPr lang="ru-RU" smtClean="0"/>
              <a:pPr/>
              <a:t>29.01.2022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5A888-9039-483B-8692-AA69994D93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0" y="500066"/>
            <a:ext cx="9144000" cy="2786058"/>
          </a:xfrm>
        </p:spPr>
        <p:txBody>
          <a:bodyPr>
            <a:noAutofit/>
          </a:bodyPr>
          <a:lstStyle/>
          <a:p>
            <a:r>
              <a:rPr lang="ru-RU" sz="6000" dirty="0" smtClean="0">
                <a:solidFill>
                  <a:schemeClr val="bg1"/>
                </a:solidFill>
              </a:rPr>
              <a:t>Горнолыжный тур </a:t>
            </a:r>
            <a:br>
              <a:rPr lang="ru-RU" sz="6000" dirty="0" smtClean="0">
                <a:solidFill>
                  <a:schemeClr val="bg1"/>
                </a:solidFill>
              </a:rPr>
            </a:br>
            <a:r>
              <a:rPr lang="ru-RU" sz="8800" dirty="0" smtClean="0">
                <a:solidFill>
                  <a:schemeClr val="bg1"/>
                </a:solidFill>
              </a:rPr>
              <a:t>«На семи ветрах»</a:t>
            </a:r>
            <a:endParaRPr lang="ru-RU" sz="8800" dirty="0">
              <a:solidFill>
                <a:schemeClr val="bg1"/>
              </a:solidFill>
            </a:endParaRPr>
          </a:p>
        </p:txBody>
      </p:sp>
      <p:sp>
        <p:nvSpPr>
          <p:cNvPr id="4" name="Прямоугольник 3"/>
          <p:cNvSpPr/>
          <p:nvPr/>
        </p:nvSpPr>
        <p:spPr>
          <a:xfrm>
            <a:off x="3786182" y="5357826"/>
            <a:ext cx="5072082" cy="1323439"/>
          </a:xfrm>
          <a:prstGeom prst="rect">
            <a:avLst/>
          </a:prstGeom>
        </p:spPr>
        <p:txBody>
          <a:bodyPr wrap="square">
            <a:spAutoFit/>
          </a:bodyPr>
          <a:lstStyle/>
          <a:p>
            <a:r>
              <a:rPr lang="ru-RU" sz="2000" dirty="0" smtClean="0">
                <a:solidFill>
                  <a:schemeClr val="bg1"/>
                </a:solidFill>
              </a:rPr>
              <a:t>Подготовила: студентка 3 курса 5 группы</a:t>
            </a:r>
          </a:p>
          <a:p>
            <a:r>
              <a:rPr lang="ru-RU" sz="2000" dirty="0" smtClean="0">
                <a:solidFill>
                  <a:schemeClr val="bg1"/>
                </a:solidFill>
              </a:rPr>
              <a:t>                           БГУ ЕГФ  </a:t>
            </a:r>
          </a:p>
          <a:p>
            <a:r>
              <a:rPr lang="ru-RU" sz="2000" dirty="0" smtClean="0">
                <a:solidFill>
                  <a:schemeClr val="bg1"/>
                </a:solidFill>
              </a:rPr>
              <a:t> </a:t>
            </a:r>
            <a:r>
              <a:rPr lang="ru-RU" sz="2000" dirty="0" smtClean="0">
                <a:solidFill>
                  <a:schemeClr val="bg1"/>
                </a:solidFill>
              </a:rPr>
              <a:t>                          Будник Диана</a:t>
            </a:r>
            <a:endParaRPr lang="ru-RU" sz="2000" dirty="0" smtClean="0">
              <a:solidFill>
                <a:schemeClr val="bg1"/>
              </a:solidFill>
            </a:endParaRPr>
          </a:p>
          <a:p>
            <a:r>
              <a:rPr lang="ru-RU" sz="2000" dirty="0" smtClean="0">
                <a:solidFill>
                  <a:schemeClr val="bg1"/>
                </a:solidFill>
              </a:rPr>
              <a:t>                                                    (г.Брянск, 2021г.)</a:t>
            </a:r>
            <a:endParaRPr lang="ru-RU"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214282" y="428604"/>
            <a:ext cx="8715436" cy="6143667"/>
          </a:xfrm>
        </p:spPr>
        <p:txBody>
          <a:bodyPr>
            <a:normAutofit/>
          </a:bodyPr>
          <a:lstStyle/>
          <a:p>
            <a:pPr algn="l"/>
            <a:r>
              <a:rPr lang="ru-RU" sz="3600" dirty="0">
                <a:solidFill>
                  <a:schemeClr val="bg1"/>
                </a:solidFill>
              </a:rPr>
              <a:t>2</a:t>
            </a:r>
            <a:r>
              <a:rPr lang="ru-RU" sz="3600" dirty="0" smtClean="0">
                <a:solidFill>
                  <a:schemeClr val="bg1"/>
                </a:solidFill>
              </a:rPr>
              <a:t> </a:t>
            </a:r>
            <a:r>
              <a:rPr lang="ru-RU" sz="3600" dirty="0" smtClean="0">
                <a:solidFill>
                  <a:schemeClr val="bg1"/>
                </a:solidFill>
              </a:rPr>
              <a:t>день (16.12.21г.)</a:t>
            </a:r>
            <a:br>
              <a:rPr lang="ru-RU" sz="3600" dirty="0" smtClean="0">
                <a:solidFill>
                  <a:schemeClr val="bg1"/>
                </a:solidFill>
              </a:rPr>
            </a:br>
            <a:r>
              <a:rPr lang="ru-RU" sz="3600" dirty="0">
                <a:solidFill>
                  <a:schemeClr val="bg1"/>
                </a:solidFill>
              </a:rPr>
              <a:t/>
            </a:r>
            <a:br>
              <a:rPr lang="ru-RU" sz="3600" dirty="0">
                <a:solidFill>
                  <a:schemeClr val="bg1"/>
                </a:solidFill>
              </a:rPr>
            </a:br>
            <a:r>
              <a:rPr lang="ru-RU" sz="3600" dirty="0">
                <a:solidFill>
                  <a:schemeClr val="bg1"/>
                </a:solidFill>
              </a:rPr>
              <a:t>8:00-9:00 – подъём, завтрак в отеле </a:t>
            </a:r>
            <a:br>
              <a:rPr lang="ru-RU" sz="3600" dirty="0">
                <a:solidFill>
                  <a:schemeClr val="bg1"/>
                </a:solidFill>
              </a:rPr>
            </a:br>
            <a:r>
              <a:rPr lang="ru-RU" sz="3600" dirty="0" smtClean="0">
                <a:solidFill>
                  <a:schemeClr val="bg1"/>
                </a:solidFill>
              </a:rPr>
              <a:t/>
            </a:r>
            <a:br>
              <a:rPr lang="ru-RU" sz="3600" dirty="0" smtClean="0">
                <a:solidFill>
                  <a:schemeClr val="bg1"/>
                </a:solidFill>
              </a:rPr>
            </a:br>
            <a:r>
              <a:rPr lang="ru-RU" sz="3600" dirty="0" smtClean="0">
                <a:solidFill>
                  <a:schemeClr val="bg1"/>
                </a:solidFill>
              </a:rPr>
              <a:t>09:00-15:00 </a:t>
            </a:r>
            <a:r>
              <a:rPr lang="ru-RU" sz="3600" dirty="0">
                <a:solidFill>
                  <a:schemeClr val="bg1"/>
                </a:solidFill>
              </a:rPr>
              <a:t>– катание (лыжи или сноуборд) </a:t>
            </a:r>
            <a:br>
              <a:rPr lang="ru-RU" sz="3600" dirty="0">
                <a:solidFill>
                  <a:schemeClr val="bg1"/>
                </a:solidFill>
              </a:rPr>
            </a:br>
            <a:r>
              <a:rPr lang="ru-RU" sz="3600" dirty="0" smtClean="0">
                <a:solidFill>
                  <a:schemeClr val="bg1"/>
                </a:solidFill>
              </a:rPr>
              <a:t/>
            </a:r>
            <a:br>
              <a:rPr lang="ru-RU" sz="3600" dirty="0" smtClean="0">
                <a:solidFill>
                  <a:schemeClr val="bg1"/>
                </a:solidFill>
              </a:rPr>
            </a:br>
            <a:r>
              <a:rPr lang="ru-RU" sz="3600" dirty="0" smtClean="0">
                <a:solidFill>
                  <a:schemeClr val="bg1"/>
                </a:solidFill>
              </a:rPr>
              <a:t>15:00-20:00 </a:t>
            </a:r>
            <a:r>
              <a:rPr lang="ru-RU" sz="3600" dirty="0">
                <a:solidFill>
                  <a:schemeClr val="bg1"/>
                </a:solidFill>
              </a:rPr>
              <a:t>– обед, свободное время, катание</a:t>
            </a:r>
            <a:br>
              <a:rPr lang="ru-RU" sz="3600" dirty="0">
                <a:solidFill>
                  <a:schemeClr val="bg1"/>
                </a:solidFill>
              </a:rPr>
            </a:br>
            <a:r>
              <a:rPr lang="ru-RU" sz="3600" dirty="0" smtClean="0">
                <a:solidFill>
                  <a:schemeClr val="bg1"/>
                </a:solidFill>
              </a:rPr>
              <a:t/>
            </a:r>
            <a:br>
              <a:rPr lang="ru-RU" sz="3600" dirty="0" smtClean="0">
                <a:solidFill>
                  <a:schemeClr val="bg1"/>
                </a:solidFill>
              </a:rPr>
            </a:br>
            <a:r>
              <a:rPr lang="ru-RU" sz="3600" dirty="0" smtClean="0">
                <a:solidFill>
                  <a:schemeClr val="bg1"/>
                </a:solidFill>
              </a:rPr>
              <a:t>20:00-20:30 </a:t>
            </a:r>
            <a:r>
              <a:rPr lang="ru-RU" sz="3600" dirty="0">
                <a:solidFill>
                  <a:schemeClr val="bg1"/>
                </a:solidFill>
              </a:rPr>
              <a:t>– ужин в отеле </a:t>
            </a:r>
            <a:br>
              <a:rPr lang="ru-RU" sz="3600" dirty="0">
                <a:solidFill>
                  <a:schemeClr val="bg1"/>
                </a:solidFill>
              </a:rPr>
            </a:br>
            <a:endParaRPr lang="ru-RU" sz="3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24578" name="Picture 2" descr="https://sun9-38.userapi.com/impf/evYf4zVGxxdjZsGJT8oiuct9UmjKiJ_oKcw9vw/k-K2ZObMyiI.jpg?size=750x500&amp;quality=96&amp;sign=6eb0c6390b763b04d1ce389d11cb4b2b&amp;type=album"/>
          <p:cNvPicPr>
            <a:picLocks noChangeAspect="1" noChangeArrowheads="1"/>
          </p:cNvPicPr>
          <p:nvPr/>
        </p:nvPicPr>
        <p:blipFill>
          <a:blip r:embed="rId3"/>
          <a:srcRect/>
          <a:stretch>
            <a:fillRect/>
          </a:stretch>
        </p:blipFill>
        <p:spPr bwMode="auto">
          <a:xfrm>
            <a:off x="500034" y="785794"/>
            <a:ext cx="8072494" cy="535785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357158" y="357167"/>
            <a:ext cx="8429684" cy="6143668"/>
          </a:xfrm>
        </p:spPr>
        <p:txBody>
          <a:bodyPr>
            <a:normAutofit/>
          </a:bodyPr>
          <a:lstStyle/>
          <a:p>
            <a:pPr algn="l"/>
            <a:r>
              <a:rPr lang="ru-RU" sz="3600" dirty="0">
                <a:solidFill>
                  <a:schemeClr val="bg1"/>
                </a:solidFill>
              </a:rPr>
              <a:t>3</a:t>
            </a:r>
            <a:r>
              <a:rPr lang="ru-RU" sz="3600" dirty="0" smtClean="0">
                <a:solidFill>
                  <a:schemeClr val="bg1"/>
                </a:solidFill>
              </a:rPr>
              <a:t> </a:t>
            </a:r>
            <a:r>
              <a:rPr lang="ru-RU" sz="3600" dirty="0" smtClean="0">
                <a:solidFill>
                  <a:schemeClr val="bg1"/>
                </a:solidFill>
              </a:rPr>
              <a:t>день (17.12.21г.)</a:t>
            </a:r>
            <a:br>
              <a:rPr lang="ru-RU" sz="3600" dirty="0" smtClean="0">
                <a:solidFill>
                  <a:schemeClr val="bg1"/>
                </a:solidFill>
              </a:rPr>
            </a:br>
            <a:r>
              <a:rPr lang="ru-RU" sz="3600" dirty="0">
                <a:solidFill>
                  <a:schemeClr val="bg1"/>
                </a:solidFill>
              </a:rPr>
              <a:t/>
            </a:r>
            <a:br>
              <a:rPr lang="ru-RU" sz="3600" dirty="0">
                <a:solidFill>
                  <a:schemeClr val="bg1"/>
                </a:solidFill>
              </a:rPr>
            </a:br>
            <a:r>
              <a:rPr lang="ru-RU" sz="3600" dirty="0">
                <a:solidFill>
                  <a:schemeClr val="bg1"/>
                </a:solidFill>
              </a:rPr>
              <a:t>8:00-9:00 – подъём, завтрак в отеле </a:t>
            </a:r>
            <a:br>
              <a:rPr lang="ru-RU" sz="3600" dirty="0">
                <a:solidFill>
                  <a:schemeClr val="bg1"/>
                </a:solidFill>
              </a:rPr>
            </a:br>
            <a:r>
              <a:rPr lang="ru-RU" sz="3600" dirty="0" smtClean="0">
                <a:solidFill>
                  <a:schemeClr val="bg1"/>
                </a:solidFill>
              </a:rPr>
              <a:t/>
            </a:r>
            <a:br>
              <a:rPr lang="ru-RU" sz="3600" dirty="0" smtClean="0">
                <a:solidFill>
                  <a:schemeClr val="bg1"/>
                </a:solidFill>
              </a:rPr>
            </a:br>
            <a:r>
              <a:rPr lang="ru-RU" sz="3600" dirty="0" smtClean="0">
                <a:solidFill>
                  <a:schemeClr val="bg1"/>
                </a:solidFill>
              </a:rPr>
              <a:t>09:00-18:00 </a:t>
            </a:r>
            <a:r>
              <a:rPr lang="ru-RU" sz="3600" dirty="0">
                <a:solidFill>
                  <a:schemeClr val="bg1"/>
                </a:solidFill>
              </a:rPr>
              <a:t>– экскурсия к Чегемским Водопадам </a:t>
            </a:r>
            <a:br>
              <a:rPr lang="ru-RU" sz="3600" dirty="0">
                <a:solidFill>
                  <a:schemeClr val="bg1"/>
                </a:solidFill>
              </a:rPr>
            </a:br>
            <a:r>
              <a:rPr lang="ru-RU" sz="3600" dirty="0" smtClean="0">
                <a:solidFill>
                  <a:schemeClr val="bg1"/>
                </a:solidFill>
              </a:rPr>
              <a:t/>
            </a:r>
            <a:br>
              <a:rPr lang="ru-RU" sz="3600" dirty="0" smtClean="0">
                <a:solidFill>
                  <a:schemeClr val="bg1"/>
                </a:solidFill>
              </a:rPr>
            </a:br>
            <a:r>
              <a:rPr lang="ru-RU" sz="3600" dirty="0" smtClean="0">
                <a:solidFill>
                  <a:schemeClr val="bg1"/>
                </a:solidFill>
              </a:rPr>
              <a:t>18:00-20:00 </a:t>
            </a:r>
            <a:r>
              <a:rPr lang="ru-RU" sz="3600" dirty="0">
                <a:solidFill>
                  <a:schemeClr val="bg1"/>
                </a:solidFill>
              </a:rPr>
              <a:t>– свободное время</a:t>
            </a:r>
            <a:br>
              <a:rPr lang="ru-RU" sz="3600" dirty="0">
                <a:solidFill>
                  <a:schemeClr val="bg1"/>
                </a:solidFill>
              </a:rPr>
            </a:br>
            <a:r>
              <a:rPr lang="ru-RU" sz="3600" dirty="0" smtClean="0">
                <a:solidFill>
                  <a:schemeClr val="bg1"/>
                </a:solidFill>
              </a:rPr>
              <a:t/>
            </a:r>
            <a:br>
              <a:rPr lang="ru-RU" sz="3600" dirty="0" smtClean="0">
                <a:solidFill>
                  <a:schemeClr val="bg1"/>
                </a:solidFill>
              </a:rPr>
            </a:br>
            <a:r>
              <a:rPr lang="ru-RU" sz="3600" dirty="0" smtClean="0">
                <a:solidFill>
                  <a:schemeClr val="bg1"/>
                </a:solidFill>
              </a:rPr>
              <a:t>20:00-20:30 </a:t>
            </a:r>
            <a:r>
              <a:rPr lang="ru-RU" sz="3600" dirty="0">
                <a:solidFill>
                  <a:schemeClr val="bg1"/>
                </a:solidFill>
              </a:rPr>
              <a:t>– ужин в отеле </a:t>
            </a:r>
            <a:br>
              <a:rPr lang="ru-RU" sz="3600" dirty="0">
                <a:solidFill>
                  <a:schemeClr val="bg1"/>
                </a:solidFill>
              </a:rPr>
            </a:br>
            <a:endParaRPr lang="ru-RU" sz="3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642910" y="0"/>
            <a:ext cx="7772400" cy="798509"/>
          </a:xfrm>
        </p:spPr>
        <p:txBody>
          <a:bodyPr/>
          <a:lstStyle/>
          <a:p>
            <a:r>
              <a:rPr lang="ru-RU" dirty="0" smtClean="0">
                <a:solidFill>
                  <a:schemeClr val="bg1"/>
                </a:solidFill>
              </a:rPr>
              <a:t>Чегемские Водопады</a:t>
            </a:r>
            <a:endParaRPr lang="ru-RU" dirty="0">
              <a:solidFill>
                <a:schemeClr val="bg1"/>
              </a:solidFill>
            </a:endParaRPr>
          </a:p>
        </p:txBody>
      </p:sp>
      <p:pic>
        <p:nvPicPr>
          <p:cNvPr id="28674" name="Picture 2" descr="https://sun9-45.userapi.com/impf/aW8ZsBxldwCq12C-WLLz54c2pYu_9xP-sXbV_g/tzn8y3XLgqc.jpg?size=870x870&amp;quality=96&amp;sign=2be0eb3def9d8275e008d856527bb3b7&amp;type=album"/>
          <p:cNvPicPr>
            <a:picLocks noChangeAspect="1" noChangeArrowheads="1"/>
          </p:cNvPicPr>
          <p:nvPr/>
        </p:nvPicPr>
        <p:blipFill>
          <a:blip r:embed="rId3"/>
          <a:srcRect/>
          <a:stretch>
            <a:fillRect/>
          </a:stretch>
        </p:blipFill>
        <p:spPr bwMode="auto">
          <a:xfrm>
            <a:off x="1785918" y="928669"/>
            <a:ext cx="5572164" cy="5572165"/>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285720" y="0"/>
            <a:ext cx="8501122" cy="6858000"/>
          </a:xfrm>
        </p:spPr>
        <p:txBody>
          <a:bodyPr>
            <a:noAutofit/>
          </a:bodyPr>
          <a:lstStyle/>
          <a:p>
            <a:pPr algn="l"/>
            <a:r>
              <a:rPr lang="ru-RU" sz="2000" dirty="0" smtClean="0">
                <a:solidFill>
                  <a:schemeClr val="bg1"/>
                </a:solidFill>
              </a:rPr>
              <a:t>                                                    </a:t>
            </a:r>
            <a:r>
              <a:rPr lang="ru-RU" sz="2000" dirty="0" smtClean="0">
                <a:solidFill>
                  <a:schemeClr val="bg1"/>
                </a:solidFill>
              </a:rPr>
              <a:t>4 </a:t>
            </a:r>
            <a:r>
              <a:rPr lang="ru-RU" sz="2000" dirty="0" smtClean="0">
                <a:solidFill>
                  <a:schemeClr val="bg1"/>
                </a:solidFill>
              </a:rPr>
              <a:t>день (18.12.21г.)</a:t>
            </a:r>
            <a:br>
              <a:rPr lang="ru-RU" sz="2000" dirty="0" smtClean="0">
                <a:solidFill>
                  <a:schemeClr val="bg1"/>
                </a:solidFill>
              </a:rPr>
            </a:br>
            <a:r>
              <a:rPr lang="ru-RU" sz="2000" dirty="0">
                <a:solidFill>
                  <a:schemeClr val="bg1"/>
                </a:solidFill>
              </a:rPr>
              <a:t/>
            </a:r>
            <a:br>
              <a:rPr lang="ru-RU" sz="2000" dirty="0">
                <a:solidFill>
                  <a:schemeClr val="bg1"/>
                </a:solidFill>
              </a:rPr>
            </a:br>
            <a:r>
              <a:rPr lang="ru-RU" sz="2000" dirty="0">
                <a:solidFill>
                  <a:schemeClr val="bg1"/>
                </a:solidFill>
              </a:rPr>
              <a:t>8:00-9:00 – подъём, завтрак в отеле </a:t>
            </a:r>
            <a:br>
              <a:rPr lang="ru-RU" sz="2000" dirty="0">
                <a:solidFill>
                  <a:schemeClr val="bg1"/>
                </a:solidFill>
              </a:rPr>
            </a:br>
            <a:r>
              <a:rPr lang="ru-RU" sz="2000" dirty="0" smtClean="0">
                <a:solidFill>
                  <a:schemeClr val="bg1"/>
                </a:solidFill>
              </a:rPr>
              <a:t/>
            </a:r>
            <a:br>
              <a:rPr lang="ru-RU" sz="2000" dirty="0" smtClean="0">
                <a:solidFill>
                  <a:schemeClr val="bg1"/>
                </a:solidFill>
              </a:rPr>
            </a:br>
            <a:r>
              <a:rPr lang="ru-RU" sz="2000" dirty="0" smtClean="0">
                <a:solidFill>
                  <a:schemeClr val="bg1"/>
                </a:solidFill>
              </a:rPr>
              <a:t>9:00-10:30 </a:t>
            </a:r>
            <a:r>
              <a:rPr lang="ru-RU" sz="2000" dirty="0">
                <a:solidFill>
                  <a:schemeClr val="bg1"/>
                </a:solidFill>
              </a:rPr>
              <a:t>– прогулка по экологической тропе «</a:t>
            </a:r>
            <a:r>
              <a:rPr lang="ru-RU" sz="2000" dirty="0" err="1">
                <a:solidFill>
                  <a:schemeClr val="bg1"/>
                </a:solidFill>
              </a:rPr>
              <a:t>Чегетский</a:t>
            </a:r>
            <a:r>
              <a:rPr lang="ru-RU" sz="2000" dirty="0">
                <a:solidFill>
                  <a:schemeClr val="bg1"/>
                </a:solidFill>
              </a:rPr>
              <a:t> Поворот – Водопад </a:t>
            </a:r>
            <a:r>
              <a:rPr lang="ru-RU" sz="2000" dirty="0" err="1">
                <a:solidFill>
                  <a:schemeClr val="bg1"/>
                </a:solidFill>
              </a:rPr>
              <a:t>Азау</a:t>
            </a:r>
            <a:r>
              <a:rPr lang="ru-RU" sz="2000" dirty="0">
                <a:solidFill>
                  <a:schemeClr val="bg1"/>
                </a:solidFill>
              </a:rPr>
              <a:t>» (к водопаду)</a:t>
            </a:r>
            <a:br>
              <a:rPr lang="ru-RU" sz="2000" dirty="0">
                <a:solidFill>
                  <a:schemeClr val="bg1"/>
                </a:solidFill>
              </a:rPr>
            </a:br>
            <a:r>
              <a:rPr lang="ru-RU" sz="2000" dirty="0" smtClean="0">
                <a:solidFill>
                  <a:schemeClr val="bg1"/>
                </a:solidFill>
              </a:rPr>
              <a:t/>
            </a:r>
            <a:br>
              <a:rPr lang="ru-RU" sz="2000" dirty="0" smtClean="0">
                <a:solidFill>
                  <a:schemeClr val="bg1"/>
                </a:solidFill>
              </a:rPr>
            </a:br>
            <a:r>
              <a:rPr lang="ru-RU" sz="2000" dirty="0" smtClean="0">
                <a:solidFill>
                  <a:schemeClr val="bg1"/>
                </a:solidFill>
              </a:rPr>
              <a:t>10:30-11:30 </a:t>
            </a:r>
            <a:r>
              <a:rPr lang="ru-RU" sz="2000" dirty="0">
                <a:solidFill>
                  <a:schemeClr val="bg1"/>
                </a:solidFill>
              </a:rPr>
              <a:t>– катание на маятниковой канатной дороге станция </a:t>
            </a:r>
            <a:r>
              <a:rPr lang="ru-RU" sz="2000" dirty="0" err="1">
                <a:solidFill>
                  <a:schemeClr val="bg1"/>
                </a:solidFill>
              </a:rPr>
              <a:t>Азау</a:t>
            </a:r>
            <a:r>
              <a:rPr lang="ru-RU" sz="2000" dirty="0">
                <a:solidFill>
                  <a:schemeClr val="bg1"/>
                </a:solidFill>
              </a:rPr>
              <a:t> – </a:t>
            </a:r>
            <a:r>
              <a:rPr lang="ru-RU" sz="2000" dirty="0" err="1">
                <a:solidFill>
                  <a:schemeClr val="bg1"/>
                </a:solidFill>
              </a:rPr>
              <a:t>Гарабаши</a:t>
            </a:r>
            <a:r>
              <a:rPr lang="ru-RU" sz="2000" dirty="0">
                <a:solidFill>
                  <a:schemeClr val="bg1"/>
                </a:solidFill>
              </a:rPr>
              <a:t> (подъем-спуск) </a:t>
            </a:r>
            <a:br>
              <a:rPr lang="ru-RU" sz="2000" dirty="0">
                <a:solidFill>
                  <a:schemeClr val="bg1"/>
                </a:solidFill>
              </a:rPr>
            </a:br>
            <a:r>
              <a:rPr lang="ru-RU" sz="2000" dirty="0" smtClean="0">
                <a:solidFill>
                  <a:schemeClr val="bg1"/>
                </a:solidFill>
              </a:rPr>
              <a:t/>
            </a:r>
            <a:br>
              <a:rPr lang="ru-RU" sz="2000" dirty="0" smtClean="0">
                <a:solidFill>
                  <a:schemeClr val="bg1"/>
                </a:solidFill>
              </a:rPr>
            </a:br>
            <a:r>
              <a:rPr lang="ru-RU" sz="2000" dirty="0" smtClean="0">
                <a:solidFill>
                  <a:schemeClr val="bg1"/>
                </a:solidFill>
              </a:rPr>
              <a:t>11:30-13:00 </a:t>
            </a:r>
            <a:r>
              <a:rPr lang="ru-RU" sz="2000" dirty="0">
                <a:solidFill>
                  <a:schemeClr val="bg1"/>
                </a:solidFill>
              </a:rPr>
              <a:t>– прогулка по экологической тропе «</a:t>
            </a:r>
            <a:r>
              <a:rPr lang="ru-RU" sz="2000" dirty="0" err="1">
                <a:solidFill>
                  <a:schemeClr val="bg1"/>
                </a:solidFill>
              </a:rPr>
              <a:t>Чегетский</a:t>
            </a:r>
            <a:r>
              <a:rPr lang="ru-RU" sz="2000" dirty="0">
                <a:solidFill>
                  <a:schemeClr val="bg1"/>
                </a:solidFill>
              </a:rPr>
              <a:t> Поворот – Водопад </a:t>
            </a:r>
            <a:r>
              <a:rPr lang="ru-RU" sz="2000" dirty="0" err="1">
                <a:solidFill>
                  <a:schemeClr val="bg1"/>
                </a:solidFill>
              </a:rPr>
              <a:t>Азау</a:t>
            </a:r>
            <a:r>
              <a:rPr lang="ru-RU" sz="2000" dirty="0">
                <a:solidFill>
                  <a:schemeClr val="bg1"/>
                </a:solidFill>
              </a:rPr>
              <a:t>» (к </a:t>
            </a:r>
            <a:r>
              <a:rPr lang="ru-RU" sz="2000" dirty="0" err="1">
                <a:solidFill>
                  <a:schemeClr val="bg1"/>
                </a:solidFill>
              </a:rPr>
              <a:t>Чегету</a:t>
            </a:r>
            <a:r>
              <a:rPr lang="ru-RU" sz="2000" dirty="0">
                <a:solidFill>
                  <a:schemeClr val="bg1"/>
                </a:solidFill>
              </a:rPr>
              <a:t>)</a:t>
            </a:r>
            <a:br>
              <a:rPr lang="ru-RU" sz="2000" dirty="0">
                <a:solidFill>
                  <a:schemeClr val="bg1"/>
                </a:solidFill>
              </a:rPr>
            </a:br>
            <a:r>
              <a:rPr lang="ru-RU" sz="2000" dirty="0" smtClean="0">
                <a:solidFill>
                  <a:schemeClr val="bg1"/>
                </a:solidFill>
              </a:rPr>
              <a:t/>
            </a:r>
            <a:br>
              <a:rPr lang="ru-RU" sz="2000" dirty="0" smtClean="0">
                <a:solidFill>
                  <a:schemeClr val="bg1"/>
                </a:solidFill>
              </a:rPr>
            </a:br>
            <a:r>
              <a:rPr lang="ru-RU" sz="2000" dirty="0" smtClean="0">
                <a:solidFill>
                  <a:schemeClr val="bg1"/>
                </a:solidFill>
              </a:rPr>
              <a:t>13:00-14:00 </a:t>
            </a:r>
            <a:r>
              <a:rPr lang="ru-RU" sz="2000" dirty="0">
                <a:solidFill>
                  <a:schemeClr val="bg1"/>
                </a:solidFill>
              </a:rPr>
              <a:t>– обед, свободное время</a:t>
            </a:r>
            <a:br>
              <a:rPr lang="ru-RU" sz="2000" dirty="0">
                <a:solidFill>
                  <a:schemeClr val="bg1"/>
                </a:solidFill>
              </a:rPr>
            </a:br>
            <a:r>
              <a:rPr lang="ru-RU" sz="2000" dirty="0" smtClean="0">
                <a:solidFill>
                  <a:schemeClr val="bg1"/>
                </a:solidFill>
              </a:rPr>
              <a:t/>
            </a:r>
            <a:br>
              <a:rPr lang="ru-RU" sz="2000" dirty="0" smtClean="0">
                <a:solidFill>
                  <a:schemeClr val="bg1"/>
                </a:solidFill>
              </a:rPr>
            </a:br>
            <a:r>
              <a:rPr lang="ru-RU" sz="2000" dirty="0" smtClean="0">
                <a:solidFill>
                  <a:schemeClr val="bg1"/>
                </a:solidFill>
              </a:rPr>
              <a:t>15:00-17:30 </a:t>
            </a:r>
            <a:r>
              <a:rPr lang="ru-RU" sz="2000" dirty="0">
                <a:solidFill>
                  <a:schemeClr val="bg1"/>
                </a:solidFill>
              </a:rPr>
              <a:t>– прогулка по экологической тропе «Поляна Нарзанов – Поляна </a:t>
            </a:r>
            <a:r>
              <a:rPr lang="ru-RU" sz="2000" dirty="0" err="1">
                <a:solidFill>
                  <a:schemeClr val="bg1"/>
                </a:solidFill>
              </a:rPr>
              <a:t>Чегет</a:t>
            </a:r>
            <a:r>
              <a:rPr lang="ru-RU" sz="2000" dirty="0">
                <a:solidFill>
                  <a:schemeClr val="bg1"/>
                </a:solidFill>
              </a:rPr>
              <a:t>»</a:t>
            </a:r>
            <a:br>
              <a:rPr lang="ru-RU" sz="2000" dirty="0">
                <a:solidFill>
                  <a:schemeClr val="bg1"/>
                </a:solidFill>
              </a:rPr>
            </a:br>
            <a:r>
              <a:rPr lang="ru-RU" sz="2000" dirty="0" smtClean="0">
                <a:solidFill>
                  <a:schemeClr val="bg1"/>
                </a:solidFill>
              </a:rPr>
              <a:t/>
            </a:r>
            <a:br>
              <a:rPr lang="ru-RU" sz="2000" dirty="0" smtClean="0">
                <a:solidFill>
                  <a:schemeClr val="bg1"/>
                </a:solidFill>
              </a:rPr>
            </a:br>
            <a:r>
              <a:rPr lang="ru-RU" sz="2000" dirty="0" smtClean="0">
                <a:solidFill>
                  <a:schemeClr val="bg1"/>
                </a:solidFill>
              </a:rPr>
              <a:t>17:30-20:00 </a:t>
            </a:r>
            <a:r>
              <a:rPr lang="ru-RU" sz="2000" dirty="0">
                <a:solidFill>
                  <a:schemeClr val="bg1"/>
                </a:solidFill>
              </a:rPr>
              <a:t>– возвращение в </a:t>
            </a:r>
            <a:r>
              <a:rPr lang="ru-RU" sz="2000" dirty="0" err="1">
                <a:solidFill>
                  <a:schemeClr val="bg1"/>
                </a:solidFill>
              </a:rPr>
              <a:t>Чегет</a:t>
            </a:r>
            <a:r>
              <a:rPr lang="ru-RU" sz="2000" dirty="0">
                <a:solidFill>
                  <a:schemeClr val="bg1"/>
                </a:solidFill>
              </a:rPr>
              <a:t>, свободное время</a:t>
            </a:r>
            <a:br>
              <a:rPr lang="ru-RU" sz="2000" dirty="0">
                <a:solidFill>
                  <a:schemeClr val="bg1"/>
                </a:solidFill>
              </a:rPr>
            </a:br>
            <a:r>
              <a:rPr lang="ru-RU" sz="2000" dirty="0" smtClean="0">
                <a:solidFill>
                  <a:schemeClr val="bg1"/>
                </a:solidFill>
              </a:rPr>
              <a:t/>
            </a:r>
            <a:br>
              <a:rPr lang="ru-RU" sz="2000" dirty="0" smtClean="0">
                <a:solidFill>
                  <a:schemeClr val="bg1"/>
                </a:solidFill>
              </a:rPr>
            </a:br>
            <a:r>
              <a:rPr lang="ru-RU" sz="2000" dirty="0" smtClean="0">
                <a:solidFill>
                  <a:schemeClr val="bg1"/>
                </a:solidFill>
              </a:rPr>
              <a:t>20:00-20:30 </a:t>
            </a:r>
            <a:r>
              <a:rPr lang="ru-RU" sz="2000" dirty="0">
                <a:solidFill>
                  <a:schemeClr val="bg1"/>
                </a:solidFill>
              </a:rPr>
              <a:t>– ужин в отеле</a:t>
            </a:r>
            <a:br>
              <a:rPr lang="ru-RU" sz="2000" dirty="0">
                <a:solidFill>
                  <a:schemeClr val="bg1"/>
                </a:solidFill>
              </a:rPr>
            </a:br>
            <a:endParaRPr lang="ru-RU"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571472" y="0"/>
            <a:ext cx="7772400" cy="869947"/>
          </a:xfrm>
        </p:spPr>
        <p:txBody>
          <a:bodyPr/>
          <a:lstStyle/>
          <a:p>
            <a:r>
              <a:rPr lang="ru-RU" dirty="0" smtClean="0">
                <a:solidFill>
                  <a:schemeClr val="bg1"/>
                </a:solidFill>
              </a:rPr>
              <a:t>Водопад </a:t>
            </a:r>
            <a:r>
              <a:rPr lang="ru-RU" dirty="0" err="1" smtClean="0">
                <a:solidFill>
                  <a:schemeClr val="bg1"/>
                </a:solidFill>
              </a:rPr>
              <a:t>Азау</a:t>
            </a:r>
            <a:endParaRPr lang="ru-RU" dirty="0">
              <a:solidFill>
                <a:schemeClr val="bg1"/>
              </a:solidFill>
            </a:endParaRPr>
          </a:p>
        </p:txBody>
      </p:sp>
      <p:pic>
        <p:nvPicPr>
          <p:cNvPr id="27650" name="Picture 2" descr="https://sun9-56.userapi.com/impf/Y-oCD2B3sII4ULrXwIY4aa97tSKVZrDPZaTyRg/N-hz4ar6GDc.jpg?size=1024x768&amp;quality=96&amp;sign=21d68115fbbc6531212dea00ed63e11e&amp;type=album"/>
          <p:cNvPicPr>
            <a:picLocks noChangeAspect="1" noChangeArrowheads="1"/>
          </p:cNvPicPr>
          <p:nvPr/>
        </p:nvPicPr>
        <p:blipFill>
          <a:blip r:embed="rId3"/>
          <a:srcRect/>
          <a:stretch>
            <a:fillRect/>
          </a:stretch>
        </p:blipFill>
        <p:spPr bwMode="auto">
          <a:xfrm>
            <a:off x="1000100" y="1000108"/>
            <a:ext cx="7358114" cy="5518586"/>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0" y="0"/>
            <a:ext cx="9144000" cy="1470025"/>
          </a:xfrm>
        </p:spPr>
        <p:txBody>
          <a:bodyPr>
            <a:normAutofit/>
          </a:bodyPr>
          <a:lstStyle/>
          <a:p>
            <a:r>
              <a:rPr lang="ru-RU" dirty="0">
                <a:solidFill>
                  <a:schemeClr val="bg1"/>
                </a:solidFill>
              </a:rPr>
              <a:t>К</a:t>
            </a:r>
            <a:r>
              <a:rPr lang="ru-RU" dirty="0" smtClean="0">
                <a:solidFill>
                  <a:schemeClr val="bg1"/>
                </a:solidFill>
              </a:rPr>
              <a:t>атание на маятниковой канатной дороге станция </a:t>
            </a:r>
            <a:r>
              <a:rPr lang="ru-RU" dirty="0" err="1" smtClean="0">
                <a:solidFill>
                  <a:schemeClr val="bg1"/>
                </a:solidFill>
              </a:rPr>
              <a:t>Азау</a:t>
            </a:r>
            <a:r>
              <a:rPr lang="ru-RU" dirty="0" smtClean="0">
                <a:solidFill>
                  <a:schemeClr val="bg1"/>
                </a:solidFill>
              </a:rPr>
              <a:t> – </a:t>
            </a:r>
            <a:r>
              <a:rPr lang="ru-RU" dirty="0" err="1" smtClean="0">
                <a:solidFill>
                  <a:schemeClr val="bg1"/>
                </a:solidFill>
              </a:rPr>
              <a:t>Гарабаши</a:t>
            </a:r>
            <a:endParaRPr lang="ru-RU" dirty="0"/>
          </a:p>
        </p:txBody>
      </p:sp>
      <p:pic>
        <p:nvPicPr>
          <p:cNvPr id="29698" name="Picture 2" descr="https://sun9-15.userapi.com/impf/7bsBSrZfbE9XdA5PVLZwOQ38wP5EkzDJJFkAzA/FE72D3hDiGs.jpg?size=1280x853&amp;quality=96&amp;sign=1d6e952545e833e6ed84f9547eddcc86&amp;type=album"/>
          <p:cNvPicPr>
            <a:picLocks noChangeAspect="1" noChangeArrowheads="1"/>
          </p:cNvPicPr>
          <p:nvPr/>
        </p:nvPicPr>
        <p:blipFill>
          <a:blip r:embed="rId3"/>
          <a:srcRect/>
          <a:stretch>
            <a:fillRect/>
          </a:stretch>
        </p:blipFill>
        <p:spPr bwMode="auto">
          <a:xfrm>
            <a:off x="785786" y="1571612"/>
            <a:ext cx="7572428" cy="5046314"/>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642910" y="0"/>
            <a:ext cx="7772400" cy="798509"/>
          </a:xfrm>
        </p:spPr>
        <p:txBody>
          <a:bodyPr/>
          <a:lstStyle/>
          <a:p>
            <a:r>
              <a:rPr lang="ru-RU" dirty="0" smtClean="0">
                <a:solidFill>
                  <a:schemeClr val="bg1"/>
                </a:solidFill>
              </a:rPr>
              <a:t>Поляна Нарзанов</a:t>
            </a:r>
            <a:endParaRPr lang="ru-RU" dirty="0"/>
          </a:p>
        </p:txBody>
      </p:sp>
      <p:pic>
        <p:nvPicPr>
          <p:cNvPr id="31746" name="Picture 2" descr="https://sun9-67.userapi.com/impf/flmpzaL_70892AXB2CQerdIk2veHAElv5onu-Q/cYcSMBxYcVY.jpg?size=1200x900&amp;quality=96&amp;sign=feada62909162b8315530ba05ae0b96a&amp;type=album"/>
          <p:cNvPicPr>
            <a:picLocks noChangeAspect="1" noChangeArrowheads="1"/>
          </p:cNvPicPr>
          <p:nvPr/>
        </p:nvPicPr>
        <p:blipFill>
          <a:blip r:embed="rId3"/>
          <a:srcRect/>
          <a:stretch>
            <a:fillRect/>
          </a:stretch>
        </p:blipFill>
        <p:spPr bwMode="auto">
          <a:xfrm>
            <a:off x="928662" y="1000108"/>
            <a:ext cx="7215238" cy="5411429"/>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2285984" y="785794"/>
            <a:ext cx="4857784" cy="5286412"/>
          </a:xfrm>
        </p:spPr>
        <p:txBody>
          <a:bodyPr>
            <a:noAutofit/>
          </a:bodyPr>
          <a:lstStyle/>
          <a:p>
            <a:pPr algn="l"/>
            <a:r>
              <a:rPr lang="ru-RU" sz="2400" dirty="0" smtClean="0">
                <a:solidFill>
                  <a:schemeClr val="bg1"/>
                </a:solidFill>
              </a:rPr>
              <a:t>                5 день (19.12.21г)</a:t>
            </a:r>
            <a:r>
              <a:rPr lang="ru-RU" sz="2400" dirty="0">
                <a:solidFill>
                  <a:schemeClr val="bg1"/>
                </a:solidFill>
              </a:rPr>
              <a:t/>
            </a:r>
            <a:br>
              <a:rPr lang="ru-RU" sz="2400" dirty="0">
                <a:solidFill>
                  <a:schemeClr val="bg1"/>
                </a:solidFill>
              </a:rPr>
            </a:br>
            <a:r>
              <a:rPr lang="ru-RU" sz="2400" dirty="0" smtClean="0">
                <a:solidFill>
                  <a:schemeClr val="bg1"/>
                </a:solidFill>
              </a:rPr>
              <a:t/>
            </a:r>
            <a:br>
              <a:rPr lang="ru-RU" sz="2400" dirty="0" smtClean="0">
                <a:solidFill>
                  <a:schemeClr val="bg1"/>
                </a:solidFill>
              </a:rPr>
            </a:br>
            <a:r>
              <a:rPr lang="ru-RU" sz="2400" dirty="0" smtClean="0">
                <a:solidFill>
                  <a:schemeClr val="bg1"/>
                </a:solidFill>
              </a:rPr>
              <a:t>8:00-9:00 </a:t>
            </a:r>
            <a:r>
              <a:rPr lang="ru-RU" sz="2400" dirty="0">
                <a:solidFill>
                  <a:schemeClr val="bg1"/>
                </a:solidFill>
              </a:rPr>
              <a:t>– подъём, завтрак в отеле </a:t>
            </a:r>
            <a:br>
              <a:rPr lang="ru-RU" sz="2400" dirty="0">
                <a:solidFill>
                  <a:schemeClr val="bg1"/>
                </a:solidFill>
              </a:rPr>
            </a:br>
            <a:r>
              <a:rPr lang="ru-RU" sz="2400" dirty="0" smtClean="0">
                <a:solidFill>
                  <a:schemeClr val="bg1"/>
                </a:solidFill>
              </a:rPr>
              <a:t>9:00-20:00 </a:t>
            </a:r>
            <a:r>
              <a:rPr lang="ru-RU" sz="2400" dirty="0">
                <a:solidFill>
                  <a:schemeClr val="bg1"/>
                </a:solidFill>
              </a:rPr>
              <a:t>– свободное время</a:t>
            </a:r>
            <a:br>
              <a:rPr lang="ru-RU" sz="2400" dirty="0">
                <a:solidFill>
                  <a:schemeClr val="bg1"/>
                </a:solidFill>
              </a:rPr>
            </a:br>
            <a:r>
              <a:rPr lang="ru-RU" sz="2400" dirty="0" smtClean="0">
                <a:solidFill>
                  <a:schemeClr val="bg1"/>
                </a:solidFill>
              </a:rPr>
              <a:t>20:00-20:30 </a:t>
            </a:r>
            <a:r>
              <a:rPr lang="ru-RU" sz="2400" dirty="0">
                <a:solidFill>
                  <a:schemeClr val="bg1"/>
                </a:solidFill>
              </a:rPr>
              <a:t>– ужин в отеле </a:t>
            </a:r>
            <a:br>
              <a:rPr lang="ru-RU" sz="2400" dirty="0">
                <a:solidFill>
                  <a:schemeClr val="bg1"/>
                </a:solidFill>
              </a:rPr>
            </a:br>
            <a:r>
              <a:rPr lang="ru-RU" sz="2400" dirty="0">
                <a:solidFill>
                  <a:schemeClr val="bg1"/>
                </a:solidFill>
              </a:rPr>
              <a:t> </a:t>
            </a:r>
            <a:r>
              <a:rPr lang="ru-RU" sz="2400" dirty="0" smtClean="0">
                <a:solidFill>
                  <a:schemeClr val="bg1"/>
                </a:solidFill>
              </a:rPr>
              <a:t/>
            </a:r>
            <a:br>
              <a:rPr lang="ru-RU" sz="2400" dirty="0" smtClean="0">
                <a:solidFill>
                  <a:schemeClr val="bg1"/>
                </a:solidFill>
              </a:rPr>
            </a:br>
            <a:r>
              <a:rPr lang="ru-RU" sz="2400" dirty="0">
                <a:solidFill>
                  <a:schemeClr val="bg1"/>
                </a:solidFill>
              </a:rPr>
              <a:t/>
            </a:r>
            <a:br>
              <a:rPr lang="ru-RU" sz="2400" dirty="0">
                <a:solidFill>
                  <a:schemeClr val="bg1"/>
                </a:solidFill>
              </a:rPr>
            </a:br>
            <a:r>
              <a:rPr lang="ru-RU" sz="2400" dirty="0" smtClean="0">
                <a:solidFill>
                  <a:schemeClr val="bg1"/>
                </a:solidFill>
              </a:rPr>
              <a:t>               6 день (20.12.21г)</a:t>
            </a:r>
            <a:r>
              <a:rPr lang="ru-RU" sz="2400" dirty="0">
                <a:solidFill>
                  <a:schemeClr val="bg1"/>
                </a:solidFill>
              </a:rPr>
              <a:t/>
            </a:r>
            <a:br>
              <a:rPr lang="ru-RU" sz="2400" dirty="0">
                <a:solidFill>
                  <a:schemeClr val="bg1"/>
                </a:solidFill>
              </a:rPr>
            </a:br>
            <a:r>
              <a:rPr lang="ru-RU" sz="2400" dirty="0" smtClean="0">
                <a:solidFill>
                  <a:schemeClr val="bg1"/>
                </a:solidFill>
              </a:rPr>
              <a:t/>
            </a:r>
            <a:br>
              <a:rPr lang="ru-RU" sz="2400" dirty="0" smtClean="0">
                <a:solidFill>
                  <a:schemeClr val="bg1"/>
                </a:solidFill>
              </a:rPr>
            </a:br>
            <a:r>
              <a:rPr lang="ru-RU" sz="2400" dirty="0" smtClean="0">
                <a:solidFill>
                  <a:schemeClr val="bg1"/>
                </a:solidFill>
              </a:rPr>
              <a:t>8:00-9:00 </a:t>
            </a:r>
            <a:r>
              <a:rPr lang="ru-RU" sz="2400" dirty="0">
                <a:solidFill>
                  <a:schemeClr val="bg1"/>
                </a:solidFill>
              </a:rPr>
              <a:t>– подъём, завтрак в отеле </a:t>
            </a:r>
            <a:br>
              <a:rPr lang="ru-RU" sz="2400" dirty="0">
                <a:solidFill>
                  <a:schemeClr val="bg1"/>
                </a:solidFill>
              </a:rPr>
            </a:br>
            <a:r>
              <a:rPr lang="ru-RU" sz="2400" dirty="0">
                <a:solidFill>
                  <a:schemeClr val="bg1"/>
                </a:solidFill>
              </a:rPr>
              <a:t>9:00-20:00 – свободное время</a:t>
            </a:r>
            <a:br>
              <a:rPr lang="ru-RU" sz="2400" dirty="0">
                <a:solidFill>
                  <a:schemeClr val="bg1"/>
                </a:solidFill>
              </a:rPr>
            </a:br>
            <a:r>
              <a:rPr lang="ru-RU" sz="2400" dirty="0">
                <a:solidFill>
                  <a:schemeClr val="bg1"/>
                </a:solidFill>
              </a:rPr>
              <a:t>20:00-20:30 – ужин в отеле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214282" y="285728"/>
            <a:ext cx="8643998" cy="6357981"/>
          </a:xfrm>
        </p:spPr>
        <p:txBody>
          <a:bodyPr>
            <a:noAutofit/>
          </a:bodyPr>
          <a:lstStyle/>
          <a:p>
            <a:pPr indent="457200" algn="l"/>
            <a:r>
              <a:rPr lang="ru-RU" sz="1800" b="1" dirty="0" smtClean="0">
                <a:solidFill>
                  <a:schemeClr val="bg1"/>
                </a:solidFill>
              </a:rPr>
              <a:t>                   Рекомендации </a:t>
            </a:r>
            <a:r>
              <a:rPr lang="ru-RU" sz="1800" b="1" dirty="0">
                <a:solidFill>
                  <a:schemeClr val="bg1"/>
                </a:solidFill>
              </a:rPr>
              <a:t>по проведению свободного времени</a:t>
            </a:r>
            <a:r>
              <a:rPr lang="ru-RU" sz="1800" dirty="0">
                <a:solidFill>
                  <a:schemeClr val="bg1"/>
                </a:solidFill>
              </a:rPr>
              <a:t/>
            </a:r>
            <a:br>
              <a:rPr lang="ru-RU" sz="1800" dirty="0">
                <a:solidFill>
                  <a:schemeClr val="bg1"/>
                </a:solidFill>
              </a:rPr>
            </a:br>
            <a:r>
              <a:rPr lang="ru-RU" sz="1800" dirty="0" smtClean="0">
                <a:solidFill>
                  <a:schemeClr val="bg1"/>
                </a:solidFill>
              </a:rPr>
              <a:t>         По </a:t>
            </a:r>
            <a:r>
              <a:rPr lang="ru-RU" sz="1800" dirty="0">
                <a:solidFill>
                  <a:schemeClr val="bg1"/>
                </a:solidFill>
              </a:rPr>
              <a:t>заявке отель может предоставить следующие услуги: бильярд (300р - час), баня с бассейном (от 600р до 2500р за 2 час), сауна, бассейн, дискотека,  бар-ресторан, тренажерный зал, прокат инвентаря (600р), массаж, парикмахерская, компьютерный класс, кинозал, игровые автоматы, ночной клуб, настольный теннис, тир, картинг, </a:t>
            </a:r>
            <a:r>
              <a:rPr lang="ru-RU" sz="1800" dirty="0" err="1">
                <a:solidFill>
                  <a:schemeClr val="bg1"/>
                </a:solidFill>
              </a:rPr>
              <a:t>парапланы</a:t>
            </a:r>
            <a:r>
              <a:rPr lang="ru-RU" sz="1800" dirty="0">
                <a:solidFill>
                  <a:schemeClr val="bg1"/>
                </a:solidFill>
              </a:rPr>
              <a:t>, прокат </a:t>
            </a:r>
            <a:r>
              <a:rPr lang="ru-RU" sz="1800" dirty="0" smtClean="0">
                <a:solidFill>
                  <a:schemeClr val="bg1"/>
                </a:solidFill>
              </a:rPr>
              <a:t>лошадей, </a:t>
            </a:r>
            <a:r>
              <a:rPr lang="ru-RU" sz="1800" dirty="0">
                <a:solidFill>
                  <a:schemeClr val="bg1"/>
                </a:solidFill>
              </a:rPr>
              <a:t>каток, охота, рыбалка, вертолеты, фото и видео </a:t>
            </a:r>
            <a:r>
              <a:rPr lang="ru-RU" sz="1800" dirty="0" smtClean="0">
                <a:solidFill>
                  <a:schemeClr val="bg1"/>
                </a:solidFill>
              </a:rPr>
              <a:t>услуги.</a:t>
            </a:r>
            <a:br>
              <a:rPr lang="ru-RU" sz="1800" dirty="0" smtClean="0">
                <a:solidFill>
                  <a:schemeClr val="bg1"/>
                </a:solidFill>
              </a:rPr>
            </a:br>
            <a:r>
              <a:rPr lang="ru-RU" sz="1800" dirty="0">
                <a:solidFill>
                  <a:schemeClr val="bg1"/>
                </a:solidFill>
              </a:rPr>
              <a:t> </a:t>
            </a:r>
            <a:r>
              <a:rPr lang="ru-RU" sz="1800" dirty="0" smtClean="0">
                <a:solidFill>
                  <a:schemeClr val="bg1"/>
                </a:solidFill>
              </a:rPr>
              <a:t>        Катание </a:t>
            </a:r>
            <a:r>
              <a:rPr lang="ru-RU" sz="1800" dirty="0">
                <a:solidFill>
                  <a:schemeClr val="bg1"/>
                </a:solidFill>
              </a:rPr>
              <a:t>в </a:t>
            </a:r>
            <a:r>
              <a:rPr lang="ru-RU" sz="1800" dirty="0" err="1">
                <a:solidFill>
                  <a:schemeClr val="bg1"/>
                </a:solidFill>
              </a:rPr>
              <a:t>Чегет</a:t>
            </a:r>
            <a:r>
              <a:rPr lang="ru-RU" sz="1800" dirty="0">
                <a:solidFill>
                  <a:schemeClr val="bg1"/>
                </a:solidFill>
              </a:rPr>
              <a:t> (лыжи или сноуборд) (</a:t>
            </a:r>
            <a:r>
              <a:rPr lang="ru-RU" sz="1800" dirty="0" err="1">
                <a:solidFill>
                  <a:schemeClr val="bg1"/>
                </a:solidFill>
              </a:rPr>
              <a:t>Аренда+ски-пасс</a:t>
            </a:r>
            <a:r>
              <a:rPr lang="ru-RU" sz="1800" dirty="0">
                <a:solidFill>
                  <a:schemeClr val="bg1"/>
                </a:solidFill>
              </a:rPr>
              <a:t> 1 – 1000р за сутки).</a:t>
            </a:r>
            <a:br>
              <a:rPr lang="ru-RU" sz="1800" dirty="0">
                <a:solidFill>
                  <a:schemeClr val="bg1"/>
                </a:solidFill>
              </a:rPr>
            </a:br>
            <a:r>
              <a:rPr lang="ru-RU" sz="1800" dirty="0" smtClean="0">
                <a:solidFill>
                  <a:schemeClr val="bg1"/>
                </a:solidFill>
              </a:rPr>
              <a:t>         Катание </a:t>
            </a:r>
            <a:r>
              <a:rPr lang="ru-RU" sz="1800" dirty="0">
                <a:solidFill>
                  <a:schemeClr val="bg1"/>
                </a:solidFill>
              </a:rPr>
              <a:t>в </a:t>
            </a:r>
            <a:r>
              <a:rPr lang="ru-RU" sz="1800" dirty="0" err="1">
                <a:solidFill>
                  <a:schemeClr val="bg1"/>
                </a:solidFill>
              </a:rPr>
              <a:t>Азау</a:t>
            </a:r>
            <a:r>
              <a:rPr lang="ru-RU" sz="1800" dirty="0">
                <a:solidFill>
                  <a:schemeClr val="bg1"/>
                </a:solidFill>
              </a:rPr>
              <a:t> (лыжи или сноуборд) (</a:t>
            </a:r>
            <a:r>
              <a:rPr lang="ru-RU" sz="1800" dirty="0" err="1">
                <a:solidFill>
                  <a:schemeClr val="bg1"/>
                </a:solidFill>
              </a:rPr>
              <a:t>Аренда+ски-пасс</a:t>
            </a:r>
            <a:r>
              <a:rPr lang="ru-RU" sz="1800" dirty="0">
                <a:solidFill>
                  <a:schemeClr val="bg1"/>
                </a:solidFill>
              </a:rPr>
              <a:t> 1 – 2000р за сутки).</a:t>
            </a:r>
            <a:br>
              <a:rPr lang="ru-RU" sz="1800" dirty="0">
                <a:solidFill>
                  <a:schemeClr val="bg1"/>
                </a:solidFill>
              </a:rPr>
            </a:br>
            <a:r>
              <a:rPr lang="ru-RU" sz="1800" dirty="0" smtClean="0">
                <a:solidFill>
                  <a:schemeClr val="bg1"/>
                </a:solidFill>
              </a:rPr>
              <a:t>         Полет </a:t>
            </a:r>
            <a:r>
              <a:rPr lang="ru-RU" sz="1800" dirty="0">
                <a:solidFill>
                  <a:schemeClr val="bg1"/>
                </a:solidFill>
              </a:rPr>
              <a:t>на </a:t>
            </a:r>
            <a:r>
              <a:rPr lang="ru-RU" sz="1800" dirty="0" err="1">
                <a:solidFill>
                  <a:schemeClr val="bg1"/>
                </a:solidFill>
              </a:rPr>
              <a:t>параплане</a:t>
            </a:r>
            <a:r>
              <a:rPr lang="ru-RU" sz="1800" dirty="0">
                <a:solidFill>
                  <a:schemeClr val="bg1"/>
                </a:solidFill>
              </a:rPr>
              <a:t> над Чегемским ущельем. До точки взлета вас доставят на джипе, полеты стартуют с отметки 2300м. продолжительность парения в небе – 15-20мин. С вами в тандеме полетит опытный инструктор. Стоимость полета – 6000р. Фото- и видеосъемка оплачивается отдельно – 1000р.</a:t>
            </a:r>
            <a:br>
              <a:rPr lang="ru-RU" sz="1800" dirty="0">
                <a:solidFill>
                  <a:schemeClr val="bg1"/>
                </a:solidFill>
              </a:rPr>
            </a:br>
            <a:r>
              <a:rPr lang="ru-RU" sz="1800" dirty="0" smtClean="0">
                <a:solidFill>
                  <a:schemeClr val="bg1"/>
                </a:solidFill>
              </a:rPr>
              <a:t>         Также </a:t>
            </a:r>
            <a:r>
              <a:rPr lang="ru-RU" sz="1800" dirty="0">
                <a:solidFill>
                  <a:schemeClr val="bg1"/>
                </a:solidFill>
              </a:rPr>
              <a:t>доступны конные и пешие прогулки с гидом.</a:t>
            </a:r>
            <a:br>
              <a:rPr lang="ru-RU" sz="1800" dirty="0">
                <a:solidFill>
                  <a:schemeClr val="bg1"/>
                </a:solidFill>
              </a:rPr>
            </a:br>
            <a:r>
              <a:rPr lang="ru-RU" sz="1800" dirty="0" smtClean="0">
                <a:solidFill>
                  <a:schemeClr val="bg1"/>
                </a:solidFill>
              </a:rPr>
              <a:t>         Можно </a:t>
            </a:r>
            <a:r>
              <a:rPr lang="ru-RU" sz="1800" dirty="0">
                <a:solidFill>
                  <a:schemeClr val="bg1"/>
                </a:solidFill>
              </a:rPr>
              <a:t>посетить горячие источники недалеко от </a:t>
            </a:r>
            <a:r>
              <a:rPr lang="ru-RU" sz="1800" dirty="0" err="1">
                <a:solidFill>
                  <a:schemeClr val="bg1"/>
                </a:solidFill>
              </a:rPr>
              <a:t>Приэльбрусья</a:t>
            </a:r>
            <a:r>
              <a:rPr lang="ru-RU" sz="1800" dirty="0">
                <a:solidFill>
                  <a:schemeClr val="bg1"/>
                </a:solidFill>
              </a:rPr>
              <a:t> – </a:t>
            </a:r>
            <a:r>
              <a:rPr lang="ru-RU" sz="1800" dirty="0" err="1">
                <a:solidFill>
                  <a:schemeClr val="bg1"/>
                </a:solidFill>
              </a:rPr>
              <a:t>Аушигер</a:t>
            </a:r>
            <a:r>
              <a:rPr lang="ru-RU" sz="1800" dirty="0">
                <a:solidFill>
                  <a:schemeClr val="bg1"/>
                </a:solidFill>
              </a:rPr>
              <a:t> (купание платное – до 500р).</a:t>
            </a:r>
            <a:br>
              <a:rPr lang="ru-RU" sz="1800" dirty="0">
                <a:solidFill>
                  <a:schemeClr val="bg1"/>
                </a:solidFill>
              </a:rPr>
            </a:br>
            <a:r>
              <a:rPr lang="ru-RU" sz="1800" dirty="0" smtClean="0">
                <a:solidFill>
                  <a:schemeClr val="bg1"/>
                </a:solidFill>
              </a:rPr>
              <a:t>         Можно </a:t>
            </a:r>
            <a:r>
              <a:rPr lang="ru-RU" sz="1800" dirty="0">
                <a:solidFill>
                  <a:schemeClr val="bg1"/>
                </a:solidFill>
              </a:rPr>
              <a:t>посетить город мертвых. Загадочное, мистическое, овеянное </a:t>
            </a:r>
            <a:r>
              <a:rPr lang="ru-RU" sz="1800" dirty="0" smtClean="0">
                <a:solidFill>
                  <a:schemeClr val="bg1"/>
                </a:solidFill>
              </a:rPr>
              <a:t>легендами </a:t>
            </a:r>
            <a:r>
              <a:rPr lang="ru-RU" sz="1800" dirty="0">
                <a:solidFill>
                  <a:schemeClr val="bg1"/>
                </a:solidFill>
              </a:rPr>
              <a:t>место находится рядом с поселком Верхний Чегем в ущелье Чегема. Само по себе поселение очень колоритно. Здесь можно </a:t>
            </a:r>
            <a:r>
              <a:rPr lang="ru-RU" sz="1800" dirty="0" smtClean="0">
                <a:solidFill>
                  <a:schemeClr val="bg1"/>
                </a:solidFill>
              </a:rPr>
              <a:t>познакомиться </a:t>
            </a:r>
            <a:r>
              <a:rPr lang="ru-RU" sz="1800" dirty="0">
                <a:solidFill>
                  <a:schemeClr val="bg1"/>
                </a:solidFill>
              </a:rPr>
              <a:t>с бытом, полюбоваться самобытными каменными домиками и родовыми башнями. Там царит атмосфера старинных узких улочек на фоне невероятной горной панорамы.</a:t>
            </a:r>
            <a:br>
              <a:rPr lang="ru-RU" sz="1800" dirty="0">
                <a:solidFill>
                  <a:schemeClr val="bg1"/>
                </a:solidFill>
              </a:rPr>
            </a:br>
            <a:endParaRPr lang="ru-RU" sz="1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graphicFrame>
        <p:nvGraphicFramePr>
          <p:cNvPr id="5" name="Таблица 4"/>
          <p:cNvGraphicFramePr>
            <a:graphicFrameLocks noGrp="1"/>
          </p:cNvGraphicFramePr>
          <p:nvPr/>
        </p:nvGraphicFramePr>
        <p:xfrm>
          <a:off x="214282" y="285728"/>
          <a:ext cx="8715436" cy="5974854"/>
        </p:xfrm>
        <a:graphic>
          <a:graphicData uri="http://schemas.openxmlformats.org/drawingml/2006/table">
            <a:tbl>
              <a:tblPr/>
              <a:tblGrid>
                <a:gridCol w="3033676"/>
                <a:gridCol w="5681760"/>
              </a:tblGrid>
              <a:tr h="207751">
                <a:tc>
                  <a:txBody>
                    <a:bodyPr/>
                    <a:lstStyle/>
                    <a:p>
                      <a:pPr algn="just">
                        <a:lnSpc>
                          <a:spcPct val="115000"/>
                        </a:lnSpc>
                        <a:spcAft>
                          <a:spcPts val="0"/>
                        </a:spcAft>
                      </a:pPr>
                      <a:r>
                        <a:rPr lang="ru-RU" sz="2000" b="1" dirty="0">
                          <a:solidFill>
                            <a:schemeClr val="bg1"/>
                          </a:solidFill>
                          <a:latin typeface="Times New Roman"/>
                          <a:ea typeface="Calibri"/>
                          <a:cs typeface="Times New Roman"/>
                        </a:rPr>
                        <a:t>Цель</a:t>
                      </a:r>
                      <a:endParaRPr lang="ru-RU" sz="2000" dirty="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chemeClr val="bg1"/>
                          </a:solidFill>
                          <a:latin typeface="Times New Roman"/>
                          <a:ea typeface="Calibri"/>
                          <a:cs typeface="Times New Roman"/>
                        </a:rPr>
                        <a:t>Активный отдых на курорте Приэльбрусья «Поляна Чегет»</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17">
                <a:tc>
                  <a:txBody>
                    <a:bodyPr/>
                    <a:lstStyle/>
                    <a:p>
                      <a:pPr algn="just">
                        <a:lnSpc>
                          <a:spcPct val="115000"/>
                        </a:lnSpc>
                        <a:spcAft>
                          <a:spcPts val="0"/>
                        </a:spcAft>
                      </a:pPr>
                      <a:r>
                        <a:rPr lang="ru-RU" sz="2000" b="1">
                          <a:solidFill>
                            <a:schemeClr val="bg1"/>
                          </a:solidFill>
                          <a:latin typeface="Times New Roman"/>
                          <a:ea typeface="Calibri"/>
                          <a:cs typeface="Times New Roman"/>
                        </a:rPr>
                        <a:t>Задачи </a:t>
                      </a:r>
                      <a:endParaRPr lang="ru-RU" sz="20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chemeClr val="bg1"/>
                          </a:solidFill>
                          <a:latin typeface="Times New Roman"/>
                          <a:ea typeface="Calibri"/>
                          <a:cs typeface="Times New Roman"/>
                        </a:rPr>
                        <a:t>1) знакомство с регионом отдыха и формирование его туристского образа;</a:t>
                      </a:r>
                    </a:p>
                    <a:p>
                      <a:pPr algn="just">
                        <a:lnSpc>
                          <a:spcPct val="115000"/>
                        </a:lnSpc>
                        <a:spcAft>
                          <a:spcPts val="0"/>
                        </a:spcAft>
                      </a:pPr>
                      <a:r>
                        <a:rPr lang="ru-RU" sz="2000">
                          <a:solidFill>
                            <a:schemeClr val="bg1"/>
                          </a:solidFill>
                          <a:latin typeface="Times New Roman"/>
                          <a:ea typeface="Calibri"/>
                          <a:cs typeface="Times New Roman"/>
                        </a:rPr>
                        <a:t>2) занятия горнолыжными видами спорта (сноубординг, катание на  лыжах).</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764">
                <a:tc>
                  <a:txBody>
                    <a:bodyPr/>
                    <a:lstStyle/>
                    <a:p>
                      <a:pPr algn="just">
                        <a:lnSpc>
                          <a:spcPct val="115000"/>
                        </a:lnSpc>
                        <a:spcAft>
                          <a:spcPts val="0"/>
                        </a:spcAft>
                      </a:pPr>
                      <a:r>
                        <a:rPr lang="ru-RU" sz="2000" b="1">
                          <a:solidFill>
                            <a:schemeClr val="bg1"/>
                          </a:solidFill>
                          <a:latin typeface="Times New Roman"/>
                          <a:ea typeface="Calibri"/>
                          <a:cs typeface="Times New Roman"/>
                        </a:rPr>
                        <a:t>Тип</a:t>
                      </a:r>
                      <a:endParaRPr lang="ru-RU" sz="20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chemeClr val="bg1"/>
                          </a:solidFill>
                          <a:latin typeface="Times New Roman"/>
                          <a:ea typeface="Calibri"/>
                          <a:cs typeface="Times New Roman"/>
                        </a:rPr>
                        <a:t>Спортивный с элементами познавательного</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764">
                <a:tc>
                  <a:txBody>
                    <a:bodyPr/>
                    <a:lstStyle/>
                    <a:p>
                      <a:pPr algn="just">
                        <a:lnSpc>
                          <a:spcPct val="115000"/>
                        </a:lnSpc>
                        <a:spcAft>
                          <a:spcPts val="0"/>
                        </a:spcAft>
                      </a:pPr>
                      <a:r>
                        <a:rPr lang="ru-RU" sz="2000" b="1">
                          <a:solidFill>
                            <a:schemeClr val="bg1"/>
                          </a:solidFill>
                          <a:latin typeface="Times New Roman"/>
                          <a:ea typeface="Calibri"/>
                          <a:cs typeface="Times New Roman"/>
                        </a:rPr>
                        <a:t>Протяжённость</a:t>
                      </a:r>
                      <a:endParaRPr lang="ru-RU" sz="20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smtClean="0">
                          <a:solidFill>
                            <a:schemeClr val="bg1"/>
                          </a:solidFill>
                          <a:latin typeface="Times New Roman"/>
                          <a:ea typeface="Calibri"/>
                          <a:cs typeface="Times New Roman"/>
                        </a:rPr>
                        <a:t>3802 </a:t>
                      </a:r>
                      <a:r>
                        <a:rPr lang="ru-RU" sz="2000" dirty="0">
                          <a:solidFill>
                            <a:schemeClr val="bg1"/>
                          </a:solidFill>
                          <a:latin typeface="Times New Roman"/>
                          <a:ea typeface="Calibri"/>
                          <a:cs typeface="Times New Roman"/>
                        </a:rPr>
                        <a:t>Км</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764">
                <a:tc>
                  <a:txBody>
                    <a:bodyPr/>
                    <a:lstStyle/>
                    <a:p>
                      <a:pPr algn="just">
                        <a:lnSpc>
                          <a:spcPct val="115000"/>
                        </a:lnSpc>
                        <a:spcAft>
                          <a:spcPts val="0"/>
                        </a:spcAft>
                      </a:pPr>
                      <a:r>
                        <a:rPr lang="ru-RU" sz="2000" b="1">
                          <a:solidFill>
                            <a:schemeClr val="bg1"/>
                          </a:solidFill>
                          <a:latin typeface="Times New Roman"/>
                          <a:ea typeface="Calibri"/>
                          <a:cs typeface="Times New Roman"/>
                        </a:rPr>
                        <a:t>Продолжительность</a:t>
                      </a:r>
                      <a:endParaRPr lang="ru-RU" sz="20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smtClean="0">
                          <a:solidFill>
                            <a:schemeClr val="bg1"/>
                          </a:solidFill>
                          <a:latin typeface="Times New Roman"/>
                          <a:ea typeface="Calibri"/>
                          <a:cs typeface="Times New Roman"/>
                        </a:rPr>
                        <a:t>7 дней/7 </a:t>
                      </a:r>
                      <a:r>
                        <a:rPr lang="ru-RU" sz="2000" dirty="0">
                          <a:solidFill>
                            <a:schemeClr val="bg1"/>
                          </a:solidFill>
                          <a:latin typeface="Times New Roman"/>
                          <a:ea typeface="Calibri"/>
                          <a:cs typeface="Times New Roman"/>
                        </a:rPr>
                        <a:t>ночей</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235">
                <a:tc>
                  <a:txBody>
                    <a:bodyPr/>
                    <a:lstStyle/>
                    <a:p>
                      <a:pPr algn="just">
                        <a:lnSpc>
                          <a:spcPct val="115000"/>
                        </a:lnSpc>
                        <a:spcAft>
                          <a:spcPts val="0"/>
                        </a:spcAft>
                      </a:pPr>
                      <a:r>
                        <a:rPr lang="ru-RU" sz="2000" b="1">
                          <a:solidFill>
                            <a:schemeClr val="bg1"/>
                          </a:solidFill>
                          <a:latin typeface="Times New Roman"/>
                          <a:ea typeface="Calibri"/>
                          <a:cs typeface="Times New Roman"/>
                        </a:rPr>
                        <a:t>Временной режим </a:t>
                      </a:r>
                      <a:endParaRPr lang="ru-RU" sz="20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smtClean="0">
                          <a:solidFill>
                            <a:schemeClr val="bg1"/>
                          </a:solidFill>
                          <a:latin typeface="Times New Roman"/>
                          <a:ea typeface="Calibri"/>
                          <a:cs typeface="Times New Roman"/>
                        </a:rPr>
                        <a:t>15 </a:t>
                      </a:r>
                      <a:r>
                        <a:rPr lang="ru-RU" sz="2000" dirty="0">
                          <a:solidFill>
                            <a:schemeClr val="bg1"/>
                          </a:solidFill>
                          <a:latin typeface="Times New Roman"/>
                          <a:ea typeface="Calibri"/>
                          <a:cs typeface="Times New Roman"/>
                        </a:rPr>
                        <a:t>декабря – 22 декабря 2021</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05">
                <a:tc>
                  <a:txBody>
                    <a:bodyPr/>
                    <a:lstStyle/>
                    <a:p>
                      <a:pPr algn="l">
                        <a:lnSpc>
                          <a:spcPct val="115000"/>
                        </a:lnSpc>
                        <a:spcAft>
                          <a:spcPts val="0"/>
                        </a:spcAft>
                      </a:pPr>
                      <a:r>
                        <a:rPr lang="ru-RU" sz="2000" b="1" dirty="0">
                          <a:solidFill>
                            <a:schemeClr val="bg1"/>
                          </a:solidFill>
                          <a:latin typeface="Times New Roman"/>
                          <a:ea typeface="Calibri"/>
                          <a:cs typeface="Times New Roman"/>
                        </a:rPr>
                        <a:t>Начальная, </a:t>
                      </a:r>
                      <a:r>
                        <a:rPr lang="ru-RU" sz="2000" b="1" dirty="0" smtClean="0">
                          <a:solidFill>
                            <a:schemeClr val="bg1"/>
                          </a:solidFill>
                          <a:latin typeface="Times New Roman"/>
                          <a:ea typeface="Calibri"/>
                          <a:cs typeface="Times New Roman"/>
                        </a:rPr>
                        <a:t>промежуточная и </a:t>
                      </a:r>
                      <a:r>
                        <a:rPr lang="ru-RU" sz="2000" b="1" dirty="0">
                          <a:solidFill>
                            <a:schemeClr val="bg1"/>
                          </a:solidFill>
                          <a:latin typeface="Times New Roman"/>
                          <a:ea typeface="Calibri"/>
                          <a:cs typeface="Times New Roman"/>
                        </a:rPr>
                        <a:t>конечная точки</a:t>
                      </a:r>
                      <a:endParaRPr lang="ru-RU" sz="2000" dirty="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a:solidFill>
                            <a:schemeClr val="bg1"/>
                          </a:solidFill>
                          <a:latin typeface="Times New Roman"/>
                          <a:ea typeface="Calibri"/>
                          <a:cs typeface="Times New Roman"/>
                        </a:rPr>
                        <a:t>Брянск – </a:t>
                      </a:r>
                      <a:r>
                        <a:rPr lang="ru-RU" sz="2000" dirty="0" smtClean="0">
                          <a:solidFill>
                            <a:schemeClr val="bg1"/>
                          </a:solidFill>
                          <a:latin typeface="Times New Roman"/>
                          <a:ea typeface="Calibri"/>
                          <a:cs typeface="Times New Roman"/>
                        </a:rPr>
                        <a:t>Москва </a:t>
                      </a:r>
                      <a:r>
                        <a:rPr lang="ru-RU" sz="2000" dirty="0">
                          <a:solidFill>
                            <a:schemeClr val="bg1"/>
                          </a:solidFill>
                          <a:latin typeface="Times New Roman"/>
                          <a:ea typeface="Calibri"/>
                          <a:cs typeface="Times New Roman"/>
                        </a:rPr>
                        <a:t>– Нальчик – Поляна </a:t>
                      </a:r>
                      <a:r>
                        <a:rPr lang="ru-RU" sz="2000" dirty="0" err="1">
                          <a:solidFill>
                            <a:schemeClr val="bg1"/>
                          </a:solidFill>
                          <a:latin typeface="Times New Roman"/>
                          <a:ea typeface="Calibri"/>
                          <a:cs typeface="Times New Roman"/>
                        </a:rPr>
                        <a:t>Чегет</a:t>
                      </a:r>
                      <a:r>
                        <a:rPr lang="ru-RU" sz="2000" dirty="0">
                          <a:solidFill>
                            <a:schemeClr val="bg1"/>
                          </a:solidFill>
                          <a:latin typeface="Times New Roman"/>
                          <a:ea typeface="Calibri"/>
                          <a:cs typeface="Times New Roman"/>
                        </a:rPr>
                        <a:t> – Нальчик – Москва – Брянск</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l">
                        <a:lnSpc>
                          <a:spcPct val="115000"/>
                        </a:lnSpc>
                        <a:spcAft>
                          <a:spcPts val="0"/>
                        </a:spcAft>
                      </a:pPr>
                      <a:r>
                        <a:rPr lang="ru-RU" sz="2000" b="1" dirty="0">
                          <a:solidFill>
                            <a:schemeClr val="bg1"/>
                          </a:solidFill>
                          <a:latin typeface="Times New Roman"/>
                          <a:ea typeface="Calibri"/>
                          <a:cs typeface="Times New Roman"/>
                        </a:rPr>
                        <a:t>Количество и сегменты туристов </a:t>
                      </a:r>
                      <a:endParaRPr lang="ru-RU" sz="2000" dirty="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a:solidFill>
                            <a:schemeClr val="bg1"/>
                          </a:solidFill>
                          <a:latin typeface="Times New Roman"/>
                          <a:ea typeface="Calibri"/>
                          <a:cs typeface="Times New Roman"/>
                        </a:rPr>
                        <a:t>2 человека</a:t>
                      </a:r>
                    </a:p>
                    <a:p>
                      <a:pPr algn="just">
                        <a:lnSpc>
                          <a:spcPct val="115000"/>
                        </a:lnSpc>
                        <a:spcAft>
                          <a:spcPts val="0"/>
                        </a:spcAft>
                      </a:pPr>
                      <a:r>
                        <a:rPr lang="ru-RU" sz="2000">
                          <a:solidFill>
                            <a:schemeClr val="bg1"/>
                          </a:solidFill>
                          <a:latin typeface="Times New Roman"/>
                          <a:ea typeface="Calibri"/>
                          <a:cs typeface="Times New Roman"/>
                        </a:rPr>
                        <a:t>20-30 лет, среднего/выше среднего достатка</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6">
                <a:tc>
                  <a:txBody>
                    <a:bodyPr/>
                    <a:lstStyle/>
                    <a:p>
                      <a:pPr algn="just">
                        <a:lnSpc>
                          <a:spcPct val="115000"/>
                        </a:lnSpc>
                        <a:spcAft>
                          <a:spcPts val="0"/>
                        </a:spcAft>
                      </a:pPr>
                      <a:r>
                        <a:rPr lang="ru-RU" sz="2000" b="1">
                          <a:solidFill>
                            <a:schemeClr val="bg1"/>
                          </a:solidFill>
                          <a:latin typeface="Times New Roman"/>
                          <a:ea typeface="Calibri"/>
                          <a:cs typeface="Times New Roman"/>
                        </a:rPr>
                        <a:t>Виды транспорта</a:t>
                      </a:r>
                      <a:endParaRPr lang="ru-RU" sz="20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2000" dirty="0">
                          <a:solidFill>
                            <a:schemeClr val="bg1"/>
                          </a:solidFill>
                          <a:latin typeface="Times New Roman"/>
                          <a:ea typeface="Calibri"/>
                          <a:cs typeface="Times New Roman"/>
                        </a:rPr>
                        <a:t>Поезд, автобус, самолёт, </a:t>
                      </a:r>
                      <a:r>
                        <a:rPr lang="ru-RU" sz="2000" dirty="0" err="1">
                          <a:solidFill>
                            <a:schemeClr val="bg1"/>
                          </a:solidFill>
                          <a:latin typeface="Times New Roman"/>
                          <a:ea typeface="Calibri"/>
                          <a:cs typeface="Times New Roman"/>
                        </a:rPr>
                        <a:t>аэроэкспресс</a:t>
                      </a:r>
                      <a:endParaRPr lang="ru-RU" sz="2000" dirty="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43010" name="Picture 2" descr="https://sun9-27.userapi.com/impf/nhPv9JQKqw_6Z5FNQ6oxd_SykZuZdjaAC9mJzg/rPSyn2RulEE.jpg?size=1280x854&amp;quality=96&amp;sign=43bbb9e6a50fc984cfe77710003d3a12&amp;type=album"/>
          <p:cNvPicPr>
            <a:picLocks noChangeAspect="1" noChangeArrowheads="1"/>
          </p:cNvPicPr>
          <p:nvPr/>
        </p:nvPicPr>
        <p:blipFill>
          <a:blip r:embed="rId3"/>
          <a:srcRect/>
          <a:stretch>
            <a:fillRect/>
          </a:stretch>
        </p:blipFill>
        <p:spPr bwMode="auto">
          <a:xfrm>
            <a:off x="357158" y="642918"/>
            <a:ext cx="8358246" cy="5576518"/>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pic>
        <p:nvPicPr>
          <p:cNvPr id="44034" name="Picture 2" descr="https://sun9-46.userapi.com/impf/n7NKfntOyYFYbGMEWrue7S7Jj83V-_jywq17oQ/19BCdthb7e8.jpg?size=1280x720&amp;quality=96&amp;sign=fc4b068304ee0e602c838483002f1a01&amp;type=album"/>
          <p:cNvPicPr>
            <a:picLocks noChangeAspect="1" noChangeArrowheads="1"/>
          </p:cNvPicPr>
          <p:nvPr/>
        </p:nvPicPr>
        <p:blipFill>
          <a:blip r:embed="rId3"/>
          <a:srcRect/>
          <a:stretch>
            <a:fillRect/>
          </a:stretch>
        </p:blipFill>
        <p:spPr bwMode="auto">
          <a:xfrm>
            <a:off x="357158" y="1071546"/>
            <a:ext cx="8382058" cy="4714908"/>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571472" y="0"/>
            <a:ext cx="7772400" cy="798509"/>
          </a:xfrm>
        </p:spPr>
        <p:txBody>
          <a:bodyPr/>
          <a:lstStyle/>
          <a:p>
            <a:r>
              <a:rPr lang="ru-RU" dirty="0" smtClean="0">
                <a:solidFill>
                  <a:schemeClr val="bg1"/>
                </a:solidFill>
              </a:rPr>
              <a:t>Город мертвых</a:t>
            </a:r>
            <a:endParaRPr lang="ru-RU" dirty="0">
              <a:solidFill>
                <a:schemeClr val="bg1"/>
              </a:solidFill>
            </a:endParaRPr>
          </a:p>
        </p:txBody>
      </p:sp>
      <p:pic>
        <p:nvPicPr>
          <p:cNvPr id="45058" name="Picture 2" descr="https://sun9-43.userapi.com/impf/thU1PnDwGaZ6Y-4FNRQzWsqdh5-ppw8klF8J2w/tpaGakUjkOI.jpg?size=960x720&amp;quality=96&amp;sign=b6d7ea2fb1fc5f06236f68bb01d85687&amp;type=album"/>
          <p:cNvPicPr>
            <a:picLocks noChangeAspect="1" noChangeArrowheads="1"/>
          </p:cNvPicPr>
          <p:nvPr/>
        </p:nvPicPr>
        <p:blipFill>
          <a:blip r:embed="rId3"/>
          <a:srcRect/>
          <a:stretch>
            <a:fillRect/>
          </a:stretch>
        </p:blipFill>
        <p:spPr bwMode="auto">
          <a:xfrm>
            <a:off x="928662" y="982247"/>
            <a:ext cx="7358114" cy="5518587"/>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714348" y="0"/>
            <a:ext cx="7772400" cy="869947"/>
          </a:xfrm>
        </p:spPr>
        <p:txBody>
          <a:bodyPr/>
          <a:lstStyle/>
          <a:p>
            <a:r>
              <a:rPr lang="ru-RU" dirty="0" smtClean="0">
                <a:solidFill>
                  <a:schemeClr val="bg1"/>
                </a:solidFill>
              </a:rPr>
              <a:t>Горячие источники в </a:t>
            </a:r>
            <a:r>
              <a:rPr lang="ru-RU" dirty="0" err="1" smtClean="0">
                <a:solidFill>
                  <a:schemeClr val="bg1"/>
                </a:solidFill>
              </a:rPr>
              <a:t>Аушигере</a:t>
            </a:r>
            <a:endParaRPr lang="ru-RU" dirty="0">
              <a:solidFill>
                <a:schemeClr val="bg1"/>
              </a:solidFill>
            </a:endParaRPr>
          </a:p>
        </p:txBody>
      </p:sp>
      <p:pic>
        <p:nvPicPr>
          <p:cNvPr id="46082" name="Picture 2" descr="https://sun9-79.userapi.com/impf/z8X2qcC9w1G8MJAbfNIfcDRe3PDu3sf1Mcp2Gw/lhUxqhqy8Vg.jpg?size=731x487&amp;quality=96&amp;sign=9c4c79fdbe14d4269608385f6aaa22e8&amp;type=album"/>
          <p:cNvPicPr>
            <a:picLocks noChangeAspect="1" noChangeArrowheads="1"/>
          </p:cNvPicPr>
          <p:nvPr/>
        </p:nvPicPr>
        <p:blipFill>
          <a:blip r:embed="rId3"/>
          <a:srcRect/>
          <a:stretch>
            <a:fillRect/>
          </a:stretch>
        </p:blipFill>
        <p:spPr bwMode="auto">
          <a:xfrm>
            <a:off x="500034" y="1071546"/>
            <a:ext cx="8042274" cy="535785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285720" y="285729"/>
            <a:ext cx="8501122" cy="6357982"/>
          </a:xfrm>
        </p:spPr>
        <p:txBody>
          <a:bodyPr>
            <a:noAutofit/>
          </a:bodyPr>
          <a:lstStyle/>
          <a:p>
            <a:pPr algn="l"/>
            <a:r>
              <a:rPr lang="ru-RU" sz="1800" dirty="0" smtClean="0">
                <a:solidFill>
                  <a:schemeClr val="bg1"/>
                </a:solidFill>
              </a:rPr>
              <a:t>                                                      7 день (21.12.21г.)</a:t>
            </a:r>
            <a:r>
              <a:rPr lang="ru-RU" sz="1800" dirty="0">
                <a:solidFill>
                  <a:schemeClr val="bg1"/>
                </a:solidFill>
              </a:rPr>
              <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8:00-9:00 </a:t>
            </a:r>
            <a:r>
              <a:rPr lang="ru-RU" sz="1800" dirty="0">
                <a:solidFill>
                  <a:schemeClr val="bg1"/>
                </a:solidFill>
              </a:rPr>
              <a:t>– подъём, завтрак в отеле </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9:00-10:00 </a:t>
            </a:r>
            <a:r>
              <a:rPr lang="ru-RU" sz="1800" dirty="0">
                <a:solidFill>
                  <a:schemeClr val="bg1"/>
                </a:solidFill>
              </a:rPr>
              <a:t>– выезд из Клубного отеля «Поворот»</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10:00-12:00 </a:t>
            </a:r>
            <a:r>
              <a:rPr lang="ru-RU" sz="1800" dirty="0">
                <a:solidFill>
                  <a:schemeClr val="bg1"/>
                </a:solidFill>
              </a:rPr>
              <a:t>– переезд по маршруту </a:t>
            </a:r>
            <a:r>
              <a:rPr lang="ru-RU" sz="1800" dirty="0" err="1">
                <a:solidFill>
                  <a:schemeClr val="bg1"/>
                </a:solidFill>
              </a:rPr>
              <a:t>Чегет</a:t>
            </a:r>
            <a:r>
              <a:rPr lang="ru-RU" sz="1800" dirty="0">
                <a:solidFill>
                  <a:schemeClr val="bg1"/>
                </a:solidFill>
              </a:rPr>
              <a:t> - Автовокзал Нальчик </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12:00-18:00 </a:t>
            </a:r>
            <a:r>
              <a:rPr lang="ru-RU" sz="1800" dirty="0">
                <a:solidFill>
                  <a:schemeClr val="bg1"/>
                </a:solidFill>
              </a:rPr>
              <a:t>– переезд по маршруту Автовокзал Нальчик – Аэропорт Нальчик, свободное время</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18:00-20:30 </a:t>
            </a:r>
            <a:r>
              <a:rPr lang="ru-RU" sz="1800" dirty="0">
                <a:solidFill>
                  <a:schemeClr val="bg1"/>
                </a:solidFill>
              </a:rPr>
              <a:t>– перелет по маршруту Аэропорт Нальчик – Москва (Аэропорт Внуково) </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20:30-21:00 </a:t>
            </a:r>
            <a:r>
              <a:rPr lang="ru-RU" sz="1800" dirty="0">
                <a:solidFill>
                  <a:schemeClr val="bg1"/>
                </a:solidFill>
              </a:rPr>
              <a:t>– свободное время</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21:00-21:36 </a:t>
            </a:r>
            <a:r>
              <a:rPr lang="ru-RU" sz="1800" dirty="0">
                <a:solidFill>
                  <a:schemeClr val="bg1"/>
                </a:solidFill>
              </a:rPr>
              <a:t>- переезд по маршруту Москва (Аэропорт Внуково) – Москва (Киевский вокзал) (на </a:t>
            </a:r>
            <a:r>
              <a:rPr lang="ru-RU" sz="1800" dirty="0" err="1">
                <a:solidFill>
                  <a:schemeClr val="bg1"/>
                </a:solidFill>
              </a:rPr>
              <a:t>Аэроэкспрессе</a:t>
            </a:r>
            <a:r>
              <a:rPr lang="ru-RU" sz="1800" dirty="0">
                <a:solidFill>
                  <a:schemeClr val="bg1"/>
                </a:solidFill>
              </a:rPr>
              <a:t>) </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21:36-22:41 </a:t>
            </a:r>
            <a:r>
              <a:rPr lang="ru-RU" sz="1800" dirty="0">
                <a:solidFill>
                  <a:schemeClr val="bg1"/>
                </a:solidFill>
              </a:rPr>
              <a:t>– свободное время</a:t>
            </a:r>
            <a:br>
              <a:rPr lang="ru-RU" sz="1800" dirty="0">
                <a:solidFill>
                  <a:schemeClr val="bg1"/>
                </a:solidFill>
              </a:rPr>
            </a:br>
            <a:r>
              <a:rPr lang="ru-RU" sz="1800" dirty="0" smtClean="0">
                <a:solidFill>
                  <a:schemeClr val="bg1"/>
                </a:solidFill>
              </a:rPr>
              <a:t/>
            </a:r>
            <a:br>
              <a:rPr lang="ru-RU" sz="1800" dirty="0" smtClean="0">
                <a:solidFill>
                  <a:schemeClr val="bg1"/>
                </a:solidFill>
              </a:rPr>
            </a:br>
            <a:r>
              <a:rPr lang="ru-RU" sz="1800" dirty="0" smtClean="0">
                <a:solidFill>
                  <a:schemeClr val="bg1"/>
                </a:solidFill>
              </a:rPr>
              <a:t>22:41(21.112.21г</a:t>
            </a:r>
            <a:r>
              <a:rPr lang="ru-RU" sz="1800" dirty="0">
                <a:solidFill>
                  <a:schemeClr val="bg1"/>
                </a:solidFill>
              </a:rPr>
              <a:t>)-</a:t>
            </a:r>
            <a:r>
              <a:rPr lang="ru-RU" sz="1800" dirty="0" smtClean="0">
                <a:solidFill>
                  <a:schemeClr val="bg1"/>
                </a:solidFill>
              </a:rPr>
              <a:t>04:26(22.12.21г</a:t>
            </a:r>
            <a:r>
              <a:rPr lang="ru-RU" sz="1800" dirty="0">
                <a:solidFill>
                  <a:schemeClr val="bg1"/>
                </a:solidFill>
              </a:rPr>
              <a:t>) – переезд по маршруту Москва (Киевский вокзал) – Брянск (вокзал Брянск-Орловский)</a:t>
            </a:r>
            <a:br>
              <a:rPr lang="ru-RU" sz="1800" dirty="0">
                <a:solidFill>
                  <a:schemeClr val="bg1"/>
                </a:solidFill>
              </a:rPr>
            </a:br>
            <a:r>
              <a:rPr lang="ru-RU" sz="1800" dirty="0">
                <a:solidFill>
                  <a:schemeClr val="bg1"/>
                </a:solidFill>
              </a:rPr>
              <a:t> </a:t>
            </a:r>
            <a:br>
              <a:rPr lang="ru-RU" sz="1800" dirty="0">
                <a:solidFill>
                  <a:schemeClr val="bg1"/>
                </a:solidFill>
              </a:rPr>
            </a:br>
            <a:endParaRPr lang="ru-RU" sz="1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714348" y="0"/>
            <a:ext cx="7772400" cy="941385"/>
          </a:xfrm>
        </p:spPr>
        <p:txBody>
          <a:bodyPr/>
          <a:lstStyle/>
          <a:p>
            <a:r>
              <a:rPr lang="ru-RU" dirty="0" smtClean="0">
                <a:solidFill>
                  <a:schemeClr val="bg1"/>
                </a:solidFill>
              </a:rPr>
              <a:t>Автовокзал Нальчик</a:t>
            </a:r>
            <a:endParaRPr lang="ru-RU" dirty="0">
              <a:solidFill>
                <a:schemeClr val="bg1"/>
              </a:solidFill>
            </a:endParaRPr>
          </a:p>
        </p:txBody>
      </p:sp>
      <p:pic>
        <p:nvPicPr>
          <p:cNvPr id="34818" name="Picture 2" descr="https://sun9-77.userapi.com/impf/Jwgt7x-6vhQzXUHtddpomF_DVM4NyFXnB1HVrQ/EjEIRSycP5A.jpg?size=345x258&amp;quality=96&amp;sign=b9b09ae4ce0af4330b687fc7976d1b07&amp;type=album"/>
          <p:cNvPicPr>
            <a:picLocks noChangeAspect="1" noChangeArrowheads="1"/>
          </p:cNvPicPr>
          <p:nvPr/>
        </p:nvPicPr>
        <p:blipFill>
          <a:blip r:embed="rId3"/>
          <a:srcRect/>
          <a:stretch>
            <a:fillRect/>
          </a:stretch>
        </p:blipFill>
        <p:spPr bwMode="auto">
          <a:xfrm>
            <a:off x="928662" y="1071546"/>
            <a:ext cx="7260091" cy="5429288"/>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685800" y="-12715"/>
            <a:ext cx="7772400" cy="941385"/>
          </a:xfrm>
        </p:spPr>
        <p:txBody>
          <a:bodyPr/>
          <a:lstStyle/>
          <a:p>
            <a:r>
              <a:rPr lang="ru-RU" dirty="0" smtClean="0">
                <a:solidFill>
                  <a:schemeClr val="bg1"/>
                </a:solidFill>
              </a:rPr>
              <a:t>Аэропорт «Внуково» (Москва)</a:t>
            </a:r>
            <a:endParaRPr lang="ru-RU" dirty="0">
              <a:solidFill>
                <a:schemeClr val="bg1"/>
              </a:solidFill>
            </a:endParaRPr>
          </a:p>
        </p:txBody>
      </p:sp>
      <p:pic>
        <p:nvPicPr>
          <p:cNvPr id="48130" name="Picture 2" descr="https://sun9-79.userapi.com/impf/We0jfMaBCIJp-84yzU3TO1OAW8ydNRDSJX292A/Jz6Urjdtk6k.jpg?size=1200x798&amp;quality=96&amp;sign=9474249ec79340b87049acd4c822b33a&amp;type=album"/>
          <p:cNvPicPr>
            <a:picLocks noChangeAspect="1" noChangeArrowheads="1"/>
          </p:cNvPicPr>
          <p:nvPr/>
        </p:nvPicPr>
        <p:blipFill>
          <a:blip r:embed="rId3"/>
          <a:srcRect/>
          <a:stretch>
            <a:fillRect/>
          </a:stretch>
        </p:blipFill>
        <p:spPr bwMode="auto">
          <a:xfrm>
            <a:off x="357158" y="1000108"/>
            <a:ext cx="8379194" cy="5572164"/>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graphicFrame>
        <p:nvGraphicFramePr>
          <p:cNvPr id="5" name="Таблица 4"/>
          <p:cNvGraphicFramePr>
            <a:graphicFrameLocks noGrp="1"/>
          </p:cNvGraphicFramePr>
          <p:nvPr/>
        </p:nvGraphicFramePr>
        <p:xfrm>
          <a:off x="214282" y="304597"/>
          <a:ext cx="8715436" cy="6127445"/>
        </p:xfrm>
        <a:graphic>
          <a:graphicData uri="http://schemas.openxmlformats.org/drawingml/2006/table">
            <a:tbl>
              <a:tblPr/>
              <a:tblGrid>
                <a:gridCol w="3033676"/>
                <a:gridCol w="5681760"/>
              </a:tblGrid>
              <a:tr h="2428867">
                <a:tc>
                  <a:txBody>
                    <a:bodyPr/>
                    <a:lstStyle/>
                    <a:p>
                      <a:pPr algn="just">
                        <a:lnSpc>
                          <a:spcPct val="115000"/>
                        </a:lnSpc>
                        <a:spcAft>
                          <a:spcPts val="0"/>
                        </a:spcAft>
                      </a:pPr>
                      <a:r>
                        <a:rPr lang="ru-RU" sz="1400" b="1" dirty="0">
                          <a:solidFill>
                            <a:schemeClr val="bg1"/>
                          </a:solidFill>
                          <a:latin typeface="Times New Roman"/>
                          <a:ea typeface="Calibri"/>
                          <a:cs typeface="Times New Roman"/>
                        </a:rPr>
                        <a:t>Транспорт</a:t>
                      </a:r>
                      <a:endParaRPr lang="ru-RU" sz="1400" dirty="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kern="1200" dirty="0" smtClean="0">
                          <a:solidFill>
                            <a:schemeClr val="bg1"/>
                          </a:solidFill>
                          <a:latin typeface="+mn-lt"/>
                          <a:ea typeface="+mn-ea"/>
                          <a:cs typeface="+mn-cs"/>
                        </a:rPr>
                        <a:t>1 день - Маршруту ЖД вокзал Брянск-Орловский – Киевский вокзал (Москва) - Стоимость – 1816р</a:t>
                      </a:r>
                    </a:p>
                    <a:p>
                      <a:r>
                        <a:rPr lang="ru-RU" sz="1400" kern="1200" dirty="0" smtClean="0">
                          <a:solidFill>
                            <a:schemeClr val="bg1"/>
                          </a:solidFill>
                          <a:latin typeface="+mn-lt"/>
                          <a:ea typeface="+mn-ea"/>
                          <a:cs typeface="+mn-cs"/>
                        </a:rPr>
                        <a:t>1 день – Маршрут Аэропорт Шереметьево – Аэропорт Нальчик – Стоимость – 9311р</a:t>
                      </a:r>
                    </a:p>
                    <a:p>
                      <a:r>
                        <a:rPr lang="ru-RU" sz="1400" kern="1200" dirty="0" smtClean="0">
                          <a:solidFill>
                            <a:schemeClr val="bg1"/>
                          </a:solidFill>
                          <a:latin typeface="+mn-lt"/>
                          <a:ea typeface="+mn-ea"/>
                          <a:cs typeface="+mn-cs"/>
                        </a:rPr>
                        <a:t>1 день - Маршруту Аэропорт Нальчик – </a:t>
                      </a:r>
                      <a:r>
                        <a:rPr lang="ru-RU" sz="1400" kern="1200" dirty="0" err="1" smtClean="0">
                          <a:solidFill>
                            <a:schemeClr val="bg1"/>
                          </a:solidFill>
                          <a:latin typeface="+mn-lt"/>
                          <a:ea typeface="+mn-ea"/>
                          <a:cs typeface="+mn-cs"/>
                        </a:rPr>
                        <a:t>Чегет</a:t>
                      </a:r>
                      <a:r>
                        <a:rPr lang="ru-RU" sz="1400" kern="1200" dirty="0" smtClean="0">
                          <a:solidFill>
                            <a:schemeClr val="bg1"/>
                          </a:solidFill>
                          <a:latin typeface="+mn-lt"/>
                          <a:ea typeface="+mn-ea"/>
                          <a:cs typeface="+mn-cs"/>
                        </a:rPr>
                        <a:t> - Стоимость - 5749р</a:t>
                      </a:r>
                    </a:p>
                    <a:p>
                      <a:r>
                        <a:rPr lang="ru-RU" sz="1400" kern="1200" dirty="0" smtClean="0">
                          <a:solidFill>
                            <a:schemeClr val="bg1"/>
                          </a:solidFill>
                          <a:latin typeface="+mn-lt"/>
                          <a:ea typeface="+mn-ea"/>
                          <a:cs typeface="+mn-cs"/>
                        </a:rPr>
                        <a:t>7 день - Маршрут </a:t>
                      </a:r>
                      <a:r>
                        <a:rPr lang="ru-RU" sz="1400" kern="1200" dirty="0" err="1" smtClean="0">
                          <a:solidFill>
                            <a:schemeClr val="bg1"/>
                          </a:solidFill>
                          <a:latin typeface="+mn-lt"/>
                          <a:ea typeface="+mn-ea"/>
                          <a:cs typeface="+mn-cs"/>
                        </a:rPr>
                        <a:t>Чегет</a:t>
                      </a:r>
                      <a:r>
                        <a:rPr lang="ru-RU" sz="1400" kern="1200" dirty="0" smtClean="0">
                          <a:solidFill>
                            <a:schemeClr val="bg1"/>
                          </a:solidFill>
                          <a:latin typeface="+mn-lt"/>
                          <a:ea typeface="+mn-ea"/>
                          <a:cs typeface="+mn-cs"/>
                        </a:rPr>
                        <a:t> - Автовокзал Нальчик - Стоимость – 500р</a:t>
                      </a:r>
                    </a:p>
                    <a:p>
                      <a:r>
                        <a:rPr lang="ru-RU" sz="1400" kern="1200" dirty="0" smtClean="0">
                          <a:solidFill>
                            <a:schemeClr val="bg1"/>
                          </a:solidFill>
                          <a:latin typeface="+mn-lt"/>
                          <a:ea typeface="+mn-ea"/>
                          <a:cs typeface="+mn-cs"/>
                        </a:rPr>
                        <a:t>7 день - Маршрут Аэропорт Нальчик – Москва (Аэропорт Внуково) - Стоимость - 7080р</a:t>
                      </a:r>
                    </a:p>
                    <a:p>
                      <a:r>
                        <a:rPr lang="ru-RU" sz="1400" kern="1200" dirty="0" smtClean="0">
                          <a:solidFill>
                            <a:schemeClr val="bg1"/>
                          </a:solidFill>
                          <a:latin typeface="+mn-lt"/>
                          <a:ea typeface="+mn-ea"/>
                          <a:cs typeface="+mn-cs"/>
                        </a:rPr>
                        <a:t>7 день - Маршрут Москва (Аэропорт Внуково) – Москва (Киевский вокзал) (на </a:t>
                      </a:r>
                      <a:r>
                        <a:rPr lang="ru-RU" sz="1400" kern="1200" dirty="0" err="1" smtClean="0">
                          <a:solidFill>
                            <a:schemeClr val="bg1"/>
                          </a:solidFill>
                          <a:latin typeface="+mn-lt"/>
                          <a:ea typeface="+mn-ea"/>
                          <a:cs typeface="+mn-cs"/>
                        </a:rPr>
                        <a:t>Аэроэкспрессе</a:t>
                      </a:r>
                      <a:r>
                        <a:rPr lang="ru-RU" sz="1400" kern="1200" dirty="0" smtClean="0">
                          <a:solidFill>
                            <a:schemeClr val="bg1"/>
                          </a:solidFill>
                          <a:latin typeface="+mn-lt"/>
                          <a:ea typeface="+mn-ea"/>
                          <a:cs typeface="+mn-cs"/>
                        </a:rPr>
                        <a:t>) - Стоимость – 698р</a:t>
                      </a:r>
                    </a:p>
                    <a:p>
                      <a:r>
                        <a:rPr lang="ru-RU" sz="1400" kern="1200" dirty="0" smtClean="0">
                          <a:solidFill>
                            <a:schemeClr val="bg1"/>
                          </a:solidFill>
                          <a:latin typeface="+mn-lt"/>
                          <a:ea typeface="+mn-ea"/>
                          <a:cs typeface="+mn-cs"/>
                        </a:rPr>
                        <a:t>7 день - Маршрут Москва (Киевский вокзал) – Брянск (вокзал Брянск-Орловский) - Стоимость – 2460р</a:t>
                      </a:r>
                      <a:endParaRPr lang="ru-RU" sz="1400" kern="1200" dirty="0">
                        <a:solidFill>
                          <a:schemeClr val="bg1"/>
                        </a:solidFill>
                        <a:latin typeface="+mn-lt"/>
                        <a:ea typeface="+mn-ea"/>
                        <a:cs typeface="+mn-cs"/>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205">
                <a:tc>
                  <a:txBody>
                    <a:bodyPr/>
                    <a:lstStyle/>
                    <a:p>
                      <a:pPr algn="just">
                        <a:lnSpc>
                          <a:spcPct val="115000"/>
                        </a:lnSpc>
                        <a:spcAft>
                          <a:spcPts val="0"/>
                        </a:spcAft>
                      </a:pPr>
                      <a:r>
                        <a:rPr lang="ru-RU" sz="1400" b="1">
                          <a:solidFill>
                            <a:schemeClr val="bg1"/>
                          </a:solidFill>
                          <a:latin typeface="Times New Roman"/>
                          <a:ea typeface="Calibri"/>
                          <a:cs typeface="Times New Roman"/>
                        </a:rPr>
                        <a:t>Трансфер</a:t>
                      </a:r>
                      <a:endParaRPr lang="ru-RU" sz="14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chemeClr val="bg1"/>
                          </a:solidFill>
                          <a:latin typeface="Times New Roman"/>
                          <a:ea typeface="Calibri"/>
                          <a:cs typeface="Times New Roman"/>
                        </a:rPr>
                        <a:t>В стоимость тура не входит</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43">
                <a:tc>
                  <a:txBody>
                    <a:bodyPr/>
                    <a:lstStyle/>
                    <a:p>
                      <a:pPr algn="just">
                        <a:lnSpc>
                          <a:spcPct val="115000"/>
                        </a:lnSpc>
                        <a:spcAft>
                          <a:spcPts val="0"/>
                        </a:spcAft>
                      </a:pPr>
                      <a:r>
                        <a:rPr lang="ru-RU" sz="1400" b="1">
                          <a:solidFill>
                            <a:schemeClr val="bg1"/>
                          </a:solidFill>
                          <a:latin typeface="Times New Roman"/>
                          <a:ea typeface="Calibri"/>
                          <a:cs typeface="Times New Roman"/>
                        </a:rPr>
                        <a:t>Проживание</a:t>
                      </a:r>
                      <a:endParaRPr lang="ru-RU" sz="14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chemeClr val="bg1"/>
                          </a:solidFill>
                          <a:latin typeface="Times New Roman"/>
                          <a:ea typeface="Calibri"/>
                          <a:cs typeface="Times New Roman"/>
                        </a:rPr>
                        <a:t>Клубный отель «Поворот» (Стоимость номера на 2 места – 5400р за сутки (5400р * </a:t>
                      </a:r>
                      <a:r>
                        <a:rPr lang="ru-RU" sz="1400" dirty="0" smtClean="0">
                          <a:solidFill>
                            <a:schemeClr val="bg1"/>
                          </a:solidFill>
                          <a:latin typeface="Times New Roman"/>
                          <a:ea typeface="Calibri"/>
                          <a:cs typeface="Times New Roman"/>
                        </a:rPr>
                        <a:t>6 </a:t>
                      </a:r>
                      <a:r>
                        <a:rPr lang="ru-RU" sz="1400" dirty="0">
                          <a:solidFill>
                            <a:schemeClr val="bg1"/>
                          </a:solidFill>
                          <a:latin typeface="Times New Roman"/>
                          <a:ea typeface="Calibri"/>
                          <a:cs typeface="Times New Roman"/>
                        </a:rPr>
                        <a:t>дней = </a:t>
                      </a:r>
                      <a:r>
                        <a:rPr lang="ru-RU" sz="1400" dirty="0" smtClean="0">
                          <a:solidFill>
                            <a:schemeClr val="bg1"/>
                          </a:solidFill>
                          <a:latin typeface="Times New Roman"/>
                          <a:ea typeface="Calibri"/>
                          <a:cs typeface="Times New Roman"/>
                        </a:rPr>
                        <a:t>32400р </a:t>
                      </a:r>
                      <a:r>
                        <a:rPr lang="ru-RU" sz="1400" dirty="0">
                          <a:solidFill>
                            <a:schemeClr val="bg1"/>
                          </a:solidFill>
                          <a:latin typeface="Times New Roman"/>
                          <a:ea typeface="Calibri"/>
                          <a:cs typeface="Times New Roman"/>
                        </a:rPr>
                        <a:t>– стоимость номера))</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2096">
                <a:tc>
                  <a:txBody>
                    <a:bodyPr/>
                    <a:lstStyle/>
                    <a:p>
                      <a:pPr algn="just">
                        <a:lnSpc>
                          <a:spcPct val="115000"/>
                        </a:lnSpc>
                        <a:spcAft>
                          <a:spcPts val="0"/>
                        </a:spcAft>
                      </a:pPr>
                      <a:r>
                        <a:rPr lang="ru-RU" sz="1400" b="1">
                          <a:solidFill>
                            <a:schemeClr val="bg1"/>
                          </a:solidFill>
                          <a:latin typeface="Times New Roman"/>
                          <a:ea typeface="Calibri"/>
                          <a:cs typeface="Times New Roman"/>
                        </a:rPr>
                        <a:t>Питание</a:t>
                      </a:r>
                      <a:endParaRPr lang="ru-RU" sz="14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chemeClr val="bg1"/>
                          </a:solidFill>
                          <a:latin typeface="Times New Roman"/>
                          <a:ea typeface="Calibri"/>
                          <a:cs typeface="Times New Roman"/>
                        </a:rPr>
                        <a:t>В стоимость тура входит только завтрак и ужин в отеле.</a:t>
                      </a:r>
                    </a:p>
                    <a:p>
                      <a:pPr algn="just">
                        <a:lnSpc>
                          <a:spcPct val="115000"/>
                        </a:lnSpc>
                        <a:spcAft>
                          <a:spcPts val="0"/>
                        </a:spcAft>
                      </a:pPr>
                      <a:r>
                        <a:rPr lang="ru-RU" sz="1400" dirty="0">
                          <a:solidFill>
                            <a:schemeClr val="bg1"/>
                          </a:solidFill>
                          <a:latin typeface="Times New Roman"/>
                          <a:ea typeface="Calibri"/>
                          <a:cs typeface="Times New Roman"/>
                        </a:rPr>
                        <a:t>(В стоимость тура не входит обед во все дни и питание по пути Брянск - </a:t>
                      </a:r>
                      <a:r>
                        <a:rPr lang="ru-RU" sz="1400" dirty="0" err="1">
                          <a:solidFill>
                            <a:schemeClr val="bg1"/>
                          </a:solidFill>
                          <a:latin typeface="Times New Roman"/>
                          <a:ea typeface="Calibri"/>
                          <a:cs typeface="Times New Roman"/>
                        </a:rPr>
                        <a:t>Чегет</a:t>
                      </a:r>
                      <a:r>
                        <a:rPr lang="ru-RU" sz="1400" dirty="0">
                          <a:solidFill>
                            <a:schemeClr val="bg1"/>
                          </a:solidFill>
                          <a:latin typeface="Times New Roman"/>
                          <a:ea typeface="Calibri"/>
                          <a:cs typeface="Times New Roman"/>
                        </a:rPr>
                        <a:t> и </a:t>
                      </a:r>
                      <a:r>
                        <a:rPr lang="ru-RU" sz="1400" dirty="0" err="1">
                          <a:solidFill>
                            <a:schemeClr val="bg1"/>
                          </a:solidFill>
                          <a:latin typeface="Times New Roman"/>
                          <a:ea typeface="Calibri"/>
                          <a:cs typeface="Times New Roman"/>
                        </a:rPr>
                        <a:t>Чегет</a:t>
                      </a:r>
                      <a:r>
                        <a:rPr lang="ru-RU" sz="1400" dirty="0">
                          <a:solidFill>
                            <a:schemeClr val="bg1"/>
                          </a:solidFill>
                          <a:latin typeface="Times New Roman"/>
                          <a:ea typeface="Calibri"/>
                          <a:cs typeface="Times New Roman"/>
                        </a:rPr>
                        <a:t> - Брянск). На территории курорта много кафе, в которых можно перекусить</a:t>
                      </a: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3908">
                <a:tc>
                  <a:txBody>
                    <a:bodyPr/>
                    <a:lstStyle/>
                    <a:p>
                      <a:pPr algn="just">
                        <a:lnSpc>
                          <a:spcPct val="115000"/>
                        </a:lnSpc>
                        <a:spcAft>
                          <a:spcPts val="0"/>
                        </a:spcAft>
                      </a:pPr>
                      <a:r>
                        <a:rPr lang="ru-RU" sz="1400" b="1">
                          <a:solidFill>
                            <a:schemeClr val="bg1"/>
                          </a:solidFill>
                          <a:latin typeface="Times New Roman"/>
                          <a:ea typeface="Calibri"/>
                          <a:cs typeface="Times New Roman"/>
                        </a:rPr>
                        <a:t>Экскурсионные </a:t>
                      </a:r>
                      <a:r>
                        <a:rPr lang="ru-RU" sz="1400" b="1" smtClean="0">
                          <a:solidFill>
                            <a:schemeClr val="bg1"/>
                          </a:solidFill>
                          <a:latin typeface="Times New Roman"/>
                          <a:ea typeface="Calibri"/>
                          <a:cs typeface="Times New Roman"/>
                        </a:rPr>
                        <a:t>затраты </a:t>
                      </a:r>
                      <a:r>
                        <a:rPr lang="ru-RU" sz="1400" b="1" dirty="0">
                          <a:solidFill>
                            <a:schemeClr val="bg1"/>
                          </a:solidFill>
                          <a:latin typeface="Times New Roman"/>
                          <a:ea typeface="Calibri"/>
                          <a:cs typeface="Times New Roman"/>
                        </a:rPr>
                        <a:t>на досуг </a:t>
                      </a:r>
                      <a:endParaRPr lang="ru-RU" sz="1400" dirty="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kern="1200" dirty="0" smtClean="0">
                          <a:solidFill>
                            <a:schemeClr val="bg1"/>
                          </a:solidFill>
                          <a:latin typeface="+mn-lt"/>
                          <a:ea typeface="+mn-ea"/>
                          <a:cs typeface="+mn-cs"/>
                        </a:rPr>
                        <a:t>2 день - Катание (лыжи или сноуборд) – Аренда + </a:t>
                      </a:r>
                      <a:r>
                        <a:rPr lang="ru-RU" sz="1400" kern="1200" dirty="0" err="1" smtClean="0">
                          <a:solidFill>
                            <a:schemeClr val="bg1"/>
                          </a:solidFill>
                          <a:latin typeface="+mn-lt"/>
                          <a:ea typeface="+mn-ea"/>
                          <a:cs typeface="+mn-cs"/>
                        </a:rPr>
                        <a:t>ски-пасс</a:t>
                      </a:r>
                      <a:r>
                        <a:rPr lang="ru-RU" sz="1400" kern="1200" dirty="0" smtClean="0">
                          <a:solidFill>
                            <a:schemeClr val="bg1"/>
                          </a:solidFill>
                          <a:latin typeface="+mn-lt"/>
                          <a:ea typeface="+mn-ea"/>
                          <a:cs typeface="+mn-cs"/>
                        </a:rPr>
                        <a:t> – 2000р за сутки</a:t>
                      </a:r>
                    </a:p>
                    <a:p>
                      <a:r>
                        <a:rPr lang="ru-RU" sz="1400" kern="1200" dirty="0" smtClean="0">
                          <a:solidFill>
                            <a:schemeClr val="bg1"/>
                          </a:solidFill>
                          <a:latin typeface="+mn-lt"/>
                          <a:ea typeface="+mn-ea"/>
                          <a:cs typeface="+mn-cs"/>
                        </a:rPr>
                        <a:t>3 день - Экскурсия к Чегемским Водопадам - Стоимость – 5000р</a:t>
                      </a:r>
                    </a:p>
                    <a:p>
                      <a:r>
                        <a:rPr lang="ru-RU" sz="1400" kern="1200" dirty="0" smtClean="0">
                          <a:solidFill>
                            <a:schemeClr val="bg1"/>
                          </a:solidFill>
                          <a:latin typeface="+mn-lt"/>
                          <a:ea typeface="+mn-ea"/>
                          <a:cs typeface="+mn-cs"/>
                        </a:rPr>
                        <a:t>4 день - Катание на маятниковой канатной дороге станция </a:t>
                      </a:r>
                      <a:r>
                        <a:rPr lang="ru-RU" sz="1400" kern="1200" dirty="0" err="1" smtClean="0">
                          <a:solidFill>
                            <a:schemeClr val="bg1"/>
                          </a:solidFill>
                          <a:latin typeface="+mn-lt"/>
                          <a:ea typeface="+mn-ea"/>
                          <a:cs typeface="+mn-cs"/>
                        </a:rPr>
                        <a:t>Азау</a:t>
                      </a:r>
                      <a:r>
                        <a:rPr lang="ru-RU" sz="1400" kern="1200" dirty="0" smtClean="0">
                          <a:solidFill>
                            <a:schemeClr val="bg1"/>
                          </a:solidFill>
                          <a:latin typeface="+mn-lt"/>
                          <a:ea typeface="+mn-ea"/>
                          <a:cs typeface="+mn-cs"/>
                        </a:rPr>
                        <a:t> – </a:t>
                      </a:r>
                      <a:r>
                        <a:rPr lang="ru-RU" sz="1400" kern="1200" dirty="0" err="1" smtClean="0">
                          <a:solidFill>
                            <a:schemeClr val="bg1"/>
                          </a:solidFill>
                          <a:latin typeface="+mn-lt"/>
                          <a:ea typeface="+mn-ea"/>
                          <a:cs typeface="+mn-cs"/>
                        </a:rPr>
                        <a:t>Гарабаши</a:t>
                      </a:r>
                      <a:r>
                        <a:rPr lang="ru-RU" sz="1400" kern="1200" dirty="0" smtClean="0">
                          <a:solidFill>
                            <a:schemeClr val="bg1"/>
                          </a:solidFill>
                          <a:latin typeface="+mn-lt"/>
                          <a:ea typeface="+mn-ea"/>
                          <a:cs typeface="+mn-cs"/>
                        </a:rPr>
                        <a:t> (подъем-спуск) - Стоимость – 2600р</a:t>
                      </a:r>
                      <a:endParaRPr lang="ru-RU" sz="1400" dirty="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43">
                <a:tc>
                  <a:txBody>
                    <a:bodyPr/>
                    <a:lstStyle/>
                    <a:p>
                      <a:pPr algn="just">
                        <a:lnSpc>
                          <a:spcPct val="115000"/>
                        </a:lnSpc>
                        <a:spcAft>
                          <a:spcPts val="0"/>
                        </a:spcAft>
                      </a:pPr>
                      <a:r>
                        <a:rPr lang="ru-RU" sz="1400" b="1">
                          <a:solidFill>
                            <a:schemeClr val="bg1"/>
                          </a:solidFill>
                          <a:latin typeface="Times New Roman"/>
                          <a:ea typeface="Calibri"/>
                          <a:cs typeface="Times New Roman"/>
                        </a:rPr>
                        <a:t>Стоимость тура</a:t>
                      </a:r>
                      <a:endParaRPr lang="ru-RU" sz="140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400" dirty="0">
                          <a:solidFill>
                            <a:schemeClr val="bg1"/>
                          </a:solidFill>
                          <a:latin typeface="Times New Roman"/>
                          <a:ea typeface="Calibri"/>
                          <a:cs typeface="Times New Roman"/>
                        </a:rPr>
                        <a:t>Общая стоимость тура – </a:t>
                      </a:r>
                      <a:r>
                        <a:rPr lang="ru-RU" sz="1400" dirty="0" smtClean="0">
                          <a:solidFill>
                            <a:schemeClr val="bg1"/>
                          </a:solidFill>
                          <a:latin typeface="Times New Roman"/>
                          <a:ea typeface="Calibri"/>
                          <a:cs typeface="Times New Roman"/>
                        </a:rPr>
                        <a:t> 69614р.;  </a:t>
                      </a:r>
                      <a:endParaRPr lang="ru-RU" sz="1400" dirty="0">
                        <a:solidFill>
                          <a:schemeClr val="bg1"/>
                        </a:solidFill>
                        <a:latin typeface="Times New Roman"/>
                        <a:ea typeface="Calibri"/>
                        <a:cs typeface="Times New Roman"/>
                      </a:endParaRPr>
                    </a:p>
                    <a:p>
                      <a:pPr algn="just">
                        <a:lnSpc>
                          <a:spcPct val="115000"/>
                        </a:lnSpc>
                        <a:spcAft>
                          <a:spcPts val="0"/>
                        </a:spcAft>
                      </a:pPr>
                      <a:r>
                        <a:rPr lang="ru-RU" sz="1400" dirty="0">
                          <a:solidFill>
                            <a:schemeClr val="bg1"/>
                          </a:solidFill>
                          <a:latin typeface="Times New Roman"/>
                          <a:ea typeface="Calibri"/>
                          <a:cs typeface="Times New Roman"/>
                        </a:rPr>
                        <a:t>Стоимость путёвки на 1 человека – </a:t>
                      </a:r>
                      <a:r>
                        <a:rPr lang="ru-RU" sz="1400" dirty="0" smtClean="0">
                          <a:solidFill>
                            <a:schemeClr val="bg1"/>
                          </a:solidFill>
                          <a:latin typeface="Times New Roman"/>
                          <a:ea typeface="Calibri"/>
                          <a:cs typeface="Times New Roman"/>
                        </a:rPr>
                        <a:t> 34807р.</a:t>
                      </a:r>
                      <a:endParaRPr lang="ru-RU" sz="1400" dirty="0">
                        <a:solidFill>
                          <a:schemeClr val="bg1"/>
                        </a:solidFill>
                        <a:latin typeface="Times New Roman"/>
                        <a:ea typeface="Calibri"/>
                        <a:cs typeface="Times New Roman"/>
                      </a:endParaRPr>
                    </a:p>
                  </a:txBody>
                  <a:tcPr marL="40725" marR="40725" marT="20363" marB="2036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357158" y="357166"/>
            <a:ext cx="8501122" cy="6286543"/>
          </a:xfrm>
        </p:spPr>
        <p:txBody>
          <a:bodyPr>
            <a:noAutofit/>
          </a:bodyPr>
          <a:lstStyle/>
          <a:p>
            <a:pPr algn="l"/>
            <a:r>
              <a:rPr lang="ru-RU" sz="2800" b="1" dirty="0" smtClean="0">
                <a:solidFill>
                  <a:schemeClr val="bg1"/>
                </a:solidFill>
              </a:rPr>
              <a:t>                             Памятка </a:t>
            </a:r>
            <a:r>
              <a:rPr lang="ru-RU" sz="2800" b="1" dirty="0">
                <a:solidFill>
                  <a:schemeClr val="bg1"/>
                </a:solidFill>
              </a:rPr>
              <a:t>для туристов</a:t>
            </a:r>
            <a:r>
              <a:rPr lang="ru-RU" sz="2800" dirty="0">
                <a:solidFill>
                  <a:schemeClr val="bg1"/>
                </a:solidFill>
              </a:rPr>
              <a:t/>
            </a:r>
            <a:br>
              <a:rPr lang="ru-RU" sz="2800" dirty="0">
                <a:solidFill>
                  <a:schemeClr val="bg1"/>
                </a:solidFill>
              </a:rPr>
            </a:br>
            <a:r>
              <a:rPr lang="ru-RU" sz="2800" dirty="0">
                <a:solidFill>
                  <a:schemeClr val="bg1"/>
                </a:solidFill>
              </a:rPr>
              <a:t>При себе необходимо иметь: документ, удостоверяющий личность, документ, подтверждающий льготу (если </a:t>
            </a:r>
            <a:r>
              <a:rPr lang="ru-RU" sz="2800" dirty="0" smtClean="0">
                <a:solidFill>
                  <a:schemeClr val="bg1"/>
                </a:solidFill>
              </a:rPr>
              <a:t>такой </a:t>
            </a:r>
            <a:r>
              <a:rPr lang="ru-RU" sz="2800" dirty="0">
                <a:solidFill>
                  <a:schemeClr val="bg1"/>
                </a:solidFill>
              </a:rPr>
              <a:t>имеется), страховой медицинский полис, СНИЛС. Сотрудники курорта призывают пользоваться защитными средствами, прикрывающими органы дыхания – масками либо </a:t>
            </a:r>
            <a:r>
              <a:rPr lang="ru-RU" sz="2800" dirty="0" err="1">
                <a:solidFill>
                  <a:schemeClr val="bg1"/>
                </a:solidFill>
              </a:rPr>
              <a:t>банданами</a:t>
            </a:r>
            <a:r>
              <a:rPr lang="ru-RU" sz="2800" dirty="0">
                <a:solidFill>
                  <a:schemeClr val="bg1"/>
                </a:solidFill>
              </a:rPr>
              <a:t>, а также соблюдать дистанцию. Номера при экстренных ситуациях: дежурная часть РОВД Эльбрусского района (8-86638-42601, 42020), спасательная служба МЧС (8-86638-71125), скорая помощь (8-86638-78121, 78196)</a:t>
            </a:r>
            <a:br>
              <a:rPr lang="ru-RU" sz="2800" dirty="0">
                <a:solidFill>
                  <a:schemeClr val="bg1"/>
                </a:solidFill>
              </a:rPr>
            </a:br>
            <a:endParaRPr lang="ru-RU"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0" y="0"/>
            <a:ext cx="9144000" cy="6858000"/>
          </a:xfrm>
        </p:spPr>
        <p:txBody>
          <a:bodyPr>
            <a:noAutofit/>
          </a:bodyPr>
          <a:lstStyle/>
          <a:p>
            <a:pPr algn="l"/>
            <a:r>
              <a:rPr lang="ru-RU" sz="2000" b="1" dirty="0" smtClean="0">
                <a:solidFill>
                  <a:schemeClr val="bg1"/>
                </a:solidFill>
              </a:rPr>
              <a:t>                                 Правила </a:t>
            </a:r>
            <a:r>
              <a:rPr lang="ru-RU" sz="2000" b="1" dirty="0">
                <a:solidFill>
                  <a:schemeClr val="bg1"/>
                </a:solidFill>
              </a:rPr>
              <a:t>поведения на горнолыжных трассах</a:t>
            </a:r>
            <a:r>
              <a:rPr lang="ru-RU" sz="2000" dirty="0">
                <a:solidFill>
                  <a:schemeClr val="bg1"/>
                </a:solidFill>
              </a:rPr>
              <a:t/>
            </a:r>
            <a:br>
              <a:rPr lang="ru-RU" sz="2000" dirty="0">
                <a:solidFill>
                  <a:schemeClr val="bg1"/>
                </a:solidFill>
              </a:rPr>
            </a:br>
            <a:r>
              <a:rPr lang="ru-RU" sz="2000" dirty="0" smtClean="0">
                <a:solidFill>
                  <a:schemeClr val="bg1"/>
                </a:solidFill>
              </a:rPr>
              <a:t>        Правило </a:t>
            </a:r>
            <a:r>
              <a:rPr lang="ru-RU" sz="2000" dirty="0">
                <a:solidFill>
                  <a:schemeClr val="bg1"/>
                </a:solidFill>
              </a:rPr>
              <a:t>1 - Уважай окружающих. Горнолыжник или </a:t>
            </a:r>
            <a:r>
              <a:rPr lang="ru-RU" sz="2000" dirty="0" err="1">
                <a:solidFill>
                  <a:schemeClr val="bg1"/>
                </a:solidFill>
              </a:rPr>
              <a:t>сноубордист</a:t>
            </a:r>
            <a:r>
              <a:rPr lang="ru-RU" sz="2000" dirty="0">
                <a:solidFill>
                  <a:schemeClr val="bg1"/>
                </a:solidFill>
              </a:rPr>
              <a:t> должны вести себя таким образом, чтобы не подвергать опасности и не наносить ущерб окружающим.</a:t>
            </a:r>
            <a:br>
              <a:rPr lang="ru-RU" sz="2000" dirty="0">
                <a:solidFill>
                  <a:schemeClr val="bg1"/>
                </a:solidFill>
              </a:rPr>
            </a:br>
            <a:r>
              <a:rPr lang="ru-RU" sz="2000" dirty="0" smtClean="0">
                <a:solidFill>
                  <a:schemeClr val="bg1"/>
                </a:solidFill>
              </a:rPr>
              <a:t>        Правило </a:t>
            </a:r>
            <a:r>
              <a:rPr lang="ru-RU" sz="2000" dirty="0">
                <a:solidFill>
                  <a:schemeClr val="bg1"/>
                </a:solidFill>
              </a:rPr>
              <a:t>2 - Контроль скорости и направления движения. Горнолыжник или </a:t>
            </a:r>
            <a:r>
              <a:rPr lang="ru-RU" sz="2000" dirty="0" err="1">
                <a:solidFill>
                  <a:schemeClr val="bg1"/>
                </a:solidFill>
              </a:rPr>
              <a:t>сноубордист</a:t>
            </a:r>
            <a:r>
              <a:rPr lang="ru-RU" sz="2000" dirty="0">
                <a:solidFill>
                  <a:schemeClr val="bg1"/>
                </a:solidFill>
              </a:rPr>
              <a:t> должны двигаться управляемо. Их скорость и способ спуска должны соответствовать его личным возможностям и преобладающим условиям: </a:t>
            </a:r>
            <a:r>
              <a:rPr lang="ru-RU" sz="2000" dirty="0" smtClean="0">
                <a:solidFill>
                  <a:schemeClr val="bg1"/>
                </a:solidFill>
              </a:rPr>
              <a:t>видимостью </a:t>
            </a:r>
            <a:r>
              <a:rPr lang="ru-RU" sz="2000" dirty="0">
                <a:solidFill>
                  <a:schemeClr val="bg1"/>
                </a:solidFill>
              </a:rPr>
              <a:t>на склоне, состоянию склона, качеству снегу, погодным условиям и количеству людей на склоне.</a:t>
            </a:r>
            <a:br>
              <a:rPr lang="ru-RU" sz="2000" dirty="0">
                <a:solidFill>
                  <a:schemeClr val="bg1"/>
                </a:solidFill>
              </a:rPr>
            </a:br>
            <a:r>
              <a:rPr lang="ru-RU" sz="2000" dirty="0" smtClean="0">
                <a:solidFill>
                  <a:schemeClr val="bg1"/>
                </a:solidFill>
              </a:rPr>
              <a:t>        Правило </a:t>
            </a:r>
            <a:r>
              <a:rPr lang="ru-RU" sz="2000" dirty="0">
                <a:solidFill>
                  <a:schemeClr val="bg1"/>
                </a:solidFill>
              </a:rPr>
              <a:t>3 - Горнолыжник или </a:t>
            </a:r>
            <a:r>
              <a:rPr lang="ru-RU" sz="2000" dirty="0" err="1">
                <a:solidFill>
                  <a:schemeClr val="bg1"/>
                </a:solidFill>
              </a:rPr>
              <a:t>сноубордист</a:t>
            </a:r>
            <a:r>
              <a:rPr lang="ru-RU" sz="2000" dirty="0">
                <a:solidFill>
                  <a:schemeClr val="bg1"/>
                </a:solidFill>
              </a:rPr>
              <a:t> должны выбирать трассы в соответствие с уровнем своих физических возможностей и технической подготовленности. Горнолыжник или </a:t>
            </a:r>
            <a:r>
              <a:rPr lang="ru-RU" sz="2000" dirty="0" err="1">
                <a:solidFill>
                  <a:schemeClr val="bg1"/>
                </a:solidFill>
              </a:rPr>
              <a:t>сноубордист</a:t>
            </a:r>
            <a:r>
              <a:rPr lang="ru-RU" sz="2000" dirty="0">
                <a:solidFill>
                  <a:schemeClr val="bg1"/>
                </a:solidFill>
              </a:rPr>
              <a:t>, приближающиеся сзади, должны выбирать направление движения таким образом, чтобы не подвергать опасности движущихся впереди людей. Преимуществом обладает горнолыжник или </a:t>
            </a:r>
            <a:r>
              <a:rPr lang="ru-RU" sz="2000" dirty="0" err="1">
                <a:solidFill>
                  <a:schemeClr val="bg1"/>
                </a:solidFill>
              </a:rPr>
              <a:t>сноубордист</a:t>
            </a:r>
            <a:r>
              <a:rPr lang="ru-RU" sz="2000" dirty="0">
                <a:solidFill>
                  <a:schemeClr val="bg1"/>
                </a:solidFill>
              </a:rPr>
              <a:t>, находящийся ниже по склону. Движущийся сверху обязан соблюдать дистанцию, достаточную для любых манёвров идущего снизу. При столкновении ответственность несёт горнолыжник или </a:t>
            </a:r>
            <a:r>
              <a:rPr lang="ru-RU" sz="2000" dirty="0" err="1">
                <a:solidFill>
                  <a:schemeClr val="bg1"/>
                </a:solidFill>
              </a:rPr>
              <a:t>сноубордист</a:t>
            </a:r>
            <a:r>
              <a:rPr lang="ru-RU" sz="2000" dirty="0">
                <a:solidFill>
                  <a:schemeClr val="bg1"/>
                </a:solidFill>
              </a:rPr>
              <a:t>, двигавшийся сверху.</a:t>
            </a:r>
            <a:br>
              <a:rPr lang="ru-RU" sz="2000" dirty="0">
                <a:solidFill>
                  <a:schemeClr val="bg1"/>
                </a:solidFill>
              </a:rPr>
            </a:br>
            <a:r>
              <a:rPr lang="ru-RU" sz="2000" dirty="0" smtClean="0">
                <a:solidFill>
                  <a:schemeClr val="bg1"/>
                </a:solidFill>
              </a:rPr>
              <a:t>        Правило </a:t>
            </a:r>
            <a:r>
              <a:rPr lang="ru-RU" sz="2000" dirty="0">
                <a:solidFill>
                  <a:schemeClr val="bg1"/>
                </a:solidFill>
              </a:rPr>
              <a:t>4 – Обгон осуществляется только при наличии достаточного пространства для маневра около обгоняемого горнолыжника или </a:t>
            </a:r>
            <a:r>
              <a:rPr lang="ru-RU" sz="2000" dirty="0" err="1">
                <a:solidFill>
                  <a:schemeClr val="bg1"/>
                </a:solidFill>
              </a:rPr>
              <a:t>сноубордиста</a:t>
            </a:r>
            <a:r>
              <a:rPr lang="ru-RU" sz="2000" dirty="0">
                <a:solidFill>
                  <a:schemeClr val="bg1"/>
                </a:solidFill>
              </a:rPr>
              <a:t>, при этом нельзя создавать помехи другим участникам движения.</a:t>
            </a:r>
            <a:br>
              <a:rPr lang="ru-RU" sz="2000" dirty="0">
                <a:solidFill>
                  <a:schemeClr val="bg1"/>
                </a:solidFill>
              </a:rPr>
            </a:br>
            <a:endParaRPr lang="ru-RU"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142844" y="428604"/>
            <a:ext cx="8858312" cy="6000792"/>
          </a:xfrm>
        </p:spPr>
        <p:txBody>
          <a:bodyPr>
            <a:noAutofit/>
          </a:bodyPr>
          <a:lstStyle/>
          <a:p>
            <a:pPr algn="l"/>
            <a:r>
              <a:rPr lang="ru-RU" sz="2800" dirty="0" smtClean="0">
                <a:solidFill>
                  <a:schemeClr val="bg1"/>
                </a:solidFill>
              </a:rPr>
              <a:t>                                  1 день (15.12.21г)</a:t>
            </a:r>
            <a:br>
              <a:rPr lang="ru-RU" sz="2800" dirty="0" smtClean="0">
                <a:solidFill>
                  <a:schemeClr val="bg1"/>
                </a:solidFill>
              </a:rPr>
            </a:br>
            <a:r>
              <a:rPr lang="ru-RU" sz="2800" dirty="0" smtClean="0">
                <a:solidFill>
                  <a:schemeClr val="bg1"/>
                </a:solidFill>
              </a:rPr>
              <a:t/>
            </a:r>
            <a:br>
              <a:rPr lang="ru-RU" sz="2800" dirty="0" smtClean="0">
                <a:solidFill>
                  <a:schemeClr val="bg1"/>
                </a:solidFill>
              </a:rPr>
            </a:br>
            <a:r>
              <a:rPr lang="ru-RU" sz="2800" dirty="0" smtClean="0">
                <a:solidFill>
                  <a:schemeClr val="bg1"/>
                </a:solidFill>
              </a:rPr>
              <a:t>7:05-11:10 – переезд по маршруту ЖД вокзал Брянск-Орловский – Киевский вокзал </a:t>
            </a:r>
            <a:br>
              <a:rPr lang="ru-RU" sz="2800" dirty="0" smtClean="0">
                <a:solidFill>
                  <a:schemeClr val="bg1"/>
                </a:solidFill>
              </a:rPr>
            </a:br>
            <a:r>
              <a:rPr lang="ru-RU" sz="2800" dirty="0" smtClean="0">
                <a:solidFill>
                  <a:schemeClr val="bg1"/>
                </a:solidFill>
              </a:rPr>
              <a:t>11:10-13:30 – переезд по маршруту Киевский вокзал – Аэропорт Шереметьево </a:t>
            </a:r>
            <a:br>
              <a:rPr lang="ru-RU" sz="2800" dirty="0" smtClean="0">
                <a:solidFill>
                  <a:schemeClr val="bg1"/>
                </a:solidFill>
              </a:rPr>
            </a:br>
            <a:r>
              <a:rPr lang="ru-RU" sz="2800" dirty="0" smtClean="0">
                <a:solidFill>
                  <a:schemeClr val="bg1"/>
                </a:solidFill>
              </a:rPr>
              <a:t>13:30-16:05 – перелет по маршруту Аэропорт Шереметьево – Аэропорт Нальчик </a:t>
            </a:r>
            <a:br>
              <a:rPr lang="ru-RU" sz="2800" dirty="0" smtClean="0">
                <a:solidFill>
                  <a:schemeClr val="bg1"/>
                </a:solidFill>
              </a:rPr>
            </a:br>
            <a:r>
              <a:rPr lang="ru-RU" sz="2800" dirty="0" smtClean="0">
                <a:solidFill>
                  <a:schemeClr val="bg1"/>
                </a:solidFill>
              </a:rPr>
              <a:t>16:05-18:00 – переезд по маршруту Аэропорт Нальчик – </a:t>
            </a:r>
            <a:r>
              <a:rPr lang="ru-RU" sz="2800" dirty="0" err="1" smtClean="0">
                <a:solidFill>
                  <a:schemeClr val="bg1"/>
                </a:solidFill>
              </a:rPr>
              <a:t>Чегет</a:t>
            </a:r>
            <a:r>
              <a:rPr lang="ru-RU" sz="2800" dirty="0" smtClean="0">
                <a:solidFill>
                  <a:schemeClr val="bg1"/>
                </a:solidFill>
              </a:rPr>
              <a:t> </a:t>
            </a:r>
            <a:br>
              <a:rPr lang="ru-RU" sz="2800" dirty="0" smtClean="0">
                <a:solidFill>
                  <a:schemeClr val="bg1"/>
                </a:solidFill>
              </a:rPr>
            </a:br>
            <a:r>
              <a:rPr lang="ru-RU" sz="2800" dirty="0" smtClean="0">
                <a:solidFill>
                  <a:schemeClr val="bg1"/>
                </a:solidFill>
              </a:rPr>
              <a:t>18:00-18:30 – заселение в Клубный отель «Поворот»</a:t>
            </a:r>
            <a:br>
              <a:rPr lang="ru-RU" sz="2800" dirty="0" smtClean="0">
                <a:solidFill>
                  <a:schemeClr val="bg1"/>
                </a:solidFill>
              </a:rPr>
            </a:br>
            <a:r>
              <a:rPr lang="ru-RU" sz="2800" dirty="0" smtClean="0">
                <a:solidFill>
                  <a:schemeClr val="bg1"/>
                </a:solidFill>
              </a:rPr>
              <a:t>18:30-20:00 – свободное время</a:t>
            </a:r>
            <a:br>
              <a:rPr lang="ru-RU" sz="2800" dirty="0" smtClean="0">
                <a:solidFill>
                  <a:schemeClr val="bg1"/>
                </a:solidFill>
              </a:rPr>
            </a:br>
            <a:r>
              <a:rPr lang="ru-RU" sz="2800" dirty="0" smtClean="0">
                <a:solidFill>
                  <a:schemeClr val="bg1"/>
                </a:solidFill>
              </a:rPr>
              <a:t>20:00-20:30 – ужин в отеле </a:t>
            </a:r>
            <a:br>
              <a:rPr lang="ru-RU" sz="2800" dirty="0" smtClean="0">
                <a:solidFill>
                  <a:schemeClr val="bg1"/>
                </a:solidFill>
              </a:rPr>
            </a:br>
            <a:endParaRPr lang="ru-RU"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0" y="0"/>
            <a:ext cx="9144000" cy="6858000"/>
          </a:xfrm>
        </p:spPr>
        <p:txBody>
          <a:bodyPr>
            <a:noAutofit/>
          </a:bodyPr>
          <a:lstStyle/>
          <a:p>
            <a:pPr algn="l"/>
            <a:r>
              <a:rPr lang="ru-RU" sz="1900" dirty="0" smtClean="0">
                <a:solidFill>
                  <a:schemeClr val="bg1"/>
                </a:solidFill>
              </a:rPr>
              <a:t>       Правило </a:t>
            </a:r>
            <a:r>
              <a:rPr lang="ru-RU" sz="1900" dirty="0">
                <a:solidFill>
                  <a:schemeClr val="bg1"/>
                </a:solidFill>
              </a:rPr>
              <a:t>5 - Выход, начало движения, движение по склону. Горнолыжник или </a:t>
            </a:r>
            <a:r>
              <a:rPr lang="ru-RU" sz="1900" dirty="0" err="1">
                <a:solidFill>
                  <a:schemeClr val="bg1"/>
                </a:solidFill>
              </a:rPr>
              <a:t>сноубордист</a:t>
            </a:r>
            <a:r>
              <a:rPr lang="ru-RU" sz="1900" dirty="0">
                <a:solidFill>
                  <a:schemeClr val="bg1"/>
                </a:solidFill>
              </a:rPr>
              <a:t>, поднимающиеся или спускающиеся пешком по склону, должны пользоваться кромкой трассы. Горнолыжник или </a:t>
            </a:r>
            <a:r>
              <a:rPr lang="ru-RU" sz="1900" dirty="0" err="1">
                <a:solidFill>
                  <a:schemeClr val="bg1"/>
                </a:solidFill>
              </a:rPr>
              <a:t>сноубордист</a:t>
            </a:r>
            <a:r>
              <a:rPr lang="ru-RU" sz="1900" dirty="0">
                <a:solidFill>
                  <a:schemeClr val="bg1"/>
                </a:solidFill>
              </a:rPr>
              <a:t>, выходящие на склон или начинающие движение после остановки, должны убедиться, что они могут начать </a:t>
            </a:r>
            <a:r>
              <a:rPr lang="ru-RU" sz="1900" dirty="0" smtClean="0">
                <a:solidFill>
                  <a:schemeClr val="bg1"/>
                </a:solidFill>
              </a:rPr>
              <a:t>движение</a:t>
            </a:r>
            <a:r>
              <a:rPr lang="ru-RU" sz="1900" dirty="0">
                <a:solidFill>
                  <a:schemeClr val="bg1"/>
                </a:solidFill>
              </a:rPr>
              <a:t>, не создавая опасности для себя и окружающих.</a:t>
            </a:r>
            <a:br>
              <a:rPr lang="ru-RU" sz="1900" dirty="0">
                <a:solidFill>
                  <a:schemeClr val="bg1"/>
                </a:solidFill>
              </a:rPr>
            </a:br>
            <a:r>
              <a:rPr lang="ru-RU" sz="1900" dirty="0" smtClean="0">
                <a:solidFill>
                  <a:schemeClr val="bg1"/>
                </a:solidFill>
              </a:rPr>
              <a:t>      Правило </a:t>
            </a:r>
            <a:r>
              <a:rPr lang="ru-RU" sz="1900" dirty="0">
                <a:solidFill>
                  <a:schemeClr val="bg1"/>
                </a:solidFill>
              </a:rPr>
              <a:t>6 - Остановка на склоне </a:t>
            </a:r>
            <a:r>
              <a:rPr lang="ru-RU" sz="1900" dirty="0" err="1">
                <a:solidFill>
                  <a:schemeClr val="bg1"/>
                </a:solidFill>
              </a:rPr>
              <a:t>запращена</a:t>
            </a:r>
            <a:r>
              <a:rPr lang="ru-RU" sz="1900" dirty="0">
                <a:solidFill>
                  <a:schemeClr val="bg1"/>
                </a:solidFill>
              </a:rPr>
              <a:t>. За исключением чрезвычайной необходимости горнолыжник или </a:t>
            </a:r>
            <a:r>
              <a:rPr lang="ru-RU" sz="1900" dirty="0" err="1">
                <a:solidFill>
                  <a:schemeClr val="bg1"/>
                </a:solidFill>
              </a:rPr>
              <a:t>сноубордист</a:t>
            </a:r>
            <a:r>
              <a:rPr lang="ru-RU" sz="1900" dirty="0">
                <a:solidFill>
                  <a:schemeClr val="bg1"/>
                </a:solidFill>
              </a:rPr>
              <a:t> должны избегать останавливаться на склоне в </a:t>
            </a:r>
            <a:r>
              <a:rPr lang="ru-RU" sz="1900" dirty="0" err="1" smtClean="0">
                <a:solidFill>
                  <a:schemeClr val="bg1"/>
                </a:solidFill>
              </a:rPr>
              <a:t>непросматриваемых</a:t>
            </a:r>
            <a:r>
              <a:rPr lang="ru-RU" sz="1900" dirty="0">
                <a:solidFill>
                  <a:schemeClr val="bg1"/>
                </a:solidFill>
              </a:rPr>
              <a:t>, узких местах, а также местах пересечения трасс и на выкатах. После падения в таких местах горнолыжник или </a:t>
            </a:r>
            <a:r>
              <a:rPr lang="ru-RU" sz="1900" dirty="0" err="1">
                <a:solidFill>
                  <a:schemeClr val="bg1"/>
                </a:solidFill>
              </a:rPr>
              <a:t>сноубордист</a:t>
            </a:r>
            <a:r>
              <a:rPr lang="ru-RU" sz="1900" dirty="0">
                <a:solidFill>
                  <a:schemeClr val="bg1"/>
                </a:solidFill>
              </a:rPr>
              <a:t> должны как можно быстрее освободить склон. В случае вынужденной остановки до продолжения движения горнолыжник или </a:t>
            </a:r>
            <a:r>
              <a:rPr lang="ru-RU" sz="1900" dirty="0" err="1">
                <a:solidFill>
                  <a:schemeClr val="bg1"/>
                </a:solidFill>
              </a:rPr>
              <a:t>сноубордист</a:t>
            </a:r>
            <a:r>
              <a:rPr lang="ru-RU" sz="1900" dirty="0">
                <a:solidFill>
                  <a:schemeClr val="bg1"/>
                </a:solidFill>
              </a:rPr>
              <a:t> обязан обратиться лицом </a:t>
            </a:r>
            <a:r>
              <a:rPr lang="ru-RU" sz="1900" dirty="0" smtClean="0">
                <a:solidFill>
                  <a:schemeClr val="bg1"/>
                </a:solidFill>
              </a:rPr>
              <a:t>к </a:t>
            </a:r>
            <a:r>
              <a:rPr lang="ru-RU" sz="1900" dirty="0">
                <a:solidFill>
                  <a:schemeClr val="bg1"/>
                </a:solidFill>
              </a:rPr>
              <a:t>склону, что может позволить ему своевременно заметить сход лавины.</a:t>
            </a:r>
            <a:br>
              <a:rPr lang="ru-RU" sz="1900" dirty="0">
                <a:solidFill>
                  <a:schemeClr val="bg1"/>
                </a:solidFill>
              </a:rPr>
            </a:br>
            <a:r>
              <a:rPr lang="ru-RU" sz="1900" dirty="0" smtClean="0">
                <a:solidFill>
                  <a:schemeClr val="bg1"/>
                </a:solidFill>
              </a:rPr>
              <a:t>      Правило </a:t>
            </a:r>
            <a:r>
              <a:rPr lang="ru-RU" sz="1900" dirty="0">
                <a:solidFill>
                  <a:schemeClr val="bg1"/>
                </a:solidFill>
              </a:rPr>
              <a:t>7 - Соблюдайте знаки и разметку. Горнолыжник или </a:t>
            </a:r>
            <a:r>
              <a:rPr lang="ru-RU" sz="1900" dirty="0" err="1">
                <a:solidFill>
                  <a:schemeClr val="bg1"/>
                </a:solidFill>
              </a:rPr>
              <a:t>сноубордист</a:t>
            </a:r>
            <a:r>
              <a:rPr lang="ru-RU" sz="1900" dirty="0">
                <a:solidFill>
                  <a:schemeClr val="bg1"/>
                </a:solidFill>
              </a:rPr>
              <a:t> должны подчиняться указаниям предупреждающих и запрещающих знаков, а также указаниям Профессионального аварийно-спасательного формирования Курорта.</a:t>
            </a:r>
            <a:br>
              <a:rPr lang="ru-RU" sz="1900" dirty="0">
                <a:solidFill>
                  <a:schemeClr val="bg1"/>
                </a:solidFill>
              </a:rPr>
            </a:br>
            <a:r>
              <a:rPr lang="ru-RU" sz="1900" dirty="0" smtClean="0">
                <a:solidFill>
                  <a:schemeClr val="bg1"/>
                </a:solidFill>
              </a:rPr>
              <a:t>      Правило </a:t>
            </a:r>
            <a:r>
              <a:rPr lang="ru-RU" sz="1900" dirty="0">
                <a:solidFill>
                  <a:schemeClr val="bg1"/>
                </a:solidFill>
              </a:rPr>
              <a:t>8 – Помощь. Горнолыжник или </a:t>
            </a:r>
            <a:r>
              <a:rPr lang="ru-RU" sz="1900" dirty="0" err="1">
                <a:solidFill>
                  <a:schemeClr val="bg1"/>
                </a:solidFill>
              </a:rPr>
              <a:t>сноубордист</a:t>
            </a:r>
            <a:r>
              <a:rPr lang="ru-RU" sz="1900" dirty="0">
                <a:solidFill>
                  <a:schemeClr val="bg1"/>
                </a:solidFill>
              </a:rPr>
              <a:t> должны оказать первую помощь пострадавшему при несчастном случае. Свидетель или участник происшествия обязан как можно быстрее сообщить о несчастном случае в службу спасения.</a:t>
            </a:r>
            <a:br>
              <a:rPr lang="ru-RU" sz="1900" dirty="0">
                <a:solidFill>
                  <a:schemeClr val="bg1"/>
                </a:solidFill>
              </a:rPr>
            </a:br>
            <a:r>
              <a:rPr lang="ru-RU" sz="1900" dirty="0" smtClean="0">
                <a:solidFill>
                  <a:schemeClr val="bg1"/>
                </a:solidFill>
              </a:rPr>
              <a:t>      Правило </a:t>
            </a:r>
            <a:r>
              <a:rPr lang="ru-RU" sz="1900" dirty="0">
                <a:solidFill>
                  <a:schemeClr val="bg1"/>
                </a:solidFill>
              </a:rPr>
              <a:t>9 – Идентификация. Горнолыжник или </a:t>
            </a:r>
            <a:r>
              <a:rPr lang="ru-RU" sz="1900" dirty="0" err="1">
                <a:solidFill>
                  <a:schemeClr val="bg1"/>
                </a:solidFill>
              </a:rPr>
              <a:t>сноубордист</a:t>
            </a:r>
            <a:r>
              <a:rPr lang="ru-RU" sz="1900" dirty="0">
                <a:solidFill>
                  <a:schemeClr val="bg1"/>
                </a:solidFill>
              </a:rPr>
              <a:t>, являющиеся свидетелем или участником несчастного случая, независимо от их виновности, должны сообщить свои данные другим свидетелям/участникам инцидента и спасательной службе, а при необходимости дать показания.</a:t>
            </a:r>
            <a:br>
              <a:rPr lang="ru-RU" sz="1900" dirty="0">
                <a:solidFill>
                  <a:schemeClr val="bg1"/>
                </a:solidFill>
              </a:rPr>
            </a:br>
            <a:endParaRPr lang="ru-RU" sz="19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0" y="0"/>
            <a:ext cx="9144000" cy="6858000"/>
          </a:xfrm>
        </p:spPr>
        <p:txBody>
          <a:bodyPr>
            <a:noAutofit/>
          </a:bodyPr>
          <a:lstStyle/>
          <a:p>
            <a:pPr algn="l"/>
            <a:r>
              <a:rPr lang="ru-RU" sz="2000" dirty="0" smtClean="0">
                <a:solidFill>
                  <a:schemeClr val="bg1"/>
                </a:solidFill>
              </a:rPr>
              <a:t>         Правило </a:t>
            </a:r>
            <a:r>
              <a:rPr lang="ru-RU" sz="2000" dirty="0">
                <a:solidFill>
                  <a:schemeClr val="bg1"/>
                </a:solidFill>
              </a:rPr>
              <a:t>10 – Доступ. Не допускается доступ на трассы:</a:t>
            </a:r>
            <a:br>
              <a:rPr lang="ru-RU" sz="2000" dirty="0">
                <a:solidFill>
                  <a:schemeClr val="bg1"/>
                </a:solidFill>
              </a:rPr>
            </a:br>
            <a:r>
              <a:rPr lang="ru-RU" sz="2000" dirty="0">
                <a:solidFill>
                  <a:schemeClr val="bg1"/>
                </a:solidFill>
              </a:rPr>
              <a:t>-  без наличия горных лыж или сноуборда, за исключением работников трасс Курорта или других уполномоченных лиц;</a:t>
            </a:r>
            <a:br>
              <a:rPr lang="ru-RU" sz="2000" dirty="0">
                <a:solidFill>
                  <a:schemeClr val="bg1"/>
                </a:solidFill>
              </a:rPr>
            </a:br>
            <a:r>
              <a:rPr lang="ru-RU" sz="2000" dirty="0">
                <a:solidFill>
                  <a:schemeClr val="bg1"/>
                </a:solidFill>
              </a:rPr>
              <a:t>- детям в возрасте до 12 лет без защитных шлемов;</a:t>
            </a:r>
            <a:br>
              <a:rPr lang="ru-RU" sz="2000" dirty="0">
                <a:solidFill>
                  <a:schemeClr val="bg1"/>
                </a:solidFill>
              </a:rPr>
            </a:br>
            <a:r>
              <a:rPr lang="ru-RU" sz="2000" dirty="0">
                <a:solidFill>
                  <a:schemeClr val="bg1"/>
                </a:solidFill>
              </a:rPr>
              <a:t>- с животными.</a:t>
            </a:r>
            <a:br>
              <a:rPr lang="ru-RU" sz="2000" dirty="0">
                <a:solidFill>
                  <a:schemeClr val="bg1"/>
                </a:solidFill>
              </a:rPr>
            </a:br>
            <a:r>
              <a:rPr lang="ru-RU" sz="2000" dirty="0" smtClean="0">
                <a:solidFill>
                  <a:schemeClr val="bg1"/>
                </a:solidFill>
              </a:rPr>
              <a:t>        Правило </a:t>
            </a:r>
            <a:r>
              <a:rPr lang="ru-RU" sz="2000" dirty="0">
                <a:solidFill>
                  <a:schemeClr val="bg1"/>
                </a:solidFill>
              </a:rPr>
              <a:t>11 – Не допускается пеший подъем и спуск по горнолыжным трассам за исключением случаев, когда горнолыжник или </a:t>
            </a:r>
            <a:r>
              <a:rPr lang="ru-RU" sz="2000" dirty="0" err="1">
                <a:solidFill>
                  <a:schemeClr val="bg1"/>
                </a:solidFill>
              </a:rPr>
              <a:t>сноубордист</a:t>
            </a:r>
            <a:r>
              <a:rPr lang="ru-RU" sz="2000" dirty="0">
                <a:solidFill>
                  <a:schemeClr val="bg1"/>
                </a:solidFill>
              </a:rPr>
              <a:t> не может продолжить движение по трассе на лыжах/сноуборде в результате травмы и/или повреждения лыж/сноуборда, препятствующего их дальнейшему использованию. При вынужденном пешем спуске/подъеме горнолыжник или </a:t>
            </a:r>
            <a:r>
              <a:rPr lang="ru-RU" sz="2000" dirty="0" err="1">
                <a:solidFill>
                  <a:schemeClr val="bg1"/>
                </a:solidFill>
              </a:rPr>
              <a:t>сноубордист</a:t>
            </a:r>
            <a:r>
              <a:rPr lang="ru-RU" sz="2000" dirty="0">
                <a:solidFill>
                  <a:schemeClr val="bg1"/>
                </a:solidFill>
              </a:rPr>
              <a:t> должен придерживаться внешнего края трассы.</a:t>
            </a:r>
            <a:br>
              <a:rPr lang="ru-RU" sz="2000" dirty="0">
                <a:solidFill>
                  <a:schemeClr val="bg1"/>
                </a:solidFill>
              </a:rPr>
            </a:br>
            <a:r>
              <a:rPr lang="ru-RU" sz="2000" dirty="0" smtClean="0">
                <a:solidFill>
                  <a:schemeClr val="bg1"/>
                </a:solidFill>
              </a:rPr>
              <a:t>        Правило </a:t>
            </a:r>
            <a:r>
              <a:rPr lang="ru-RU" sz="2000" dirty="0">
                <a:solidFill>
                  <a:schemeClr val="bg1"/>
                </a:solidFill>
              </a:rPr>
              <a:t>12 – Во время катания дети должны быть экипированы подходящими защитными шлемами.</a:t>
            </a:r>
            <a:br>
              <a:rPr lang="ru-RU" sz="2000" dirty="0">
                <a:solidFill>
                  <a:schemeClr val="bg1"/>
                </a:solidFill>
              </a:rPr>
            </a:br>
            <a:r>
              <a:rPr lang="ru-RU" sz="2000" dirty="0" smtClean="0">
                <a:solidFill>
                  <a:schemeClr val="bg1"/>
                </a:solidFill>
              </a:rPr>
              <a:t>        Правило </a:t>
            </a:r>
            <a:r>
              <a:rPr lang="ru-RU" sz="2000" dirty="0">
                <a:solidFill>
                  <a:schemeClr val="bg1"/>
                </a:solidFill>
              </a:rPr>
              <a:t>13 – </a:t>
            </a:r>
            <a:r>
              <a:rPr lang="ru-RU" sz="2000" dirty="0" err="1">
                <a:solidFill>
                  <a:schemeClr val="bg1"/>
                </a:solidFill>
              </a:rPr>
              <a:t>Внетрассовое</a:t>
            </a:r>
            <a:r>
              <a:rPr lang="ru-RU" sz="2000" dirty="0">
                <a:solidFill>
                  <a:schemeClr val="bg1"/>
                </a:solidFill>
              </a:rPr>
              <a:t> катание запрещено.</a:t>
            </a:r>
            <a:br>
              <a:rPr lang="ru-RU" sz="2000" dirty="0">
                <a:solidFill>
                  <a:schemeClr val="bg1"/>
                </a:solidFill>
              </a:rPr>
            </a:br>
            <a:r>
              <a:rPr lang="ru-RU" sz="2000" dirty="0" smtClean="0">
                <a:solidFill>
                  <a:schemeClr val="bg1"/>
                </a:solidFill>
              </a:rPr>
              <a:t>        Прочие </a:t>
            </a:r>
            <a:r>
              <a:rPr lang="ru-RU" sz="2000" dirty="0">
                <a:solidFill>
                  <a:schemeClr val="bg1"/>
                </a:solidFill>
              </a:rPr>
              <a:t>запреты:</a:t>
            </a:r>
            <a:br>
              <a:rPr lang="ru-RU" sz="2000" dirty="0">
                <a:solidFill>
                  <a:schemeClr val="bg1"/>
                </a:solidFill>
              </a:rPr>
            </a:br>
            <a:r>
              <a:rPr lang="ru-RU" sz="2000" dirty="0">
                <a:solidFill>
                  <a:schemeClr val="bg1"/>
                </a:solidFill>
              </a:rPr>
              <a:t>- находиться на территории </a:t>
            </a:r>
            <a:r>
              <a:rPr lang="ru-RU" sz="2000" dirty="0" smtClean="0">
                <a:solidFill>
                  <a:schemeClr val="bg1"/>
                </a:solidFill>
              </a:rPr>
              <a:t>горнолыжных </a:t>
            </a:r>
            <a:r>
              <a:rPr lang="ru-RU" sz="2000" dirty="0">
                <a:solidFill>
                  <a:schemeClr val="bg1"/>
                </a:solidFill>
              </a:rPr>
              <a:t>трасс в состоянии алкогольного/иного опьянения;</a:t>
            </a:r>
            <a:br>
              <a:rPr lang="ru-RU" sz="2000" dirty="0">
                <a:solidFill>
                  <a:schemeClr val="bg1"/>
                </a:solidFill>
              </a:rPr>
            </a:br>
            <a:r>
              <a:rPr lang="ru-RU" sz="2000" dirty="0">
                <a:solidFill>
                  <a:schemeClr val="bg1"/>
                </a:solidFill>
              </a:rPr>
              <a:t>- устраивать на территории </a:t>
            </a:r>
            <a:r>
              <a:rPr lang="ru-RU" sz="2000" dirty="0" smtClean="0">
                <a:solidFill>
                  <a:schemeClr val="bg1"/>
                </a:solidFill>
              </a:rPr>
              <a:t>горнолыжных </a:t>
            </a:r>
            <a:r>
              <a:rPr lang="ru-RU" sz="2000" dirty="0">
                <a:solidFill>
                  <a:schemeClr val="bg1"/>
                </a:solidFill>
              </a:rPr>
              <a:t>трасс и прилегающей территории горки, трамплины и иные подобные объекты;</a:t>
            </a:r>
            <a:br>
              <a:rPr lang="ru-RU" sz="2000" dirty="0">
                <a:solidFill>
                  <a:schemeClr val="bg1"/>
                </a:solidFill>
              </a:rPr>
            </a:br>
            <a:r>
              <a:rPr lang="ru-RU" sz="2000" dirty="0">
                <a:solidFill>
                  <a:schemeClr val="bg1"/>
                </a:solidFill>
              </a:rPr>
              <a:t>- осуществлять спуск с использованием любого </a:t>
            </a:r>
            <a:r>
              <a:rPr lang="ru-RU" sz="2000" dirty="0" smtClean="0">
                <a:solidFill>
                  <a:schemeClr val="bg1"/>
                </a:solidFill>
              </a:rPr>
              <a:t>оборудования/предметов, за </a:t>
            </a:r>
            <a:r>
              <a:rPr lang="ru-RU" sz="2000" dirty="0">
                <a:solidFill>
                  <a:schemeClr val="bg1"/>
                </a:solidFill>
              </a:rPr>
              <a:t>исключением горных лыж или сноуборда».</a:t>
            </a:r>
            <a:br>
              <a:rPr lang="ru-RU" sz="2000" dirty="0">
                <a:solidFill>
                  <a:schemeClr val="bg1"/>
                </a:solidFill>
              </a:rPr>
            </a:br>
            <a:endParaRPr lang="ru-RU" sz="19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0" y="3643338"/>
            <a:ext cx="9144000" cy="2285992"/>
          </a:xfrm>
        </p:spPr>
        <p:txBody>
          <a:bodyPr>
            <a:noAutofit/>
          </a:bodyPr>
          <a:lstStyle/>
          <a:p>
            <a:r>
              <a:rPr lang="ru-RU" sz="7200" dirty="0" smtClean="0">
                <a:solidFill>
                  <a:schemeClr val="bg1"/>
                </a:solidFill>
              </a:rPr>
              <a:t>Спасибо за внимание!</a:t>
            </a:r>
            <a:endParaRPr lang="ru-RU" sz="7200" dirty="0">
              <a:solidFill>
                <a:schemeClr val="bg1"/>
              </a:solidFill>
            </a:endParaRPr>
          </a:p>
        </p:txBody>
      </p:sp>
      <p:sp>
        <p:nvSpPr>
          <p:cNvPr id="4" name="Заголовок 1"/>
          <p:cNvSpPr txBox="1">
            <a:spLocks/>
          </p:cNvSpPr>
          <p:nvPr/>
        </p:nvSpPr>
        <p:spPr>
          <a:xfrm>
            <a:off x="0" y="714356"/>
            <a:ext cx="9144000" cy="228599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7200" b="0" i="0" u="none" strike="noStrike" kern="1200" cap="none" spc="0" normalizeH="0" baseline="0" noProof="0" dirty="0" smtClean="0">
                <a:ln>
                  <a:noFill/>
                </a:ln>
                <a:solidFill>
                  <a:schemeClr val="bg1"/>
                </a:solidFill>
                <a:effectLst/>
                <a:uLnTx/>
                <a:uFillTx/>
                <a:latin typeface="+mj-lt"/>
                <a:ea typeface="+mj-ea"/>
                <a:cs typeface="+mj-cs"/>
              </a:rPr>
              <a:t> Приглашаем</a:t>
            </a:r>
            <a:r>
              <a:rPr kumimoji="0" lang="ru-RU" sz="7200" b="0" i="0" u="none" strike="noStrike" kern="1200" cap="none" spc="0" normalizeH="0" noProof="0" dirty="0" smtClean="0">
                <a:ln>
                  <a:noFill/>
                </a:ln>
                <a:solidFill>
                  <a:schemeClr val="bg1"/>
                </a:solidFill>
                <a:effectLst/>
                <a:uLnTx/>
                <a:uFillTx/>
                <a:latin typeface="+mj-lt"/>
                <a:ea typeface="+mj-ea"/>
                <a:cs typeface="+mj-cs"/>
              </a:rPr>
              <a:t> в тур        в </a:t>
            </a:r>
            <a:r>
              <a:rPr kumimoji="0" lang="ru-RU" sz="7200" b="0" i="0" u="none" strike="noStrike" kern="1200" cap="none" spc="0" normalizeH="0" noProof="0" dirty="0" err="1" smtClean="0">
                <a:ln>
                  <a:noFill/>
                </a:ln>
                <a:solidFill>
                  <a:schemeClr val="bg1"/>
                </a:solidFill>
                <a:effectLst/>
                <a:uLnTx/>
                <a:uFillTx/>
                <a:latin typeface="+mj-lt"/>
                <a:ea typeface="+mj-ea"/>
                <a:cs typeface="+mj-cs"/>
              </a:rPr>
              <a:t>Приэльбрусье</a:t>
            </a:r>
            <a:r>
              <a:rPr kumimoji="0" lang="ru-RU" sz="7200" b="0" i="0" u="none" strike="noStrike" kern="1200" cap="none" spc="0" normalizeH="0" baseline="0" noProof="0" dirty="0" smtClean="0">
                <a:ln>
                  <a:noFill/>
                </a:ln>
                <a:solidFill>
                  <a:schemeClr val="bg1"/>
                </a:solidFill>
                <a:effectLst/>
                <a:uLnTx/>
                <a:uFillTx/>
                <a:latin typeface="+mj-lt"/>
                <a:ea typeface="+mj-ea"/>
                <a:cs typeface="+mj-cs"/>
              </a:rPr>
              <a: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285720" y="0"/>
            <a:ext cx="8458200" cy="785818"/>
          </a:xfrm>
        </p:spPr>
        <p:txBody>
          <a:bodyPr/>
          <a:lstStyle/>
          <a:p>
            <a:r>
              <a:rPr lang="ru-RU" dirty="0" smtClean="0">
                <a:solidFill>
                  <a:schemeClr val="bg1"/>
                </a:solidFill>
              </a:rPr>
              <a:t>ЖД вокзал «Брянск-Орловский»</a:t>
            </a:r>
            <a:endParaRPr lang="ru-RU" dirty="0">
              <a:solidFill>
                <a:schemeClr val="bg1"/>
              </a:solidFill>
            </a:endParaRPr>
          </a:p>
        </p:txBody>
      </p:sp>
      <p:pic>
        <p:nvPicPr>
          <p:cNvPr id="40962" name="Picture 2" descr="https://sun9-48.userapi.com/impf/3xObgkAT5fiiiyLio2OsE_1bP9SPGRnodJknYA/Je0CsvXE7wI.jpg?size=600x450&amp;quality=96&amp;sign=43bc70ee8e59c7dede30dcc5a0eead31&amp;type=album"/>
          <p:cNvPicPr>
            <a:picLocks noChangeAspect="1" noChangeArrowheads="1"/>
          </p:cNvPicPr>
          <p:nvPr/>
        </p:nvPicPr>
        <p:blipFill>
          <a:blip r:embed="rId3"/>
          <a:srcRect/>
          <a:stretch>
            <a:fillRect/>
          </a:stretch>
        </p:blipFill>
        <p:spPr bwMode="auto">
          <a:xfrm>
            <a:off x="857224" y="928670"/>
            <a:ext cx="7429552" cy="5572165"/>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685800" y="-24"/>
            <a:ext cx="7772400" cy="798509"/>
          </a:xfrm>
        </p:spPr>
        <p:txBody>
          <a:bodyPr/>
          <a:lstStyle/>
          <a:p>
            <a:r>
              <a:rPr lang="ru-RU" dirty="0" smtClean="0">
                <a:solidFill>
                  <a:schemeClr val="bg1"/>
                </a:solidFill>
              </a:rPr>
              <a:t>Киевский вокзал (Москва)</a:t>
            </a:r>
            <a:endParaRPr lang="ru-RU" dirty="0">
              <a:solidFill>
                <a:schemeClr val="bg1"/>
              </a:solidFill>
            </a:endParaRPr>
          </a:p>
        </p:txBody>
      </p:sp>
      <p:pic>
        <p:nvPicPr>
          <p:cNvPr id="49154" name="Picture 2" descr="https://sun9-65.userapi.com/impf/u9nHSTDdGgkHPT3hNPrEEbQorQycwkxuBIYZbg/UqLl3zN3xfQ.jpg?size=1200x800&amp;quality=96&amp;sign=cf318fe15c46af8d1b133ee3f76df380&amp;type=album"/>
          <p:cNvPicPr>
            <a:picLocks noChangeAspect="1" noChangeArrowheads="1"/>
          </p:cNvPicPr>
          <p:nvPr/>
        </p:nvPicPr>
        <p:blipFill>
          <a:blip r:embed="rId3"/>
          <a:srcRect/>
          <a:stretch>
            <a:fillRect/>
          </a:stretch>
        </p:blipFill>
        <p:spPr bwMode="auto">
          <a:xfrm>
            <a:off x="428596" y="1000108"/>
            <a:ext cx="8286808" cy="5476913"/>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714348" y="0"/>
            <a:ext cx="7772400" cy="798509"/>
          </a:xfrm>
        </p:spPr>
        <p:txBody>
          <a:bodyPr/>
          <a:lstStyle/>
          <a:p>
            <a:r>
              <a:rPr lang="ru-RU" dirty="0" smtClean="0">
                <a:solidFill>
                  <a:schemeClr val="bg1"/>
                </a:solidFill>
              </a:rPr>
              <a:t>Аэропорт Шереметьево</a:t>
            </a:r>
            <a:endParaRPr lang="ru-RU" dirty="0">
              <a:solidFill>
                <a:schemeClr val="bg1"/>
              </a:solidFill>
            </a:endParaRPr>
          </a:p>
        </p:txBody>
      </p:sp>
      <p:sp>
        <p:nvSpPr>
          <p:cNvPr id="1026" name="AutoShape 2" descr="https://orenburzhie.ru/wp-content/uploads/2021/02/1-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orenburzhie.ru/wp-content/uploads/2021/02/1-1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s://img-fotki.yandex.ru/get/874316/5104826.2eb/0_b96a8_cc5594d6_orig"/>
          <p:cNvPicPr>
            <a:picLocks noChangeAspect="1" noChangeArrowheads="1"/>
          </p:cNvPicPr>
          <p:nvPr/>
        </p:nvPicPr>
        <p:blipFill>
          <a:blip r:embed="rId3"/>
          <a:srcRect/>
          <a:stretch>
            <a:fillRect/>
          </a:stretch>
        </p:blipFill>
        <p:spPr bwMode="auto">
          <a:xfrm>
            <a:off x="428596" y="959328"/>
            <a:ext cx="8215370" cy="5470068"/>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714348" y="0"/>
            <a:ext cx="7772400" cy="798509"/>
          </a:xfrm>
        </p:spPr>
        <p:txBody>
          <a:bodyPr/>
          <a:lstStyle/>
          <a:p>
            <a:r>
              <a:rPr lang="ru-RU" dirty="0" smtClean="0">
                <a:solidFill>
                  <a:schemeClr val="bg1"/>
                </a:solidFill>
              </a:rPr>
              <a:t>Аэропорт Нальчик</a:t>
            </a:r>
            <a:endParaRPr lang="ru-RU" dirty="0">
              <a:solidFill>
                <a:schemeClr val="bg1"/>
              </a:solidFill>
            </a:endParaRPr>
          </a:p>
        </p:txBody>
      </p:sp>
      <p:pic>
        <p:nvPicPr>
          <p:cNvPr id="28674" name="Picture 2" descr="https://aviawp.ru/wp-content/uploads/2018/12/52214_html_40be2557.gif"/>
          <p:cNvPicPr>
            <a:picLocks noChangeAspect="1" noChangeArrowheads="1"/>
          </p:cNvPicPr>
          <p:nvPr/>
        </p:nvPicPr>
        <p:blipFill>
          <a:blip r:embed="rId3"/>
          <a:srcRect/>
          <a:stretch>
            <a:fillRect/>
          </a:stretch>
        </p:blipFill>
        <p:spPr bwMode="auto">
          <a:xfrm>
            <a:off x="357158" y="785794"/>
            <a:ext cx="8358246" cy="5793013"/>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714348" y="0"/>
            <a:ext cx="7772400" cy="1012823"/>
          </a:xfrm>
        </p:spPr>
        <p:txBody>
          <a:bodyPr/>
          <a:lstStyle/>
          <a:p>
            <a:r>
              <a:rPr lang="ru-RU" dirty="0" smtClean="0">
                <a:solidFill>
                  <a:schemeClr val="bg1"/>
                </a:solidFill>
              </a:rPr>
              <a:t>Клубный отель «Поворот»</a:t>
            </a:r>
            <a:endParaRPr lang="ru-RU" dirty="0">
              <a:solidFill>
                <a:schemeClr val="bg1"/>
              </a:solidFill>
            </a:endParaRPr>
          </a:p>
        </p:txBody>
      </p:sp>
      <p:pic>
        <p:nvPicPr>
          <p:cNvPr id="33794" name="Picture 2" descr="https://www.prielbrusie-hotels.ru/media/hotel_photos/1402/x_1507878914-Povorot1200.jpg"/>
          <p:cNvPicPr>
            <a:picLocks noChangeAspect="1" noChangeArrowheads="1"/>
          </p:cNvPicPr>
          <p:nvPr/>
        </p:nvPicPr>
        <p:blipFill>
          <a:blip r:embed="rId3"/>
          <a:srcRect/>
          <a:stretch>
            <a:fillRect/>
          </a:stretch>
        </p:blipFill>
        <p:spPr bwMode="auto">
          <a:xfrm>
            <a:off x="857224" y="1000108"/>
            <a:ext cx="7358114" cy="5518586"/>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Users\admin\Desktop\a66acbea630c4cf4a7cb929a63c34915.max-2500x1500.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2" name="Заголовок 1"/>
          <p:cNvSpPr>
            <a:spLocks noGrp="1"/>
          </p:cNvSpPr>
          <p:nvPr>
            <p:ph type="ctrTitle"/>
          </p:nvPr>
        </p:nvSpPr>
        <p:spPr>
          <a:xfrm>
            <a:off x="785786" y="0"/>
            <a:ext cx="7772400" cy="869947"/>
          </a:xfrm>
        </p:spPr>
        <p:txBody>
          <a:bodyPr/>
          <a:lstStyle/>
          <a:p>
            <a:r>
              <a:rPr lang="ru-RU" dirty="0" smtClean="0">
                <a:solidFill>
                  <a:schemeClr val="bg1"/>
                </a:solidFill>
              </a:rPr>
              <a:t>Клубный отель «Поворот»</a:t>
            </a:r>
            <a:endParaRPr lang="ru-RU" dirty="0"/>
          </a:p>
        </p:txBody>
      </p:sp>
      <p:pic>
        <p:nvPicPr>
          <p:cNvPr id="35846" name="Picture 6" descr="https://sun9-50.userapi.com/impf/JS7fZbwcGwJv5xcNw4C8xKMcJoAYddEc2C_flg/-uNHOrfAC1c.jpg?size=1024x768&amp;quality=96&amp;sign=cd61e2f13e212d968010378c1262d7f3&amp;type=album"/>
          <p:cNvPicPr>
            <a:picLocks noChangeAspect="1" noChangeArrowheads="1"/>
          </p:cNvPicPr>
          <p:nvPr/>
        </p:nvPicPr>
        <p:blipFill>
          <a:blip r:embed="rId3" cstate="print"/>
          <a:srcRect/>
          <a:stretch>
            <a:fillRect/>
          </a:stretch>
        </p:blipFill>
        <p:spPr bwMode="auto">
          <a:xfrm>
            <a:off x="4572000" y="3786190"/>
            <a:ext cx="3840125" cy="2880094"/>
          </a:xfrm>
          <a:prstGeom prst="rect">
            <a:avLst/>
          </a:prstGeom>
          <a:noFill/>
        </p:spPr>
      </p:pic>
      <p:pic>
        <p:nvPicPr>
          <p:cNvPr id="35844" name="Picture 4" descr="Увеличить"/>
          <p:cNvPicPr>
            <a:picLocks noChangeAspect="1" noChangeArrowheads="1"/>
          </p:cNvPicPr>
          <p:nvPr/>
        </p:nvPicPr>
        <p:blipFill>
          <a:blip r:embed="rId4"/>
          <a:srcRect/>
          <a:stretch>
            <a:fillRect/>
          </a:stretch>
        </p:blipFill>
        <p:spPr bwMode="auto">
          <a:xfrm>
            <a:off x="857224" y="2928934"/>
            <a:ext cx="4500594" cy="3750495"/>
          </a:xfrm>
          <a:prstGeom prst="rect">
            <a:avLst/>
          </a:prstGeom>
          <a:noFill/>
        </p:spPr>
      </p:pic>
      <p:pic>
        <p:nvPicPr>
          <p:cNvPr id="35842" name="Picture 2" descr="http://www.povorot.ru/images/nomera/optima_3b.jpg"/>
          <p:cNvPicPr>
            <a:picLocks noChangeAspect="1" noChangeArrowheads="1"/>
          </p:cNvPicPr>
          <p:nvPr/>
        </p:nvPicPr>
        <p:blipFill>
          <a:blip r:embed="rId5"/>
          <a:srcRect/>
          <a:stretch>
            <a:fillRect/>
          </a:stretch>
        </p:blipFill>
        <p:spPr bwMode="auto">
          <a:xfrm>
            <a:off x="857224" y="928670"/>
            <a:ext cx="7568365" cy="2928958"/>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561</Words>
  <Application>Microsoft Office PowerPoint</Application>
  <PresentationFormat>Экран (4:3)</PresentationFormat>
  <Paragraphs>74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Горнолыжный тур  «На семи ветрах»</vt:lpstr>
      <vt:lpstr>Слайд 2</vt:lpstr>
      <vt:lpstr>                                  1 день (15.12.21г)  7:05-11:10 – переезд по маршруту ЖД вокзал Брянск-Орловский – Киевский вокзал  11:10-13:30 – переезд по маршруту Киевский вокзал – Аэропорт Шереметьево  13:30-16:05 – перелет по маршруту Аэропорт Шереметьево – Аэропорт Нальчик  16:05-18:00 – переезд по маршруту Аэропорт Нальчик – Чегет  18:00-18:30 – заселение в Клубный отель «Поворот» 18:30-20:00 – свободное время 20:00-20:30 – ужин в отеле  </vt:lpstr>
      <vt:lpstr>ЖД вокзал «Брянск-Орловский»</vt:lpstr>
      <vt:lpstr>Киевский вокзал (Москва)</vt:lpstr>
      <vt:lpstr>Аэропорт Шереметьево</vt:lpstr>
      <vt:lpstr>Аэропорт Нальчик</vt:lpstr>
      <vt:lpstr>Клубный отель «Поворот»</vt:lpstr>
      <vt:lpstr>Клубный отель «Поворот»</vt:lpstr>
      <vt:lpstr>2 день (16.12.21г.)  8:00-9:00 – подъём, завтрак в отеле   09:00-15:00 – катание (лыжи или сноуборд)   15:00-20:00 – обед, свободное время, катание  20:00-20:30 – ужин в отеле  </vt:lpstr>
      <vt:lpstr>Слайд 11</vt:lpstr>
      <vt:lpstr>3 день (17.12.21г.)  8:00-9:00 – подъём, завтрак в отеле   09:00-18:00 – экскурсия к Чегемским Водопадам   18:00-20:00 – свободное время  20:00-20:30 – ужин в отеле  </vt:lpstr>
      <vt:lpstr>Чегемские Водопады</vt:lpstr>
      <vt:lpstr>                                                    4 день (18.12.21г.)  8:00-9:00 – подъём, завтрак в отеле   9:00-10:30 – прогулка по экологической тропе «Чегетский Поворот – Водопад Азау» (к водопаду)  10:30-11:30 – катание на маятниковой канатной дороге станция Азау – Гарабаши (подъем-спуск)   11:30-13:00 – прогулка по экологической тропе «Чегетский Поворот – Водопад Азау» (к Чегету)  13:00-14:00 – обед, свободное время  15:00-17:30 – прогулка по экологической тропе «Поляна Нарзанов – Поляна Чегет»  17:30-20:00 – возвращение в Чегет, свободное время  20:00-20:30 – ужин в отеле </vt:lpstr>
      <vt:lpstr>Водопад Азау</vt:lpstr>
      <vt:lpstr>Катание на маятниковой канатной дороге станция Азау – Гарабаши</vt:lpstr>
      <vt:lpstr>Поляна Нарзанов</vt:lpstr>
      <vt:lpstr>                5 день (19.12.21г)  8:00-9:00 – подъём, завтрак в отеле  9:00-20:00 – свободное время 20:00-20:30 – ужин в отеле                    6 день (20.12.21г)  8:00-9:00 – подъём, завтрак в отеле  9:00-20:00 – свободное время 20:00-20:30 – ужин в отеле </vt:lpstr>
      <vt:lpstr>                   Рекомендации по проведению свободного времени          По заявке отель может предоставить следующие услуги: бильярд (300р - час), баня с бассейном (от 600р до 2500р за 2 час), сауна, бассейн, дискотека,  бар-ресторан, тренажерный зал, прокат инвентаря (600р), массаж, парикмахерская, компьютерный класс, кинозал, игровые автоматы, ночной клуб, настольный теннис, тир, картинг, парапланы, прокат лошадей, каток, охота, рыбалка, вертолеты, фото и видео услуги.          Катание в Чегет (лыжи или сноуборд) (Аренда+ски-пасс 1 – 1000р за сутки).          Катание в Азау (лыжи или сноуборд) (Аренда+ски-пасс 1 – 2000р за сутки).          Полет на параплане над Чегемским ущельем. До точки взлета вас доставят на джипе, полеты стартуют с отметки 2300м. продолжительность парения в небе – 15-20мин. С вами в тандеме полетит опытный инструктор. Стоимость полета – 6000р. Фото- и видеосъемка оплачивается отдельно – 1000р.          Также доступны конные и пешие прогулки с гидом.          Можно посетить горячие источники недалеко от Приэльбрусья – Аушигер (купание платное – до 500р).          Можно посетить город мертвых. Загадочное, мистическое, овеянное легендами место находится рядом с поселком Верхний Чегем в ущелье Чегема. Само по себе поселение очень колоритно. Здесь можно познакомиться с бытом, полюбоваться самобытными каменными домиками и родовыми башнями. Там царит атмосфера старинных узких улочек на фоне невероятной горной панорамы. </vt:lpstr>
      <vt:lpstr>Слайд 20</vt:lpstr>
      <vt:lpstr>Слайд 21</vt:lpstr>
      <vt:lpstr>Город мертвых</vt:lpstr>
      <vt:lpstr>Горячие источники в Аушигере</vt:lpstr>
      <vt:lpstr>                                                      7 день (21.12.21г.)  8:00-9:00 – подъём, завтрак в отеле   9:00-10:00 – выезд из Клубного отеля «Поворот»  10:00-12:00 – переезд по маршруту Чегет - Автовокзал Нальчик   12:00-18:00 – переезд по маршруту Автовокзал Нальчик – Аэропорт Нальчик, свободное время  18:00-20:30 – перелет по маршруту Аэропорт Нальчик – Москва (Аэропорт Внуково)   20:30-21:00 – свободное время  21:00-21:36 - переезд по маршруту Москва (Аэропорт Внуково) – Москва (Киевский вокзал) (на Аэроэкспрессе)   21:36-22:41 – свободное время  22:41(21.112.21г)-04:26(22.12.21г) – переезд по маршруту Москва (Киевский вокзал) – Брянск (вокзал Брянск-Орловский)   </vt:lpstr>
      <vt:lpstr>Автовокзал Нальчик</vt:lpstr>
      <vt:lpstr>Аэропорт «Внуково» (Москва)</vt:lpstr>
      <vt:lpstr>Слайд 27</vt:lpstr>
      <vt:lpstr>                             Памятка для туристов При себе необходимо иметь: документ, удостоверяющий личность, документ, подтверждающий льготу (если такой имеется), страховой медицинский полис, СНИЛС. Сотрудники курорта призывают пользоваться защитными средствами, прикрывающими органы дыхания – масками либо банданами, а также соблюдать дистанцию. Номера при экстренных ситуациях: дежурная часть РОВД Эльбрусского района (8-86638-42601, 42020), спасательная служба МЧС (8-86638-71125), скорая помощь (8-86638-78121, 78196) </vt:lpstr>
      <vt:lpstr>                                 Правила поведения на горнолыжных трассах         Правило 1 - Уважай окружающих. Горнолыжник или сноубордист должны вести себя таким образом, чтобы не подвергать опасности и не наносить ущерб окружающим.         Правило 2 - Контроль скорости и направления движения. Горнолыжник или сноубордист должны двигаться управляемо. Их скорость и способ спуска должны соответствовать его личным возможностям и преобладающим условиям: видимостью на склоне, состоянию склона, качеству снегу, погодным условиям и количеству людей на склоне.         Правило 3 - Горнолыжник или сноубордист должны выбирать трассы в соответствие с уровнем своих физических возможностей и технической подготовленности. Горнолыжник или сноубордист, приближающиеся сзади, должны выбирать направление движения таким образом, чтобы не подвергать опасности движущихся впереди людей. Преимуществом обладает горнолыжник или сноубордист, находящийся ниже по склону. Движущийся сверху обязан соблюдать дистанцию, достаточную для любых манёвров идущего снизу. При столкновении ответственность несёт горнолыжник или сноубордист, двигавшийся сверху.         Правило 4 – Обгон осуществляется только при наличии достаточного пространства для маневра около обгоняемого горнолыжника или сноубордиста, при этом нельзя создавать помехи другим участникам движения. </vt:lpstr>
      <vt:lpstr>       Правило 5 - Выход, начало движения, движение по склону. Горнолыжник или сноубордист, поднимающиеся или спускающиеся пешком по склону, должны пользоваться кромкой трассы. Горнолыжник или сноубордист, выходящие на склон или начинающие движение после остановки, должны убедиться, что они могут начать движение, не создавая опасности для себя и окружающих.       Правило 6 - Остановка на склоне запращена. За исключением чрезвычайной необходимости горнолыжник или сноубордист должны избегать останавливаться на склоне в непросматриваемых, узких местах, а также местах пересечения трасс и на выкатах. После падения в таких местах горнолыжник или сноубордист должны как можно быстрее освободить склон. В случае вынужденной остановки до продолжения движения горнолыжник или сноубордист обязан обратиться лицом к склону, что может позволить ему своевременно заметить сход лавины.       Правило 7 - Соблюдайте знаки и разметку. Горнолыжник или сноубордист должны подчиняться указаниям предупреждающих и запрещающих знаков, а также указаниям Профессионального аварийно-спасательного формирования Курорта.       Правило 8 – Помощь. Горнолыжник или сноубордист должны оказать первую помощь пострадавшему при несчастном случае. Свидетель или участник происшествия обязан как можно быстрее сообщить о несчастном случае в службу спасения.       Правило 9 – Идентификация. Горнолыжник или сноубордист, являющиеся свидетелем или участником несчастного случая, независимо от их виновности, должны сообщить свои данные другим свидетелям/участникам инцидента и спасательной службе, а при необходимости дать показания. </vt:lpstr>
      <vt:lpstr>         Правило 10 – Доступ. Не допускается доступ на трассы: -  без наличия горных лыж или сноуборда, за исключением работников трасс Курорта или других уполномоченных лиц; - детям в возрасте до 12 лет без защитных шлемов; - с животными.         Правило 11 – Не допускается пеший подъем и спуск по горнолыжным трассам за исключением случаев, когда горнолыжник или сноубордист не может продолжить движение по трассе на лыжах/сноуборде в результате травмы и/или повреждения лыж/сноуборда, препятствующего их дальнейшему использованию. При вынужденном пешем спуске/подъеме горнолыжник или сноубордист должен придерживаться внешнего края трассы.         Правило 12 – Во время катания дети должны быть экипированы подходящими защитными шлемами.         Правило 13 – Внетрассовое катание запрещено.         Прочие запреты: - находиться на территории горнолыжных трасс в состоянии алкогольного/иного опьянения; - устраивать на территории горнолыжных трасс и прилегающей территории горки, трамплины и иные подобные объекты; - осуществлять спуск с использованием любого оборудования/предметов, за исключением горных лыж или сноуборда».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Диана Будник</dc:creator>
  <cp:lastModifiedBy>Будник</cp:lastModifiedBy>
  <cp:revision>43</cp:revision>
  <dcterms:created xsi:type="dcterms:W3CDTF">2021-12-04T15:57:55Z</dcterms:created>
  <dcterms:modified xsi:type="dcterms:W3CDTF">2022-01-29T13:27:47Z</dcterms:modified>
</cp:coreProperties>
</file>