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4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790CAAD-4F48-428D-BC9E-BE39F3D258F4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65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58EABC7-4657-461C-A0B8-0D2C9B98D50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089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8D9CE25-BAC4-4D15-9371-3474858605D8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9890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32C67C1-67F5-40DD-AF68-FC03467A7C64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0503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56FD44B-2C67-4C35-B46B-0A907A1ACD8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5743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7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FFF2D28F-DE56-4D84-A9F7-C514A679DDC5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780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75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4D5BFC4-4D64-4040-A651-FD16784F6500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9166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942120A-9406-45E7-8804-1090C09C32F8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6439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8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14CF43A-6EDD-49D6-9C03-F0900A8B1005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041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84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0F7E8CA-F344-4877-9AF7-D0B57FFC3FE4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1090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87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E13A3C9-E3C2-48F0-B61F-9993A450B8C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1387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D1DC56F-7627-46D5-B682-89A3F17C6EBB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917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3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1F352E4-F9F0-43E6-AF14-6AFDF3FE26FB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9572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9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EDE5971-A801-4E4A-AAA8-E96B2DC123AD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91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9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8D40E58-D7A6-485F-845B-8F536ABDFCA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01900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9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6BBF4C1-DFFA-45F4-9E81-64E7AD56A168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158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EBFAC61-2D9E-45BE-989E-E848968F563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77881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F535AC78-CE38-467F-B959-707C1426722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3699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0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6C04057-7809-44EA-AA1D-F9FB7283EB16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76590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1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FE0E2BB-5DCD-4DD6-9824-490DE72DA9C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5324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999ECB4-3311-4B3A-A422-E28B237E428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8854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17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A956270-292C-413D-AF80-E9738894642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28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6825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20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3BB793E-FA49-40D1-B7BE-8BC6827DF594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29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408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4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60F9C82-457F-4A97-8A7A-F442696CB5ED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64600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2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3865DF2-E518-4B09-9B58-83EA8FCF39F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70009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2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C95E0AC-9A69-453B-9DA6-C916AAF79A2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31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6340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2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ACDB949-FA26-41B8-A5C5-DBBDA49CDE7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32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17367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3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53A0C7C-13D8-45F4-A41D-52CD6B412092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33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70898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35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71C117F-0178-466E-9A77-171830E31EF4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34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45601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3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111881A-579B-4D66-896D-276A2286F176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35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20662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4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C71D89E-B353-4302-AEE4-C3667E5214C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36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99107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44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8A9F53E-3705-49F2-8F08-8A1C8894ABC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70797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47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853718A-A603-4505-BEB4-9DA80B453FE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38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63777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50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62A7D28-5A22-4336-A4AB-831F7DD0F4C9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39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011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B773D1F-4F1B-47AA-86CB-12EF45CB53C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79798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5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10EEC96-1617-49F0-832C-5ED87444EF05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07570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5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CEF7722-0E67-44C0-8640-871372C11D8E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41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31946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5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F25D1B8-8A00-4831-9006-39E323644C4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42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3599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0419963-C4CC-45CC-BEF4-CD5EAB1632E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8170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5B5B0BF-FCE9-449A-A291-BA5DCDDBB31C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1298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B2AC9418-A4EA-4BDF-976C-77BD9FEE5599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770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B5C937E-B6A0-494D-BB1C-93DAD771AB68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3516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0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673D0CB-114D-497C-A1C1-3B15FD6382B9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746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10057680" cy="2742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3.xml"/><Relationship Id="rId21" Type="http://schemas.openxmlformats.org/officeDocument/2006/relationships/slide" Target="slide39.xml"/><Relationship Id="rId7" Type="http://schemas.openxmlformats.org/officeDocument/2006/relationships/slide" Target="slide11.xml"/><Relationship Id="rId12" Type="http://schemas.openxmlformats.org/officeDocument/2006/relationships/slide" Target="slide23.xml"/><Relationship Id="rId17" Type="http://schemas.openxmlformats.org/officeDocument/2006/relationships/slide" Target="slide31.xml"/><Relationship Id="rId2" Type="http://schemas.openxmlformats.org/officeDocument/2006/relationships/notesSlide" Target="../notesSlides/notesSlide2.xml"/><Relationship Id="rId16" Type="http://schemas.openxmlformats.org/officeDocument/2006/relationships/slide" Target="slide29.xml"/><Relationship Id="rId20" Type="http://schemas.openxmlformats.org/officeDocument/2006/relationships/slide" Target="slide3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9.xml"/><Relationship Id="rId11" Type="http://schemas.openxmlformats.org/officeDocument/2006/relationships/slide" Target="slide21.xml"/><Relationship Id="rId5" Type="http://schemas.openxmlformats.org/officeDocument/2006/relationships/slide" Target="slide7.xml"/><Relationship Id="rId15" Type="http://schemas.openxmlformats.org/officeDocument/2006/relationships/slide" Target="slide27.xml"/><Relationship Id="rId10" Type="http://schemas.openxmlformats.org/officeDocument/2006/relationships/slide" Target="slide17.xml"/><Relationship Id="rId19" Type="http://schemas.openxmlformats.org/officeDocument/2006/relationships/slide" Target="slide35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25.xml"/><Relationship Id="rId22" Type="http://schemas.openxmlformats.org/officeDocument/2006/relationships/slide" Target="slide4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png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png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7.png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8.png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9.png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0.png"/><Relationship Id="rId4" Type="http://schemas.openxmlformats.org/officeDocument/2006/relationships/slide" Target="slide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496520" y="4854600"/>
            <a:ext cx="9143280" cy="165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FFFF"/>
                </a:solidFill>
                <a:latin typeface="Open Sans"/>
                <a:ea typeface="Open Sans"/>
              </a:rPr>
              <a:t>Викторина, </a:t>
            </a:r>
            <a:r>
              <a:rPr lang="ru-RU" sz="2400" b="0" strike="noStrike" spc="-1">
                <a:solidFill>
                  <a:srgbClr val="FFFFFF"/>
                </a:solidFill>
                <a:latin typeface="Open Sans"/>
                <a:ea typeface="Open Sans"/>
              </a:rPr>
              <a:t>5 класс</a:t>
            </a:r>
            <a:endParaRPr lang="ru-RU" sz="2400" b="0" strike="noStrike" spc="-1" dirty="0">
              <a:solidFill>
                <a:srgbClr val="FFFFFF"/>
              </a:solidFill>
              <a:latin typeface="Open Sans"/>
              <a:ea typeface="Open Sans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spc="-1" dirty="0">
                <a:solidFill>
                  <a:srgbClr val="FFFFFF"/>
                </a:solidFill>
                <a:latin typeface="Open Sans"/>
              </a:rPr>
              <a:t>Шмидт Наталья Викторовна,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FFFF"/>
                </a:solidFill>
                <a:latin typeface="Open Sans"/>
              </a:rPr>
              <a:t>МБОУ «Гимназия №1 имени А. А. </a:t>
            </a:r>
            <a:r>
              <a:rPr lang="ru-RU" sz="2400" b="0" strike="noStrike" spc="-1" dirty="0" err="1">
                <a:solidFill>
                  <a:srgbClr val="FFFFFF"/>
                </a:solidFill>
                <a:latin typeface="Open Sans"/>
              </a:rPr>
              <a:t>Иноземцева</a:t>
            </a:r>
            <a:r>
              <a:rPr lang="ru-RU" sz="2400" b="0" strike="noStrike" spc="-1" dirty="0">
                <a:solidFill>
                  <a:srgbClr val="FFFFFF"/>
                </a:solidFill>
                <a:latin typeface="Open Sans"/>
              </a:rPr>
              <a:t>»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spc="-1" dirty="0">
                <a:solidFill>
                  <a:srgbClr val="FFFFFF"/>
                </a:solidFill>
                <a:latin typeface="Open Sans"/>
              </a:rPr>
              <a:t>Город Братск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121" name="Picture 3"/>
          <p:cNvPicPr/>
          <p:nvPr/>
        </p:nvPicPr>
        <p:blipFill>
          <a:blip r:embed="rId3"/>
          <a:stretch/>
        </p:blipFill>
        <p:spPr>
          <a:xfrm>
            <a:off x="3082320" y="1778040"/>
            <a:ext cx="5971320" cy="2971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А=4, 5, 6, 7,8, 9, 10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46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2457720" y="2612520"/>
            <a:ext cx="7277400" cy="6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ФИГУРЫ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Что такое треугольник?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8500"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Это геометрическая фигура состоящая из трех точек попарно соединенная отрезками не лежащие на одной прямой.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51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2457720" y="26125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ФИГУРЫ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Какое свойство имеет прямоугольник?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Противолежащие стороны прямоугольника равны.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56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2457720" y="26125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ФИГУРЫ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Назовите периметр и площадь прямоугольника?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Р = (а+б) * 2   </a:t>
            </a:r>
            <a:br/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 S = а*б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2457720" y="2612520"/>
            <a:ext cx="7277400" cy="6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ФИГУРЫ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Что такое угол?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Фигура, образованная двумя лучами, имеющее общее начало.  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4"/>
          <p:cNvPicPr/>
          <p:nvPr/>
        </p:nvPicPr>
        <p:blipFill>
          <a:blip r:embed="rId3"/>
          <a:stretch/>
        </p:blipFill>
        <p:spPr>
          <a:xfrm>
            <a:off x="4791270" y="54849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66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2457720" y="2612520"/>
            <a:ext cx="7277400" cy="22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ЛОГИКА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Как разместить десять стульев в квадратной комнате, чтобы с каждой стороны было три стула?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D5190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"/>
          <p:cNvGraphicFramePr/>
          <p:nvPr/>
        </p:nvGraphicFramePr>
        <p:xfrm>
          <a:off x="298800" y="184680"/>
          <a:ext cx="11675880" cy="6630840"/>
        </p:xfrm>
        <a:graphic>
          <a:graphicData uri="http://schemas.openxmlformats.org/drawingml/2006/table">
            <a:tbl>
              <a:tblPr/>
              <a:tblGrid>
                <a:gridCol w="233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6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4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История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2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Философия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2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Экономика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2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Психология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2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Иностранный язык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200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200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200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200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200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400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400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400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400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400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600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600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600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600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600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5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800</a:t>
                      </a: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800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800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800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2400" b="1" u="sng" strike="noStrike" spc="-1">
                          <a:solidFill>
                            <a:srgbClr val="FFC000"/>
                          </a:solidFill>
                          <a:uFillTx/>
                          <a:latin typeface="Calibri"/>
                        </a:rPr>
                        <a:t>800</a:t>
                      </a:r>
                      <a:endParaRPr lang="ru-RU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" name="Table 2"/>
          <p:cNvGraphicFramePr/>
          <p:nvPr>
            <p:extLst>
              <p:ext uri="{D42A27DB-BD31-4B8C-83A1-F6EECF244321}">
                <p14:modId xmlns:p14="http://schemas.microsoft.com/office/powerpoint/2010/main" val="696510830"/>
              </p:ext>
            </p:extLst>
          </p:nvPr>
        </p:nvGraphicFramePr>
        <p:xfrm>
          <a:off x="0" y="0"/>
          <a:ext cx="12191760" cy="6858000"/>
        </p:xfrm>
        <a:graphic>
          <a:graphicData uri="http://schemas.openxmlformats.org/drawingml/2006/table">
            <a:tbl>
              <a:tblPr/>
              <a:tblGrid>
                <a:gridCol w="439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500" b="0" strike="noStrike" spc="-1" dirty="0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ДРОБИ</a:t>
                      </a:r>
                      <a:endParaRPr lang="ru-RU" sz="2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3" action="ppaction://hlinksldjump"/>
                        </a:rPr>
                        <a:t>200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4" action="ppaction://hlinksldjump"/>
                        </a:rPr>
                        <a:t>400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5" action="ppaction://hlinksldjump"/>
                        </a:rPr>
                        <a:t>600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6" action="ppaction://hlinksldjump"/>
                        </a:rPr>
                        <a:t>800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500" b="0" strike="noStrike" spc="-1" dirty="0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ФИГУРЫ</a:t>
                      </a:r>
                      <a:endParaRPr lang="ru-RU" sz="2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7" action="ppaction://hlinksldjump"/>
                        </a:rPr>
                        <a:t>200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8" action="ppaction://hlinksldjump"/>
                        </a:rPr>
                        <a:t>400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9" action="ppaction://hlinksldjump"/>
                        </a:rPr>
                        <a:t>600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0" action="ppaction://hlinksldjump"/>
                        </a:rPr>
                        <a:t>800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500" b="0" strike="noStrike" spc="-1" dirty="0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ЛОГИКА</a:t>
                      </a:r>
                      <a:endParaRPr lang="ru-RU" sz="2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1" action="ppaction://hlinksldjump"/>
                        </a:rPr>
                        <a:t>200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2" action="ppaction://hlinksldjump"/>
                        </a:rPr>
                        <a:t>400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3" action="ppaction://hlinksldjump"/>
                        </a:rPr>
                        <a:t>600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4" action="ppaction://hlinksldjump"/>
                        </a:rPr>
                        <a:t>800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500" b="0" strike="noStrike" spc="-1" dirty="0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ЦЕПОЧКИ ВЫЧИСЛЕНИЙ</a:t>
                      </a:r>
                      <a:endParaRPr lang="ru-RU" sz="2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5" action="ppaction://hlinksldjump"/>
                        </a:rPr>
                        <a:t>200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6" action="ppaction://hlinksldjump"/>
                        </a:rPr>
                        <a:t>400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7" action="ppaction://hlinksldjump"/>
                        </a:rPr>
                        <a:t>600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8" action="ppaction://hlinksldjump"/>
                        </a:rPr>
                        <a:t>800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500" b="0" strike="noStrike" spc="-1" dirty="0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МЕТРИЧЕСКАЯ СИСТЕМА МЕР</a:t>
                      </a:r>
                      <a:endParaRPr lang="ru-RU" sz="2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19" action="ppaction://hlinksldjump"/>
                        </a:rPr>
                        <a:t>200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20" action="ppaction://hlinksldjump"/>
                        </a:rPr>
                        <a:t>400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21" action="ppaction://hlinksldjump"/>
                        </a:rPr>
                        <a:t>600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500" b="0" strike="noStrike" spc="-1" dirty="0">
                          <a:solidFill>
                            <a:srgbClr val="FFE699"/>
                          </a:solidFill>
                          <a:latin typeface="Open Sans"/>
                          <a:ea typeface="Open Sans"/>
                          <a:hlinkClick r:id="rId22" action="ppaction://hlinksldjump"/>
                        </a:rPr>
                        <a:t>800</a:t>
                      </a:r>
                      <a:endParaRPr lang="ru-RU" sz="3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3864B3"/>
                        </a:gs>
                        <a:gs pos="100000">
                          <a:srgbClr val="2C4F8C"/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0" name="Рисунок 169"/>
          <p:cNvPicPr/>
          <p:nvPr/>
        </p:nvPicPr>
        <p:blipFill>
          <a:blip r:embed="rId4"/>
          <a:stretch/>
        </p:blipFill>
        <p:spPr>
          <a:xfrm>
            <a:off x="2700000" y="360000"/>
            <a:ext cx="5939640" cy="4818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72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2457720" y="2612520"/>
            <a:ext cx="7277400" cy="22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ЛОГИКА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У Саши было 6 яиц: 2 яйца он разбил, 2 яйца приготовил,  2 яйца съел. Сколько яиц осталось?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Осталось 4 яйца.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77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2262240" y="656280"/>
            <a:ext cx="7277400" cy="22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ЛОГИКА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Дана фигура, разделите ее на 4 равные фигуры. </a:t>
            </a:r>
            <a:endParaRPr lang="ru-RU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500" b="0" strike="noStrike" spc="-1">
              <a:latin typeface="Arial"/>
            </a:endParaRPr>
          </a:p>
        </p:txBody>
      </p:sp>
      <p:pic>
        <p:nvPicPr>
          <p:cNvPr id="179" name="Рисунок 178"/>
          <p:cNvPicPr/>
          <p:nvPr/>
        </p:nvPicPr>
        <p:blipFill>
          <a:blip r:embed="rId5"/>
          <a:stretch/>
        </p:blipFill>
        <p:spPr>
          <a:xfrm>
            <a:off x="4140000" y="2700000"/>
            <a:ext cx="3239640" cy="2579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2" name="Рисунок 181"/>
          <p:cNvPicPr/>
          <p:nvPr/>
        </p:nvPicPr>
        <p:blipFill>
          <a:blip r:embed="rId4"/>
          <a:stretch/>
        </p:blipFill>
        <p:spPr>
          <a:xfrm rot="15600">
            <a:off x="3046680" y="89280"/>
            <a:ext cx="5579640" cy="5605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84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2262240" y="540000"/>
            <a:ext cx="7277400" cy="476908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ЛОГИКА  </a:t>
            </a:r>
            <a:r>
              <a:rPr lang="ru-RU" sz="3500" b="0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2600" b="0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Ученик изобразил при помощи спичек такие непонятные примеры:</a:t>
            </a: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600" b="0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Но, как ни странно, учительница похвалила ученика и сказала, что  все примеры правильные. Как такое могло произойти</a:t>
            </a:r>
            <a:r>
              <a:rPr lang="ru-RU" sz="2600" b="0" strike="noStrike" spc="-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/>
                <a:ea typeface="Open Sans"/>
              </a:rPr>
              <a:t>?</a:t>
            </a:r>
            <a:endParaRPr lang="ru-RU" sz="3500" b="0" strike="noStrike" spc="-1" dirty="0">
              <a:latin typeface="Arial"/>
            </a:endParaRPr>
          </a:p>
        </p:txBody>
      </p:sp>
      <p:pic>
        <p:nvPicPr>
          <p:cNvPr id="186" name="Рисунок 185"/>
          <p:cNvPicPr/>
          <p:nvPr/>
        </p:nvPicPr>
        <p:blipFill>
          <a:blip r:embed="rId5"/>
          <a:stretch/>
        </p:blipFill>
        <p:spPr>
          <a:xfrm>
            <a:off x="3621240" y="1780560"/>
            <a:ext cx="4838400" cy="1819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Учительница смотрела на примеры с другой стороны стола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90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2340000" y="72000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ЦЕПОЧКИ ВЫЧИСЛЕНИЙ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endParaRPr lang="ru-RU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500" b="0" strike="noStrike" spc="-1">
              <a:latin typeface="Arial"/>
            </a:endParaRPr>
          </a:p>
        </p:txBody>
      </p:sp>
      <p:pic>
        <p:nvPicPr>
          <p:cNvPr id="192" name="Рисунок 191"/>
          <p:cNvPicPr/>
          <p:nvPr/>
        </p:nvPicPr>
        <p:blipFill>
          <a:blip r:embed="rId5"/>
          <a:stretch/>
        </p:blipFill>
        <p:spPr>
          <a:xfrm>
            <a:off x="900000" y="1956240"/>
            <a:ext cx="10259640" cy="2003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Ответ: 5/7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7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96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2520000" y="6433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ЦЕПОЧКИ ВЫЧИСЛЕНИЙ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endParaRPr lang="ru-RU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500" b="0" strike="noStrike" spc="-1">
              <a:latin typeface="Arial"/>
            </a:endParaRPr>
          </a:p>
        </p:txBody>
      </p:sp>
      <p:pic>
        <p:nvPicPr>
          <p:cNvPr id="198" name="Рисунок 197"/>
          <p:cNvPicPr/>
          <p:nvPr/>
        </p:nvPicPr>
        <p:blipFill>
          <a:blip r:embed="rId5"/>
          <a:stretch/>
        </p:blipFill>
        <p:spPr>
          <a:xfrm>
            <a:off x="1260000" y="2160000"/>
            <a:ext cx="9719640" cy="215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457720" y="26125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ДРОБИ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Какую  дробь называют правильной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?</a:t>
            </a:r>
            <a:endParaRPr lang="ru-RU" sz="3500" b="0" strike="noStrike" spc="-1">
              <a:latin typeface="Arial"/>
            </a:endParaRPr>
          </a:p>
        </p:txBody>
      </p:sp>
      <p:pic>
        <p:nvPicPr>
          <p:cNvPr id="125" name="Picture 7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Ответ: 3/9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02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2442240" y="2833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ЦЕПОЧКИ ВЫЧИСЛЕНИЙ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endParaRPr lang="ru-RU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500" b="0" strike="noStrike" spc="-1">
              <a:latin typeface="Arial"/>
            </a:endParaRPr>
          </a:p>
        </p:txBody>
      </p:sp>
      <p:pic>
        <p:nvPicPr>
          <p:cNvPr id="204" name="Рисунок 203"/>
          <p:cNvPicPr/>
          <p:nvPr/>
        </p:nvPicPr>
        <p:blipFill>
          <a:blip r:embed="rId5"/>
          <a:stretch/>
        </p:blipFill>
        <p:spPr>
          <a:xfrm>
            <a:off x="540000" y="1440000"/>
            <a:ext cx="11159640" cy="233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Ответ:18/19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08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2340000" y="720000"/>
            <a:ext cx="7277400" cy="6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ЦЕПОЧКИ ВЫЧИСЛЕНИЙ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endParaRPr lang="ru-RU" sz="3500" b="0" strike="noStrike" spc="-1">
              <a:latin typeface="Arial"/>
            </a:endParaRPr>
          </a:p>
        </p:txBody>
      </p:sp>
      <p:pic>
        <p:nvPicPr>
          <p:cNvPr id="210" name="Рисунок 209"/>
          <p:cNvPicPr/>
          <p:nvPr/>
        </p:nvPicPr>
        <p:blipFill>
          <a:blip r:embed="rId5"/>
          <a:stretch/>
        </p:blipFill>
        <p:spPr>
          <a:xfrm>
            <a:off x="1080000" y="1800000"/>
            <a:ext cx="10000800" cy="1685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Ответ:18/27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Picture 7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14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2457720" y="26125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МЕТРИЧЕСКАЯ СИСТЕМА МЕР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Вычислить : Сколько г в 76 кг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76 000 г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19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2457720" y="2612520"/>
            <a:ext cx="7277400" cy="169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МЕТРИЧЕСКАЯ СИСТЕМА МЕР </a:t>
            </a:r>
            <a:r>
              <a:rPr lang="ru-RU" sz="3500" b="0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 решите пример:</a:t>
            </a:r>
            <a:endParaRPr lang="ru-RU" sz="35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 3дм2см — 2дм6см = ?</a:t>
            </a:r>
            <a:endParaRPr lang="ru-RU" sz="35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22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6см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24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2457720" y="2612520"/>
            <a:ext cx="7277400" cy="169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МЕТРИЧЕСКАЯ СИСТЕМА МЕР 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решите пример: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endParaRPr lang="ru-RU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4км238м + 3км474м = 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Дробь, у которой числитель меньше знаменателя</a:t>
            </a:r>
            <a:endParaRPr lang="ru-RU" sz="35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7км 712м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229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2457720" y="2612520"/>
            <a:ext cx="7277400" cy="1157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3"/>
          <p:cNvSpPr/>
          <p:nvPr/>
        </p:nvSpPr>
        <p:spPr>
          <a:xfrm>
            <a:off x="2880000" y="2560680"/>
            <a:ext cx="6659640" cy="176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МЕТРИЧЕСКАЯ СИСТЕМА МЕР   </a:t>
            </a:r>
            <a:r>
              <a:rPr lang="ru-RU" sz="3500" spc="-1" dirty="0">
                <a:solidFill>
                  <a:srgbClr val="FFE699"/>
                </a:solidFill>
                <a:latin typeface="Open Sans"/>
                <a:ea typeface="Open Sans"/>
              </a:rPr>
              <a:t>/</a:t>
            </a:r>
            <a:endParaRPr lang="ru-RU" sz="3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500" b="0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           </a:t>
            </a: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решите пример:</a:t>
            </a:r>
            <a:endParaRPr lang="ru-RU" sz="3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500" b="1" strike="noStrike" spc="-1" dirty="0">
                <a:solidFill>
                  <a:srgbClr val="FFE699"/>
                </a:solidFill>
                <a:latin typeface="Open Sans"/>
                <a:ea typeface="Open Sans"/>
              </a:rPr>
              <a:t>        3ч48мин+2ч26мин = ?</a:t>
            </a:r>
            <a:endParaRPr lang="ru-RU" sz="35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233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500" b="1" strike="noStrike" spc="-1">
                <a:solidFill>
                  <a:srgbClr val="FFFFFF"/>
                </a:solidFill>
                <a:latin typeface="Open Sans"/>
                <a:ea typeface="Open Sans"/>
              </a:rPr>
              <a:t>6ч14мин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914760" y="642600"/>
            <a:ext cx="10758960" cy="457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br/>
            <a:endParaRPr lang="ru-RU" sz="1800" b="0" strike="noStrike" spc="-1">
              <a:latin typeface="Arial"/>
            </a:endParaRPr>
          </a:p>
        </p:txBody>
      </p:sp>
      <p:pic>
        <p:nvPicPr>
          <p:cNvPr id="130" name="Picture 7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31" name="CustomShape 2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2457720" y="2612520"/>
            <a:ext cx="7277400" cy="115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D966"/>
                </a:solidFill>
                <a:latin typeface="Open Sans"/>
                <a:ea typeface="Open Sans"/>
              </a:rPr>
              <a:t>ДРОБИ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Как сложить дроби с одинаковыми знаменателями?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404362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4B183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0000" lnSpcReduction="20000"/>
          </a:bodyPr>
          <a:lstStyle/>
          <a:p>
            <a:pPr algn="ctr">
              <a:lnSpc>
                <a:spcPct val="90000"/>
              </a:lnSpc>
            </a:pPr>
            <a:r>
              <a:rPr lang="ru-RU" sz="4000" b="1" strike="noStrike" spc="-1">
                <a:solidFill>
                  <a:srgbClr val="FFFFFF"/>
                </a:solidFill>
                <a:latin typeface="Open Sans"/>
                <a:ea typeface="Open Sans"/>
              </a:rPr>
              <a:t>Чтобы найти сумму двух дробей с одинаковыми знаменателями, нужно сложить их числители, а знаменатель оставить прежним.</a:t>
            </a:r>
            <a:br/>
            <a:endParaRPr lang="ru-RU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36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2457720" y="2612520"/>
            <a:ext cx="7277400" cy="169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ДРОБИ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Как преобразовать неправильную дробь в смешанное число?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043083" y="5719680"/>
            <a:ext cx="4103794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500" b="0" u="sng" strike="noStrike" spc="-1" dirty="0">
                <a:solidFill>
                  <a:srgbClr val="FFE699"/>
                </a:solidFill>
                <a:uFillTx/>
                <a:latin typeface="Open Sans"/>
                <a:ea typeface="Open Sans"/>
                <a:hlinkClick r:id="rId3" action="ppaction://hlinksldjump"/>
              </a:rPr>
              <a:t>Вернуться к выбору тем→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715680" y="2419560"/>
            <a:ext cx="10758960" cy="151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0000" lnSpcReduction="20000"/>
          </a:bodyPr>
          <a:lstStyle/>
          <a:p>
            <a:pPr algn="ctr">
              <a:lnSpc>
                <a:spcPct val="90000"/>
              </a:lnSpc>
            </a:pPr>
            <a:r>
              <a:rPr lang="en-US" sz="3500" b="1" strike="noStrike" spc="-1">
                <a:solidFill>
                  <a:srgbClr val="FFFFFF"/>
                </a:solidFill>
                <a:latin typeface="Open Sans"/>
              </a:rPr>
              <a:t>Чтобы неправильную дробь,числитель у которой нацело не делиться на знаменатель, преобразовать в смешанное число, надо числитель разделить на знаменатель; полученное неполное частное записать как целую часть смешанного число, а остаток- как чмслитель его дробной части.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864B3"/>
            </a:gs>
            <a:gs pos="100000">
              <a:srgbClr val="2C4F8C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4"/>
          <p:cNvPicPr/>
          <p:nvPr/>
        </p:nvPicPr>
        <p:blipFill>
          <a:blip r:embed="rId3"/>
          <a:stretch/>
        </p:blipFill>
        <p:spPr>
          <a:xfrm>
            <a:off x="4836240" y="5499360"/>
            <a:ext cx="2351880" cy="806040"/>
          </a:xfrm>
          <a:prstGeom prst="rect">
            <a:avLst/>
          </a:prstGeom>
          <a:ln w="0">
            <a:noFill/>
          </a:ln>
        </p:spPr>
      </p:pic>
      <p:sp>
        <p:nvSpPr>
          <p:cNvPr id="141" name="CustomShape 1"/>
          <p:cNvSpPr/>
          <p:nvPr/>
        </p:nvSpPr>
        <p:spPr>
          <a:xfrm>
            <a:off x="5259960" y="5690520"/>
            <a:ext cx="167256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latin typeface="Open Sans"/>
                <a:ea typeface="Open Sans"/>
                <a:hlinkClick r:id="rId4" action="ppaction://hlinksldjump"/>
              </a:rPr>
              <a:t>Узнать ответ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2457720" y="2612520"/>
            <a:ext cx="7277400" cy="22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ДРОБИ 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/ </a:t>
            </a:r>
            <a:r>
              <a:rPr lang="ru-RU" sz="3500" b="1" strike="noStrike" spc="-1">
                <a:solidFill>
                  <a:srgbClr val="FFE699"/>
                </a:solidFill>
                <a:latin typeface="Open Sans"/>
                <a:ea typeface="Open Sans"/>
              </a:rPr>
              <a:t> </a:t>
            </a:r>
            <a:r>
              <a:rPr lang="ru-RU" sz="3500" b="0" strike="noStrike" spc="-1">
                <a:solidFill>
                  <a:srgbClr val="FFE699"/>
                </a:solidFill>
                <a:latin typeface="Open Sans"/>
                <a:ea typeface="Open Sans"/>
              </a:rPr>
              <a:t>Укажите все натуральные  значения А, каждой из дробей А/11 и 3/А будет правильной.</a:t>
            </a:r>
            <a:endParaRPr lang="ru-RU" sz="3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4039</TotalTime>
  <Words>645</Words>
  <Application>Microsoft Office PowerPoint</Application>
  <PresentationFormat>Широкоэкранный</PresentationFormat>
  <Paragraphs>206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42</vt:i4>
      </vt:variant>
    </vt:vector>
  </HeadingPairs>
  <TitlesOfParts>
    <vt:vector size="52" baseType="lpstr">
      <vt:lpstr>Arial</vt:lpstr>
      <vt:lpstr>Calibri</vt:lpstr>
      <vt:lpstr>DejaVu Sans</vt:lpstr>
      <vt:lpstr>Open Sans</vt:lpstr>
      <vt:lpstr>Symbol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/>
  <dc:creator>Olga Kokoulina</dc:creator>
  <dc:description/>
  <cp:lastModifiedBy>Shmidt</cp:lastModifiedBy>
  <cp:revision>119</cp:revision>
  <dcterms:created xsi:type="dcterms:W3CDTF">2017-04-04T07:27:35Z</dcterms:created>
  <dcterms:modified xsi:type="dcterms:W3CDTF">2022-01-25T15:28:34Z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ArticulateGUID">
    <vt:lpwstr>F2CB6D5A-1B8B-4A8E-ADC4-3A0669CDCAD4</vt:lpwstr>
  </property>
  <property fmtid="{D5CDD505-2E9C-101B-9397-08002B2CF9AE}" pid="4" name="ArticulatePath">
    <vt:lpwstr>Презентация2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42</vt:i4>
  </property>
  <property fmtid="{D5CDD505-2E9C-101B-9397-08002B2CF9AE}" pid="10" name="PresentationFormat">
    <vt:lpwstr>Широкоэкранный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42</vt:i4>
  </property>
</Properties>
</file>