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94" r:id="rId3"/>
    <p:sldId id="257" r:id="rId4"/>
    <p:sldId id="300" r:id="rId5"/>
    <p:sldId id="295" r:id="rId6"/>
    <p:sldId id="292" r:id="rId7"/>
    <p:sldId id="258" r:id="rId8"/>
    <p:sldId id="259" r:id="rId9"/>
    <p:sldId id="260" r:id="rId10"/>
    <p:sldId id="261" r:id="rId11"/>
    <p:sldId id="271" r:id="rId12"/>
    <p:sldId id="279" r:id="rId13"/>
    <p:sldId id="285" r:id="rId14"/>
    <p:sldId id="286" r:id="rId15"/>
    <p:sldId id="287" r:id="rId16"/>
    <p:sldId id="288" r:id="rId17"/>
    <p:sldId id="290" r:id="rId18"/>
    <p:sldId id="289" r:id="rId19"/>
    <p:sldId id="272" r:id="rId20"/>
    <p:sldId id="306" r:id="rId21"/>
    <p:sldId id="273" r:id="rId22"/>
    <p:sldId id="276" r:id="rId23"/>
    <p:sldId id="275" r:id="rId24"/>
    <p:sldId id="299" r:id="rId25"/>
    <p:sldId id="274" r:id="rId26"/>
    <p:sldId id="277" r:id="rId27"/>
    <p:sldId id="303" r:id="rId28"/>
    <p:sldId id="301" r:id="rId29"/>
    <p:sldId id="307" r:id="rId30"/>
    <p:sldId id="296" r:id="rId31"/>
    <p:sldId id="302" r:id="rId32"/>
    <p:sldId id="278" r:id="rId33"/>
    <p:sldId id="280" r:id="rId34"/>
    <p:sldId id="281" r:id="rId35"/>
    <p:sldId id="282" r:id="rId36"/>
    <p:sldId id="283" r:id="rId37"/>
    <p:sldId id="284" r:id="rId38"/>
    <p:sldId id="297" r:id="rId39"/>
    <p:sldId id="298" r:id="rId40"/>
    <p:sldId id="308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B69"/>
    <a:srgbClr val="4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14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47EBE-0FD4-408F-B490-9E22A298A6C8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285E1B-DBF0-4C1A-8A04-6074E151129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85E1B-DBF0-4C1A-8A04-6074E151129D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010FC-C553-4C62-8C7A-8D90055AD7E6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DB962-0D1F-4DBE-A414-30F4E92D0E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010FC-C553-4C62-8C7A-8D90055AD7E6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DB962-0D1F-4DBE-A414-30F4E92D0E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010FC-C553-4C62-8C7A-8D90055AD7E6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DB962-0D1F-4DBE-A414-30F4E92D0E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010FC-C553-4C62-8C7A-8D90055AD7E6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DB962-0D1F-4DBE-A414-30F4E92D0E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010FC-C553-4C62-8C7A-8D90055AD7E6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DB962-0D1F-4DBE-A414-30F4E92D0E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010FC-C553-4C62-8C7A-8D90055AD7E6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DB962-0D1F-4DBE-A414-30F4E92D0E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010FC-C553-4C62-8C7A-8D90055AD7E6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DB962-0D1F-4DBE-A414-30F4E92D0E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010FC-C553-4C62-8C7A-8D90055AD7E6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DB962-0D1F-4DBE-A414-30F4E92D0E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010FC-C553-4C62-8C7A-8D90055AD7E6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DB962-0D1F-4DBE-A414-30F4E92D0E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010FC-C553-4C62-8C7A-8D90055AD7E6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DB962-0D1F-4DBE-A414-30F4E92D0E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010FC-C553-4C62-8C7A-8D90055AD7E6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DB962-0D1F-4DBE-A414-30F4E92D0E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010FC-C553-4C62-8C7A-8D90055AD7E6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DB962-0D1F-4DBE-A414-30F4E92D0E9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940617" y="841936"/>
            <a:ext cx="7262766" cy="142337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ЧЕРЧЕНИЕ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67744" y="2852936"/>
            <a:ext cx="652774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Введение.</a:t>
            </a:r>
          </a:p>
          <a:p>
            <a:r>
              <a:rPr lang="ru-RU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Из истории развития чертежа.</a:t>
            </a:r>
          </a:p>
          <a:p>
            <a:r>
              <a:rPr lang="ru-RU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Графические изображения.</a:t>
            </a:r>
          </a:p>
        </p:txBody>
      </p:sp>
      <p:pic>
        <p:nvPicPr>
          <p:cNvPr id="4" name="Picture 2" descr="C:\Documents and Settings\Барбара\Рабочий стол\ОСТА\Осетия\Нартск. эпос\сканирование0029.jpg">
            <a:extLst>
              <a:ext uri="{FF2B5EF4-FFF2-40B4-BE49-F238E27FC236}">
                <a16:creationId xmlns:a16="http://schemas.microsoft.com/office/drawing/2014/main" id="{E66F2A35-3FCC-4F57-A5CC-A7CF9E56E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contrast="40000"/>
          </a:blip>
          <a:srcRect l="31579" t="13562" r="8978" b="13563"/>
          <a:stretch>
            <a:fillRect/>
          </a:stretch>
        </p:blipFill>
        <p:spPr bwMode="auto">
          <a:xfrm>
            <a:off x="0" y="5434629"/>
            <a:ext cx="9144064" cy="1423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Первые чертежи, дошедшие до нашего времени, относятся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к 60-м годам </a:t>
            </a:r>
            <a:r>
              <a:rPr lang="el-GR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Χ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V</a:t>
            </a:r>
            <a:r>
              <a:rPr lang="el-GR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ΙΙ</a:t>
            </a:r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в. Однако можно предположить, что они существовали и ранее.                   Об этом свидетельствуют летописи</a:t>
            </a: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</a:p>
        </p:txBody>
      </p:sp>
      <p:pic>
        <p:nvPicPr>
          <p:cNvPr id="8194" name="Picture 2" descr="C:\Documents and Settings\User\Рабочий стол\ЧЕРЧЕНИЕ\сканирование0087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l="2247" b="4619"/>
          <a:stretch>
            <a:fillRect/>
          </a:stretch>
        </p:blipFill>
        <p:spPr bwMode="auto">
          <a:xfrm>
            <a:off x="571472" y="2357430"/>
            <a:ext cx="6089161" cy="4335076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1000108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На Руси чертежи появились с развитием ремёсел, строительством  городов, крепостей и других сооружений. Первые чертежи называли </a:t>
            </a:r>
            <a:r>
              <a:rPr lang="ru-RU" sz="2000" b="1" i="1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«планами</a:t>
            </a:r>
            <a:r>
              <a:rPr lang="ru-RU" sz="2000" b="1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»</a:t>
            </a:r>
            <a:r>
              <a:rPr lang="ru-RU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.</a:t>
            </a:r>
            <a:r>
              <a:rPr lang="ru-RU" sz="20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      </a:t>
            </a:r>
            <a:r>
              <a:rPr lang="ru-RU" sz="20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                             </a:t>
            </a:r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Их выполняли в натуральную величину непосредственно на земле, в том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месте, где предстояло возвести сооружение. </a:t>
            </a:r>
            <a:r>
              <a:rPr lang="ru-RU" sz="20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61989" y="3826568"/>
            <a:ext cx="20649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Оружейный двор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 г. Тобольске.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ЧЕРЧЕНИЕ\сканирование0088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l="912"/>
          <a:stretch>
            <a:fillRect/>
          </a:stretch>
        </p:blipFill>
        <p:spPr bwMode="auto">
          <a:xfrm>
            <a:off x="214282" y="3071810"/>
            <a:ext cx="8672306" cy="3571900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Documents and Settings\User\Рабочий стол\ЧЕРЧЕНИЕ\сканирование0089.jpg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6286512" y="152516"/>
            <a:ext cx="2643206" cy="2490666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635795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Для выполнения этих чертежей были созданы первые чертёжные инструменты – деревянный </a:t>
            </a:r>
            <a:r>
              <a:rPr lang="ru-RU" sz="2000" b="1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циркуль</a:t>
            </a:r>
            <a:r>
              <a:rPr lang="ru-RU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-</a:t>
            </a:r>
            <a:r>
              <a:rPr lang="ru-RU" sz="2000" b="1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измеритель</a:t>
            </a:r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простейшей конструкции, который называли «кружало» и верёвочный мерный шнур с узелками, расположенными на одинаковом расстоянии  друг от друга – </a:t>
            </a:r>
            <a:r>
              <a:rPr lang="ru-RU" sz="2000" b="1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прямоугольный треугольник</a:t>
            </a:r>
            <a:r>
              <a:rPr lang="ru-RU" sz="2400" b="1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.</a:t>
            </a: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дальнейшем такие планы-чертежи стали выполнять на пергаменте, дереве                   и холсте в уменьшенном виде.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15058" y="2571744"/>
            <a:ext cx="3424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Древние чертёжные инструменты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Documents and Settings\User\Рабочий стол\ЧЕРЧЕНИЕ\сканирование0073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b="5099"/>
          <a:stretch>
            <a:fillRect/>
          </a:stretch>
        </p:blipFill>
        <p:spPr bwMode="auto">
          <a:xfrm>
            <a:off x="214282" y="341528"/>
            <a:ext cx="8715436" cy="4230480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21804" y="4725144"/>
            <a:ext cx="81003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                           </a:t>
            </a:r>
            <a:r>
              <a:rPr lang="ru-RU" sz="24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 Древние чертёжные инструменты: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а – линейка для проведения параллельных линий и угольник;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б – линейка для проведения кривых линий;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– размёточный инструмент;  г – спаренные угольники;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д – масштабный циркуль и нутромер; е – рейсфедер двойной. 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gyptian-1"/>
          <p:cNvPicPr>
            <a:picLocks noChangeAspect="1" noChangeArrowheads="1"/>
          </p:cNvPicPr>
          <p:nvPr/>
        </p:nvPicPr>
        <p:blipFill>
          <a:blip r:embed="rId2" cstate="print">
            <a:lum bright="20000" contrast="40000"/>
          </a:blip>
          <a:srcRect b="9091"/>
          <a:stretch>
            <a:fillRect/>
          </a:stretch>
        </p:blipFill>
        <p:spPr bwMode="auto">
          <a:xfrm>
            <a:off x="1066776" y="928671"/>
            <a:ext cx="7019948" cy="4786346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24316" y="5857892"/>
            <a:ext cx="695895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Мемориальный комплекс в долине Гиза. Египет.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Пирамиды  фараонов – Хеопса (в центре),  </a:t>
            </a:r>
            <a:r>
              <a:rPr lang="ru-RU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Хефрена</a:t>
            </a:r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и </a:t>
            </a:r>
            <a:r>
              <a:rPr lang="ru-RU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Микерина</a:t>
            </a:r>
            <a:endParaRPr lang="ru-RU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1695" y="0"/>
            <a:ext cx="82173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Рассматривая древние сооружения, можно предположить, что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они создавались по чертежам. Это: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1" descr="k_556.bmp"/>
          <p:cNvPicPr>
            <a:picLocks noChangeAspect="1"/>
          </p:cNvPicPr>
          <p:nvPr/>
        </p:nvPicPr>
        <p:blipFill>
          <a:blip r:embed="rId2" cstate="print">
            <a:lum bright="10000" contrast="40000"/>
          </a:blip>
          <a:srcRect t="3715"/>
          <a:stretch>
            <a:fillRect/>
          </a:stretch>
        </p:blipFill>
        <p:spPr bwMode="auto">
          <a:xfrm>
            <a:off x="503374" y="305999"/>
            <a:ext cx="8137251" cy="585789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614364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Древнеримский амфитеатр «Колизей». 75 – 80 гг. н.э.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142844" y="357166"/>
            <a:ext cx="8858312" cy="6143668"/>
            <a:chOff x="0" y="0"/>
            <a:chExt cx="9144000" cy="6429396"/>
          </a:xfrm>
        </p:grpSpPr>
        <p:pic>
          <p:nvPicPr>
            <p:cNvPr id="115714" name="Рисунок 1" descr="7.JPG"/>
            <p:cNvPicPr>
              <a:picLocks noChangeAspect="1"/>
            </p:cNvPicPr>
            <p:nvPr/>
          </p:nvPicPr>
          <p:blipFill>
            <a:blip r:embed="rId2" cstate="print">
              <a:lum/>
            </a:blip>
            <a:srcRect b="6250"/>
            <a:stretch>
              <a:fillRect/>
            </a:stretch>
          </p:blipFill>
          <p:spPr bwMode="auto">
            <a:xfrm>
              <a:off x="0" y="0"/>
              <a:ext cx="9144000" cy="6429396"/>
            </a:xfrm>
            <a:prstGeom prst="rect">
              <a:avLst/>
            </a:prstGeom>
            <a:ln w="3175" cap="sq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15715" name="Прямоугольник 2"/>
            <p:cNvSpPr>
              <a:spLocks noChangeArrowheads="1"/>
            </p:cNvSpPr>
            <p:nvPr/>
          </p:nvSpPr>
          <p:spPr bwMode="auto">
            <a:xfrm>
              <a:off x="0" y="0"/>
              <a:ext cx="3929063" cy="1075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2400" b="1" u="sng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Парфенон.</a:t>
              </a:r>
              <a:endParaRPr lang="ru-RU" sz="2400" b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  <a:p>
              <a:pPr algn="ctr"/>
              <a:r>
                <a:rPr lang="ru-RU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Архитекторы </a:t>
              </a:r>
              <a:r>
                <a:rPr lang="ru-RU" b="1" dirty="0" err="1">
                  <a:solidFill>
                    <a:schemeClr val="bg1"/>
                  </a:solidFill>
                  <a:latin typeface="Arial Narrow" panose="020B0606020202030204" pitchFamily="34" charset="0"/>
                </a:rPr>
                <a:t>Иктин</a:t>
              </a:r>
              <a:r>
                <a:rPr lang="ru-RU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 и </a:t>
              </a:r>
              <a:r>
                <a:rPr lang="ru-RU" b="1" dirty="0" err="1">
                  <a:solidFill>
                    <a:schemeClr val="bg1"/>
                  </a:solidFill>
                  <a:latin typeface="Arial Narrow" panose="020B0606020202030204" pitchFamily="34" charset="0"/>
                </a:rPr>
                <a:t>Калликрат</a:t>
              </a:r>
              <a:r>
                <a:rPr lang="ru-RU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.               447- 438 гг. до н. э.</a:t>
              </a:r>
            </a:p>
          </p:txBody>
        </p:sp>
      </p:grp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User\Мои документы\Мои сканированные изображения\2010-03 (мар)\сканирование0118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2135"/>
          <a:stretch>
            <a:fillRect/>
          </a:stretch>
        </p:blipFill>
        <p:spPr bwMode="auto">
          <a:xfrm>
            <a:off x="642910" y="412749"/>
            <a:ext cx="7858181" cy="5744691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57345" y="6215082"/>
            <a:ext cx="793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Собор Парижской Богоматери. Франция.  Начало </a:t>
            </a: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XIII</a:t>
            </a: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 – </a:t>
            </a: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XV</a:t>
            </a: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 вв.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ЧЕРЧЕНИЕ\сканирование0067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r="3388" b="8396"/>
          <a:stretch>
            <a:fillRect/>
          </a:stretch>
        </p:blipFill>
        <p:spPr bwMode="auto">
          <a:xfrm>
            <a:off x="4643438" y="2428868"/>
            <a:ext cx="4214842" cy="4109471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42910" y="6143644"/>
            <a:ext cx="4500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Успенский собор в Москве.</a:t>
            </a:r>
          </a:p>
        </p:txBody>
      </p:sp>
      <p:pic>
        <p:nvPicPr>
          <p:cNvPr id="4" name="Picture 2" descr="C:\Documents and Settings\User\Рабочий стол\ЧЕРЧЕНИЕ\сканирование0065.jp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r="3560"/>
          <a:stretch>
            <a:fillRect/>
          </a:stretch>
        </p:blipFill>
        <p:spPr bwMode="auto">
          <a:xfrm>
            <a:off x="285720" y="357166"/>
            <a:ext cx="4119807" cy="4458160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500562" y="285728"/>
            <a:ext cx="4293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Успенский собор во Владимире.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8"/>
          <p:cNvGrpSpPr/>
          <p:nvPr/>
        </p:nvGrpSpPr>
        <p:grpSpPr>
          <a:xfrm>
            <a:off x="4357686" y="214290"/>
            <a:ext cx="3836016" cy="6464403"/>
            <a:chOff x="4929190" y="214290"/>
            <a:chExt cx="3836016" cy="6464403"/>
          </a:xfrm>
        </p:grpSpPr>
        <p:pic>
          <p:nvPicPr>
            <p:cNvPr id="7170" name="Picture 2" descr="C:\Documents and Settings\User\Мои документы\Мои сканированные изображения\2010-03 (мар)\сканирование0060.jpg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40000"/>
            </a:blip>
            <a:srcRect t="2128"/>
            <a:stretch>
              <a:fillRect/>
            </a:stretch>
          </p:blipFill>
          <p:spPr bwMode="auto">
            <a:xfrm rot="16200000">
              <a:off x="3890334" y="1803822"/>
              <a:ext cx="6321527" cy="3428216"/>
            </a:xfrm>
            <a:prstGeom prst="rect">
              <a:avLst/>
            </a:prstGeom>
            <a:ln w="3175" cap="sq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Овал 5"/>
            <p:cNvSpPr/>
            <p:nvPr/>
          </p:nvSpPr>
          <p:spPr>
            <a:xfrm>
              <a:off x="4929190" y="214290"/>
              <a:ext cx="1857388" cy="12144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Пагода. 874г.</a:t>
              </a:r>
            </a:p>
            <a:p>
              <a:pPr algn="ctr"/>
              <a:r>
                <a:rPr lang="ru-RU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Япония</a:t>
              </a:r>
            </a:p>
          </p:txBody>
        </p:sp>
      </p:grpSp>
      <p:grpSp>
        <p:nvGrpSpPr>
          <p:cNvPr id="3" name="Группа 7"/>
          <p:cNvGrpSpPr/>
          <p:nvPr/>
        </p:nvGrpSpPr>
        <p:grpSpPr>
          <a:xfrm>
            <a:off x="928662" y="214290"/>
            <a:ext cx="3286148" cy="6429420"/>
            <a:chOff x="357158" y="214290"/>
            <a:chExt cx="3286148" cy="6429420"/>
          </a:xfrm>
        </p:grpSpPr>
        <p:pic>
          <p:nvPicPr>
            <p:cNvPr id="7171" name="Picture 3" descr="C:\Documents and Settings\User\Мои документы\Мои сканированные изображения\2010-04 (апр)\сканирование0002.jpg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40000"/>
            </a:blip>
            <a:srcRect t="2222" r="3427"/>
            <a:stretch>
              <a:fillRect/>
            </a:stretch>
          </p:blipFill>
          <p:spPr bwMode="auto">
            <a:xfrm>
              <a:off x="357158" y="357166"/>
              <a:ext cx="2714644" cy="6286544"/>
            </a:xfrm>
            <a:prstGeom prst="rect">
              <a:avLst/>
            </a:prstGeom>
            <a:ln w="3175" cap="sq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Прямоугольник 4"/>
            <p:cNvSpPr/>
            <p:nvPr/>
          </p:nvSpPr>
          <p:spPr>
            <a:xfrm>
              <a:off x="1857356" y="357166"/>
              <a:ext cx="1214446" cy="42862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1857356" y="214290"/>
              <a:ext cx="1785950" cy="12144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Эйфелева башня. 1889г.</a:t>
              </a:r>
            </a:p>
            <a:p>
              <a:pPr algn="ctr"/>
              <a:r>
                <a:rPr lang="ru-RU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Франция</a:t>
              </a:r>
            </a:p>
          </p:txBody>
        </p:sp>
      </p:grp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8" y="692696"/>
            <a:ext cx="38576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Постепенно чертежи становились более совершенными. Часто на одном изображении совмещали виды сверху и спереди какого-либо сооружения. Неудобство такого совмещения заставило разъединить оба вида и применять при изображении предметов два, три и более видов.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На этом чертеже показан мост           (как мы видели бы его сверху)                 и сторожевая башня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(как мы видели бы её спереди).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Большинство чертежей выполняли чёрными чернилами, но иногда применяли и краски.</a:t>
            </a:r>
          </a:p>
        </p:txBody>
      </p:sp>
      <p:pic>
        <p:nvPicPr>
          <p:cNvPr id="2050" name="Picture 2" descr="C:\Documents and Settings\User\Рабочий стол\ЧЕРЧЕНИЕ\сканирование0076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l="6826" t="4843" r="2730" b="3143"/>
          <a:stretch>
            <a:fillRect/>
          </a:stretch>
        </p:blipFill>
        <p:spPr bwMode="auto">
          <a:xfrm>
            <a:off x="3929058" y="214290"/>
            <a:ext cx="4993735" cy="6357982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28604"/>
            <a:ext cx="2928926" cy="1071570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Школьные </a:t>
            </a:r>
            <a:b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учебники</a:t>
            </a:r>
          </a:p>
        </p:txBody>
      </p:sp>
      <p:pic>
        <p:nvPicPr>
          <p:cNvPr id="9221" name="Picture 5" descr="Scan0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183976"/>
            <a:ext cx="2786082" cy="3697443"/>
          </a:xfrm>
          <a:prstGeom prst="rect">
            <a:avLst/>
          </a:prstGeom>
          <a:noFill/>
        </p:spPr>
      </p:pic>
      <p:pic>
        <p:nvPicPr>
          <p:cNvPr id="9222" name="Picture 6" descr="Scan0016"/>
          <p:cNvPicPr>
            <a:picLocks noChangeAspect="1" noChangeArrowheads="1"/>
          </p:cNvPicPr>
          <p:nvPr/>
        </p:nvPicPr>
        <p:blipFill>
          <a:blip r:embed="rId3" cstate="print"/>
          <a:srcRect l="4824" r="4723"/>
          <a:stretch>
            <a:fillRect/>
          </a:stretch>
        </p:blipFill>
        <p:spPr bwMode="auto">
          <a:xfrm>
            <a:off x="2928926" y="357166"/>
            <a:ext cx="2898462" cy="4062650"/>
          </a:xfrm>
          <a:prstGeom prst="rect">
            <a:avLst/>
          </a:prstGeom>
          <a:noFill/>
        </p:spPr>
      </p:pic>
      <p:pic>
        <p:nvPicPr>
          <p:cNvPr id="9220" name="Picture 4" descr="Scan001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2E6D6"/>
              </a:clrFrom>
              <a:clrTo>
                <a:srgbClr val="F2E6D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6315" y="2500306"/>
            <a:ext cx="3159801" cy="4185630"/>
          </a:xfrm>
          <a:prstGeom prst="rect">
            <a:avLst/>
          </a:prstGeom>
          <a:noFill/>
        </p:spPr>
      </p:pic>
      <p:pic>
        <p:nvPicPr>
          <p:cNvPr id="1026" name="Picture 2" descr="C:\Documents and Settings\User\Рабочий стол\сканирование0016.jpg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</a:blip>
          <a:srcRect l="-1386"/>
          <a:stretch>
            <a:fillRect/>
          </a:stretch>
        </p:blipFill>
        <p:spPr bwMode="auto">
          <a:xfrm>
            <a:off x="4143372" y="2456616"/>
            <a:ext cx="3071834" cy="4205766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62B9323-D64A-4DEA-A314-8B4A81431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2699" t="4769" r="3098" b="8480"/>
          <a:stretch/>
        </p:blipFill>
        <p:spPr bwMode="auto">
          <a:xfrm>
            <a:off x="2123728" y="512676"/>
            <a:ext cx="6651848" cy="5832648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9565EC6-583D-4DC0-89A4-BEE5DB8EE478}"/>
              </a:ext>
            </a:extLst>
          </p:cNvPr>
          <p:cNvSpPr/>
          <p:nvPr/>
        </p:nvSpPr>
        <p:spPr>
          <a:xfrm>
            <a:off x="0" y="1700808"/>
            <a:ext cx="21237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САД И ПРУД. </a:t>
            </a:r>
          </a:p>
          <a:p>
            <a:pPr algn="ctr"/>
            <a:r>
              <a:rPr lang="ru-RU" sz="2400" i="1" dirty="0">
                <a:solidFill>
                  <a:schemeClr val="bg1"/>
                </a:solidFill>
                <a:latin typeface="Arial Narrow" panose="020B0606020202030204" pitchFamily="34" charset="0"/>
              </a:rPr>
              <a:t>Древний Египет.</a:t>
            </a:r>
          </a:p>
          <a:p>
            <a:pPr algn="ctr"/>
            <a:r>
              <a:rPr lang="ru-RU" sz="2400" i="1" dirty="0">
                <a:solidFill>
                  <a:schemeClr val="bg1"/>
                </a:solidFill>
                <a:latin typeface="Arial Narrow" panose="020B0606020202030204" pitchFamily="34" charset="0"/>
              </a:rPr>
              <a:t>ІІ тысяч. до н.э.</a:t>
            </a:r>
          </a:p>
        </p:txBody>
      </p:sp>
    </p:spTree>
    <p:extLst>
      <p:ext uri="{BB962C8B-B14F-4D97-AF65-F5344CB8AC3E}">
        <p14:creationId xmlns:p14="http://schemas.microsoft.com/office/powerpoint/2010/main" val="78550207"/>
      </p:ext>
    </p:extLst>
  </p:cSld>
  <p:clrMapOvr>
    <a:masterClrMapping/>
  </p:clrMapOvr>
  <p:transition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User\Рабочий стол\ЧЕРЧЕНИЕ\сканирование0090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l="6302" t="7064" r="4931"/>
          <a:stretch>
            <a:fillRect/>
          </a:stretch>
        </p:blipFill>
        <p:spPr bwMode="auto">
          <a:xfrm>
            <a:off x="215972" y="3357562"/>
            <a:ext cx="4844274" cy="2451108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C:\Documents and Settings\User\Рабочий стол\ЧЕРЧЕНИЕ\сканирование0070.jpg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 l="5407" t="5970" r="2056"/>
          <a:stretch>
            <a:fillRect/>
          </a:stretch>
        </p:blipFill>
        <p:spPr bwMode="auto">
          <a:xfrm>
            <a:off x="5347804" y="2582852"/>
            <a:ext cx="3556025" cy="4000528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21429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  Но не только архитектурные сооружения создавали по чертежам.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На Руси с </a:t>
            </a:r>
            <a:r>
              <a:rPr lang="el-GR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ΧΙ</a:t>
            </a: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V</a:t>
            </a: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 в. занимались литьём металлов и изготовлением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оружия, для чего также использовали чертежи.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Чертежами пользовались многие выдающиеся русские изобретатели  и инженеры. В 1586 г. знаменитый пушечный мастер Андрей Чохов создал колоссальную царь-пушку в технике литья.</a:t>
            </a: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User\Рабочий стол\ЧЕРЧЕНИЕ\сканирование0071.jpg"/>
          <p:cNvPicPr>
            <a:picLocks noChangeAspect="1" noChangeArrowheads="1"/>
          </p:cNvPicPr>
          <p:nvPr/>
        </p:nvPicPr>
        <p:blipFill rotWithShape="1">
          <a:blip r:embed="rId2" cstate="print">
            <a:lum bright="-10000" contrast="40000"/>
          </a:blip>
          <a:srcRect l="2948" t="2332" r="1703" b="8033"/>
          <a:stretch/>
        </p:blipFill>
        <p:spPr bwMode="auto">
          <a:xfrm>
            <a:off x="186095" y="2132856"/>
            <a:ext cx="8520842" cy="4464496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97498" y="0"/>
            <a:ext cx="65008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Талантливый  русский механик, конструктор и изобретатель </a:t>
            </a:r>
            <a:r>
              <a:rPr lang="el-GR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Χ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V</a:t>
            </a:r>
            <a:r>
              <a:rPr lang="el-GR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ΙΙ</a:t>
            </a:r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в. И.П. Кулибин только для  выполнения одного из своих шедевров – часов в форме куриного яйца – изготовил несколько десятков чертежей. Другим примером его деятельности служат чертежи моделей однопролётного арочного деревянного моста через реку Неву.</a:t>
            </a:r>
          </a:p>
        </p:txBody>
      </p:sp>
      <p:pic>
        <p:nvPicPr>
          <p:cNvPr id="4" name="Picture 6" descr="Scan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6123" y="427533"/>
            <a:ext cx="2167375" cy="3028788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User\Рабочий стол\ЧЕРЧЕНИЕ\сканирование0091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539552" y="244962"/>
            <a:ext cx="3747139" cy="6368076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427984" y="2214554"/>
            <a:ext cx="47160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Известны чертежи первой в мире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универсальной паровой машины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выдающегося русского изобретателя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Χ</a:t>
            </a: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V</a:t>
            </a:r>
            <a:r>
              <a:rPr lang="el-GR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ΙΙΙ</a:t>
            </a: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 в. И.И. Ползунова.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9144000" cy="8509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История возникновения графических способов изображений и чертежа</a:t>
            </a:r>
          </a:p>
        </p:txBody>
      </p:sp>
      <p:pic>
        <p:nvPicPr>
          <p:cNvPr id="5125" name="Picture 5" descr="Scan000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bright="-10000" contrast="20000"/>
          </a:blip>
          <a:srcRect l="1559" b="2331"/>
          <a:stretch>
            <a:fillRect/>
          </a:stretch>
        </p:blipFill>
        <p:spPr>
          <a:xfrm>
            <a:off x="3571868" y="1928801"/>
            <a:ext cx="5321308" cy="3756783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0" y="1010245"/>
            <a:ext cx="3643306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2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конце 12 в. в России вводятся масштабные изображения  и на них проставляются размеры.        В 18 веке русские чертежники и сам царь Петр </a:t>
            </a:r>
            <a:r>
              <a:rPr lang="ru-RU" sz="2200" b="1" dirty="0">
                <a:solidFill>
                  <a:schemeClr val="bg1"/>
                </a:solidFill>
                <a:latin typeface="Arial Narrow" panose="020B0606020202030204" pitchFamily="34" charset="0"/>
                <a:cs typeface="Arial" charset="0"/>
              </a:rPr>
              <a:t>І</a:t>
            </a:r>
            <a:r>
              <a:rPr lang="ru-RU" sz="2200" b="1" dirty="0">
                <a:solidFill>
                  <a:schemeClr val="bg1"/>
                </a:solidFill>
                <a:latin typeface="Arial Narrow" panose="020B0606020202030204" pitchFamily="34" charset="0"/>
              </a:rPr>
              <a:t> выполняли чертежи методом прямоугольных проекций (основателем такого метода является французский математик и инженер    </a:t>
            </a:r>
            <a:r>
              <a:rPr lang="ru-RU" sz="22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Гаспар</a:t>
            </a:r>
            <a:r>
              <a:rPr lang="ru-RU" sz="2200" b="1" dirty="0">
                <a:solidFill>
                  <a:schemeClr val="bg1"/>
                </a:solidFill>
                <a:latin typeface="Arial Narrow" panose="020B0606020202030204" pitchFamily="34" charset="0"/>
              </a:rPr>
              <a:t> Монж). По приказу Петра І преподавание черчения было введено во всех технических учебных заведениях России. 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User\Рабочий стол\ЧЕРЧЕНИЕ\сканирование0092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t="2412" r="3133" b="3537"/>
          <a:stretch>
            <a:fillRect/>
          </a:stretch>
        </p:blipFill>
        <p:spPr bwMode="auto">
          <a:xfrm>
            <a:off x="357158" y="2357429"/>
            <a:ext cx="8385722" cy="3633813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886088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Значительного расцвета достигла русская графика во времена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Петра </a:t>
            </a:r>
            <a:r>
              <a:rPr lang="el-GR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Ι</a:t>
            </a: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. С развитием кораблестроения потребовались более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точные, вычерченные в строгом масштабе чертежи. В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корабельных чертежах  1686 – 1751 гг. уже применялись  три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изображения, с помощью которых на плоскости чертежа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показывали  основные размеры судна:  длину, ширину и высоту.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384" y="6027003"/>
            <a:ext cx="78806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Чертёж вёсельного шлюпа, выполненный Петром </a:t>
            </a:r>
            <a:r>
              <a:rPr lang="el-GR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Ι</a:t>
            </a: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 в 1719 г.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Чертёж составлен с соблюдением проекционной связи.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46" y="181253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Задолго  до появления начертательной геометрии                 в отдельных чертежах русских умельцев использовался метод 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прямоугольного проецирования</a:t>
            </a:r>
            <a:r>
              <a:rPr lang="ru-RU" sz="32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7170" name="Picture 2" descr="C:\Documents and Settings\User\Рабочий стол\ЧЕРЧЕНИЕ\сканирование0074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l="3269" t="9615" r="878"/>
          <a:stretch>
            <a:fillRect/>
          </a:stretch>
        </p:blipFill>
        <p:spPr bwMode="auto">
          <a:xfrm>
            <a:off x="199702" y="2413603"/>
            <a:ext cx="8744595" cy="3631231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142975" y="6136206"/>
            <a:ext cx="6920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Чертёж паровоза отца и сына Черепановых.  </a:t>
            </a:r>
            <a:r>
              <a:rPr lang="el-GR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ΧΙ</a:t>
            </a: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Χ</a:t>
            </a: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 в.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518219"/>
            <a:ext cx="553606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1798 г. Французский </a:t>
            </a:r>
            <a:r>
              <a:rPr lang="ru-RU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учёный, инженер </a:t>
            </a:r>
            <a:r>
              <a:rPr lang="ru-RU" sz="2800" b="1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Гаспар Монж                     </a:t>
            </a:r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опубликовал свой труд «Начертательная геометрия», 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котором были  установлены единые правила получения изображений предмета на чертеже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с помощью </a:t>
            </a:r>
            <a:r>
              <a:rPr lang="ru-RU" sz="2800" b="1" i="1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проекционного аппарата.</a:t>
            </a:r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 Этот  труд лёг в основу проекционного черчения.</a:t>
            </a:r>
          </a:p>
          <a:p>
            <a:pPr algn="ctr"/>
            <a:endParaRPr lang="ru-RU" sz="2800" b="1" i="1" u="sng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7" descr="Scan00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285728"/>
            <a:ext cx="3143272" cy="5069488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Documents and Settings\Барбара\Рабочий стол\ОСТА\Осетия\Нартск. эпос\сканирование0029.jpg">
            <a:extLst>
              <a:ext uri="{FF2B5EF4-FFF2-40B4-BE49-F238E27FC236}">
                <a16:creationId xmlns:a16="http://schemas.microsoft.com/office/drawing/2014/main" id="{8330AFCB-A3BC-4432-832C-65E97C490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contrast="40000"/>
          </a:blip>
          <a:srcRect l="31579" t="13562" r="8978" b="13563"/>
          <a:stretch>
            <a:fillRect/>
          </a:stretch>
        </p:blipFill>
        <p:spPr bwMode="auto">
          <a:xfrm>
            <a:off x="0" y="5517232"/>
            <a:ext cx="9144064" cy="134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Мои документы\Мои сканированные изображения\2011-09 (сен)\сканирование00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471" t="1702" r="1356" b="3665"/>
          <a:stretch/>
        </p:blipFill>
        <p:spPr bwMode="auto">
          <a:xfrm>
            <a:off x="683569" y="548680"/>
            <a:ext cx="7776864" cy="6100226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5848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ПРОЕЦИРУЮЩИЙ АППАРАТ  ГАСПАРА МОНЖА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6FD282-8347-4681-849F-68B05449069C}"/>
              </a:ext>
            </a:extLst>
          </p:cNvPr>
          <p:cNvSpPr txBox="1"/>
          <p:nvPr/>
        </p:nvSpPr>
        <p:spPr>
          <a:xfrm>
            <a:off x="0" y="188640"/>
            <a:ext cx="91440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ПРОЕЦИРУЮЩИЙ АППАРАТ</a:t>
            </a:r>
            <a:r>
              <a:rPr lang="ru-RU" sz="28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ru-RU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Гаспара Монжа представляет собой трёхгранный угол, образованный тремя взаимно перпендикулярными плоскостями проекций – </a:t>
            </a:r>
            <a:r>
              <a:rPr lang="ru-RU" sz="2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фронтальной</a:t>
            </a:r>
            <a:r>
              <a:rPr lang="ru-RU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V</a:t>
            </a:r>
            <a:r>
              <a:rPr lang="ru-RU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, </a:t>
            </a:r>
            <a:r>
              <a:rPr lang="ru-RU" sz="2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горизонтальной</a:t>
            </a:r>
            <a:r>
              <a:rPr lang="ru-RU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ru-RU" sz="2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Н</a:t>
            </a:r>
            <a:r>
              <a:rPr lang="ru-RU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 и </a:t>
            </a:r>
            <a:r>
              <a:rPr lang="ru-RU" sz="2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профильной</a:t>
            </a:r>
            <a:r>
              <a:rPr lang="ru-RU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W</a:t>
            </a:r>
            <a:r>
              <a:rPr lang="ru-RU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. Плоскости проекций пересекаясь друг с другом образуют линии пересечения, которые называются </a:t>
            </a:r>
            <a:r>
              <a:rPr lang="ru-RU" sz="2500" b="1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ОСЯМИ КООРДИНАТ</a:t>
            </a:r>
            <a:r>
              <a:rPr lang="ru-RU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:                                                                             1. Фронтальная плоскость проекций пересекаясь с горизонтальной плоскостью образует </a:t>
            </a:r>
            <a:r>
              <a:rPr lang="ru-RU" sz="2500" b="1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ОСЬ Х</a:t>
            </a:r>
            <a:r>
              <a:rPr lang="ru-RU" sz="2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(</a:t>
            </a:r>
            <a:r>
              <a:rPr lang="en-US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V </a:t>
            </a:r>
            <a:r>
              <a:rPr lang="ru-RU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х Н = ось Х).                                                        2. Горизонтальная плоскость проекций  пересекаясь с профильной образует </a:t>
            </a:r>
            <a:r>
              <a:rPr lang="ru-RU" sz="2500" b="1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ОСЬ </a:t>
            </a:r>
            <a:r>
              <a:rPr lang="en-US" sz="2500" b="1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Y</a:t>
            </a:r>
            <a:r>
              <a:rPr lang="ru-RU" sz="2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(Н х </a:t>
            </a:r>
            <a:r>
              <a:rPr lang="en-US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W = </a:t>
            </a:r>
            <a:r>
              <a:rPr lang="ru-RU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ось </a:t>
            </a:r>
            <a:r>
              <a:rPr lang="en-US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Y)</a:t>
            </a:r>
            <a:r>
              <a:rPr lang="ru-RU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.                                                                             3. Фронтальная плоскость проекций пересекаясь с профильной плоскостью образует </a:t>
            </a:r>
            <a:r>
              <a:rPr lang="ru-RU" sz="2500" b="1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ОСЬ</a:t>
            </a:r>
            <a:r>
              <a:rPr lang="en-US" sz="2500" b="1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 Z </a:t>
            </a:r>
            <a:r>
              <a:rPr lang="ru-RU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(</a:t>
            </a:r>
            <a:r>
              <a:rPr lang="en-US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V </a:t>
            </a:r>
            <a:r>
              <a:rPr lang="ru-RU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х </a:t>
            </a:r>
            <a:r>
              <a:rPr lang="en-US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W</a:t>
            </a:r>
            <a:r>
              <a:rPr lang="ru-RU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 = ось</a:t>
            </a:r>
            <a:r>
              <a:rPr lang="en-US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 Z)</a:t>
            </a:r>
            <a:r>
              <a:rPr lang="ru-RU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.  </a:t>
            </a:r>
          </a:p>
          <a:p>
            <a:r>
              <a:rPr lang="ru-RU" sz="2500" b="1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НАЧАЛО КООРДИНАТ </a:t>
            </a:r>
            <a:r>
              <a:rPr lang="ru-RU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– </a:t>
            </a:r>
            <a:r>
              <a:rPr lang="ru-RU" sz="2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точка О </a:t>
            </a:r>
            <a:r>
              <a:rPr lang="ru-RU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–</a:t>
            </a:r>
            <a:r>
              <a:rPr lang="ru-RU" sz="2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5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пересечения всех осей координат.  </a:t>
            </a:r>
          </a:p>
        </p:txBody>
      </p:sp>
      <p:pic>
        <p:nvPicPr>
          <p:cNvPr id="6" name="Picture 2" descr="C:\Documents and Settings\Барбара\Рабочий стол\ОСТА\Осетия\Нартск. эпос\сканирование0029.jpg">
            <a:extLst>
              <a:ext uri="{FF2B5EF4-FFF2-40B4-BE49-F238E27FC236}">
                <a16:creationId xmlns:a16="http://schemas.microsoft.com/office/drawing/2014/main" id="{BCEAEAB5-48A9-4AB0-8948-354ABE3B3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contrast="40000"/>
          </a:blip>
          <a:srcRect l="31579" t="13562" r="8978" b="13563"/>
          <a:stretch>
            <a:fillRect/>
          </a:stretch>
        </p:blipFill>
        <p:spPr bwMode="auto">
          <a:xfrm>
            <a:off x="0" y="5517232"/>
            <a:ext cx="9144064" cy="134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571829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Предмет «Черчение» и его роль в обществе.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4282" y="857232"/>
            <a:ext cx="840646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     </a:t>
            </a: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Существуют различные средства, при помощи которых люди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передают друг другу разнообразную информацию. Это язык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письма, дорожных знаков, звуков. Каждый из них имеет свой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особый знаковый ряд. Расшифровав его, можно понять смысл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полученного сообщения. </a:t>
            </a:r>
          </a:p>
        </p:txBody>
      </p:sp>
      <p:pic>
        <p:nvPicPr>
          <p:cNvPr id="2050" name="Picture 2" descr="C:\Documents and Settings\User\Рабочий стол\ЧЕРЧЕНИЕ\сканирование0062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r="5482" b="3945"/>
          <a:stretch>
            <a:fillRect/>
          </a:stretch>
        </p:blipFill>
        <p:spPr bwMode="auto">
          <a:xfrm>
            <a:off x="4159593" y="2716735"/>
            <a:ext cx="4781406" cy="3426909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14282" y="2643182"/>
            <a:ext cx="3945311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     С древнейших времён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человечеству известен </a:t>
            </a:r>
          </a:p>
          <a:p>
            <a:r>
              <a:rPr lang="ru-RU" sz="2800" b="1" i="1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графический язык</a:t>
            </a:r>
            <a:r>
              <a:rPr lang="ru-RU" sz="2400" b="1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.</a:t>
            </a:r>
            <a:r>
              <a:rPr lang="ru-RU" sz="24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 Он</a:t>
            </a:r>
          </a:p>
          <a:p>
            <a:r>
              <a:rPr lang="ru-RU" sz="24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состоит из линий, цифр и </a:t>
            </a:r>
          </a:p>
          <a:p>
            <a:r>
              <a:rPr lang="ru-RU" sz="24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условных обозначений.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На уроках географии,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изобразительного искусства,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физики вы встречались с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различными изображениями: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графиками, схемами и т.д.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428604"/>
            <a:ext cx="5194300" cy="134421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Материалы, принадлежности, чертёжные инструменты.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80528" y="2132856"/>
            <a:ext cx="5622896" cy="3877032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начале </a:t>
            </a:r>
            <a:r>
              <a:rPr lang="en-US" sz="3000" b="1" dirty="0">
                <a:solidFill>
                  <a:schemeClr val="bg1"/>
                </a:solidFill>
                <a:latin typeface="Arial Narrow" panose="020B0606020202030204" pitchFamily="34" charset="0"/>
              </a:rPr>
              <a:t>XX </a:t>
            </a:r>
            <a:r>
              <a:rPr lang="ru-RU" sz="3000" b="1" dirty="0">
                <a:solidFill>
                  <a:schemeClr val="bg1"/>
                </a:solidFill>
                <a:latin typeface="Arial Narrow" panose="020B0606020202030204" pitchFamily="34" charset="0"/>
              </a:rPr>
              <a:t>была начата работа по механизации рабочего места конструктора.               В результате её появились чертёжные машины, чертёжные и пишущие приборы различных систем, что позволило ускорить процесс выполнения чертежей.</a:t>
            </a:r>
          </a:p>
        </p:txBody>
      </p:sp>
      <p:pic>
        <p:nvPicPr>
          <p:cNvPr id="8196" name="Picture 4" descr="Scan0013"/>
          <p:cNvPicPr>
            <a:picLocks noChangeAspect="1" noChangeArrowheads="1"/>
          </p:cNvPicPr>
          <p:nvPr/>
        </p:nvPicPr>
        <p:blipFill rotWithShape="1">
          <a:blip r:embed="rId2" cstate="print"/>
          <a:srcRect r="2763"/>
          <a:stretch/>
        </p:blipFill>
        <p:spPr bwMode="auto">
          <a:xfrm>
            <a:off x="5442369" y="332656"/>
            <a:ext cx="3450112" cy="6191969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Барбара\Рабочий стол\ЧЕРЧЕНИЕ\ЧЕРЧЕНИЕ\сканирование0043.jpg"/>
          <p:cNvPicPr>
            <a:picLocks noChangeAspect="1" noChangeArrowheads="1"/>
          </p:cNvPicPr>
          <p:nvPr/>
        </p:nvPicPr>
        <p:blipFill>
          <a:blip r:embed="rId2" cstate="print">
            <a:lum bright="-20000" contrast="30000"/>
          </a:blip>
          <a:srcRect l="1818" r="1818" b="2227"/>
          <a:stretch>
            <a:fillRect/>
          </a:stretch>
        </p:blipFill>
        <p:spPr bwMode="auto">
          <a:xfrm>
            <a:off x="251520" y="908720"/>
            <a:ext cx="4326608" cy="5061315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C:\Documents and Settings\Барбара\Рабочий стол\ЧЕРЧЕНИЕ\ЧЕРЧЕНИЕ\сканирование0056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b="716"/>
          <a:stretch>
            <a:fillRect/>
          </a:stretch>
        </p:blipFill>
        <p:spPr bwMode="auto">
          <a:xfrm>
            <a:off x="4860032" y="404664"/>
            <a:ext cx="4021562" cy="5091096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613017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Чертёжный прибор – кульман.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3042" y="0"/>
            <a:ext cx="5280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Графические изображения</a:t>
            </a:r>
          </a:p>
        </p:txBody>
      </p:sp>
      <p:pic>
        <p:nvPicPr>
          <p:cNvPr id="8194" name="Picture 2" descr="C:\Documents and Settings\User\Рабочий стол\ЧЕРЧЕНИЕ\сканирование0079.jpg"/>
          <p:cNvPicPr>
            <a:picLocks noChangeAspect="1" noChangeArrowheads="1"/>
          </p:cNvPicPr>
          <p:nvPr/>
        </p:nvPicPr>
        <p:blipFill rotWithShape="1">
          <a:blip r:embed="rId2" cstate="print">
            <a:lum bright="-10000" contrast="40000"/>
          </a:blip>
          <a:srcRect r="1782"/>
          <a:stretch/>
        </p:blipFill>
        <p:spPr bwMode="auto">
          <a:xfrm>
            <a:off x="4786314" y="683372"/>
            <a:ext cx="4034158" cy="5888900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1438" y="1204579"/>
            <a:ext cx="4714876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solidFill>
                  <a:schemeClr val="bg1"/>
                </a:solidFill>
                <a:latin typeface="Arial Narrow" panose="020B0606020202030204" pitchFamily="34" charset="0"/>
              </a:rPr>
              <a:t>Это  </a:t>
            </a:r>
            <a:r>
              <a:rPr lang="ru-RU" sz="2100" b="1" i="1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чертёж</a:t>
            </a:r>
            <a:r>
              <a:rPr lang="ru-RU" sz="2100" b="1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  </a:t>
            </a:r>
            <a:r>
              <a:rPr lang="ru-RU" sz="2100" b="1" i="1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простейшей  детали</a:t>
            </a:r>
            <a:r>
              <a:rPr lang="ru-RU" sz="2100" b="1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.</a:t>
            </a:r>
          </a:p>
          <a:p>
            <a:pPr algn="ctr"/>
            <a:r>
              <a:rPr lang="ru-RU" sz="21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Он содержит изображения, размерные числа, текст. По изображениям можно судить о геометрической форме данной </a:t>
            </a:r>
          </a:p>
          <a:p>
            <a:pPr algn="ctr"/>
            <a:r>
              <a:rPr lang="ru-RU" sz="2100" b="1" dirty="0">
                <a:solidFill>
                  <a:schemeClr val="bg1"/>
                </a:solidFill>
                <a:latin typeface="Arial Narrow" panose="020B0606020202030204" pitchFamily="34" charset="0"/>
              </a:rPr>
              <a:t>детали, а по надписям – о названии, масштабе, в котором выполнены изображения, материале из которого </a:t>
            </a:r>
          </a:p>
          <a:p>
            <a:pPr algn="ctr"/>
            <a:r>
              <a:rPr lang="ru-RU" sz="2100" b="1" dirty="0">
                <a:solidFill>
                  <a:schemeClr val="bg1"/>
                </a:solidFill>
                <a:latin typeface="Arial Narrow" panose="020B0606020202030204" pitchFamily="34" charset="0"/>
              </a:rPr>
              <a:t>изготовляется деталь и др. Размерные числа дают  возможность судить о величине детали в целом и её частей.</a:t>
            </a:r>
          </a:p>
          <a:p>
            <a:pPr algn="ctr"/>
            <a:r>
              <a:rPr lang="ru-RU" sz="2100" b="1" dirty="0">
                <a:solidFill>
                  <a:schemeClr val="bg1"/>
                </a:solidFill>
                <a:latin typeface="Arial Narrow" panose="020B0606020202030204" pitchFamily="34" charset="0"/>
              </a:rPr>
              <a:t>Здесь же содержатся данные об обработке детали при её изготовлении, некоторые другие условные знаки                       и надписи. Такой чертёж  даёт полное</a:t>
            </a:r>
          </a:p>
          <a:p>
            <a:pPr algn="ctr"/>
            <a:r>
              <a:rPr lang="ru-RU" sz="2100" b="1" dirty="0">
                <a:solidFill>
                  <a:schemeClr val="bg1"/>
                </a:solidFill>
                <a:latin typeface="Arial Narrow" panose="020B0606020202030204" pitchFamily="34" charset="0"/>
              </a:rPr>
              <a:t>представление о детали.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User\Рабочий стол\ЧЕРЧЕНИЕ\сканирование0078.jpg"/>
          <p:cNvPicPr>
            <a:picLocks noChangeAspect="1" noChangeArrowheads="1"/>
          </p:cNvPicPr>
          <p:nvPr/>
        </p:nvPicPr>
        <p:blipFill rotWithShape="1">
          <a:blip r:embed="rId2" cstate="print">
            <a:lum bright="-10000" contrast="40000"/>
          </a:blip>
          <a:srcRect l="2299" t="3413" r="3711" b="725"/>
          <a:stretch/>
        </p:blipFill>
        <p:spPr bwMode="auto">
          <a:xfrm>
            <a:off x="323528" y="476672"/>
            <a:ext cx="4464496" cy="6120680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858488" y="116632"/>
            <a:ext cx="430614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Для сборки изделия                    из готовых деталей применяют</a:t>
            </a:r>
          </a:p>
          <a:p>
            <a:pPr algn="ctr"/>
            <a:r>
              <a:rPr lang="ru-RU" sz="2800" b="1" i="1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сборочные чертежи.</a:t>
            </a:r>
            <a:r>
              <a:rPr lang="ru-RU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На 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сборочном чертеже детали 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изображают  в  соединении. 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Каждую деталь, входящую в изделие, на таком чертеже, нумеруют.                  В отдельной  таблице                       (спецификации)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указывают наименование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 всех деталей.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76056" y="6197242"/>
            <a:ext cx="3148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Сборочный чертёж  КРЮКА.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User\Рабочий стол\ЧЕРЧЕНИЕ\сканирование0081.jpg"/>
          <p:cNvPicPr>
            <a:picLocks noChangeAspect="1" noChangeArrowheads="1"/>
          </p:cNvPicPr>
          <p:nvPr/>
        </p:nvPicPr>
        <p:blipFill rotWithShape="1">
          <a:blip r:embed="rId2" cstate="print">
            <a:lum bright="-10000" contrast="40000"/>
          </a:blip>
          <a:srcRect t="4644" r="3447" b="2385"/>
          <a:stretch/>
        </p:blipFill>
        <p:spPr bwMode="auto">
          <a:xfrm>
            <a:off x="251519" y="310271"/>
            <a:ext cx="8603485" cy="5639009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60270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Чертёжи, выполненные от руки и на глаз с соблюдением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пропорций, называют </a:t>
            </a:r>
            <a:r>
              <a:rPr lang="ru-RU" sz="2400" b="1" i="1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эскизами.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User\Рабочий стол\ЧЕРЧЕНИЕ\сканирование0084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b="3224"/>
          <a:stretch>
            <a:fillRect/>
          </a:stretch>
        </p:blipFill>
        <p:spPr bwMode="auto">
          <a:xfrm>
            <a:off x="3500430" y="214290"/>
            <a:ext cx="5360499" cy="6357982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" y="285728"/>
            <a:ext cx="350043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Применяются и такие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изображения, которые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условно и упрощённо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передают принцип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работы изделия. Они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называются </a:t>
            </a:r>
            <a:r>
              <a:rPr lang="ru-RU" sz="2400" b="1" i="1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схемами.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Схемы бывают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кинематические,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радиотехнические,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электрические и др.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На этом чертеже дана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кинематическая схема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коробки скоростей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токарного станка.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Прямоугольниками                   на ней изображены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зубчатые колёса.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Documents and Settings\User\Рабочий стол\ЧЕРЧЕНИЕ\сканирование0083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t="12754" r="5451" b="5258"/>
          <a:stretch>
            <a:fillRect/>
          </a:stretch>
        </p:blipFill>
        <p:spPr bwMode="auto">
          <a:xfrm>
            <a:off x="214282" y="3733094"/>
            <a:ext cx="4786346" cy="2910616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4" name="Picture 2" descr="C:\Documents and Settings\User\Рабочий стол\ЧЕРЧЕНИЕ\сканирование0082.jpg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 r="4078"/>
          <a:stretch>
            <a:fillRect/>
          </a:stretch>
        </p:blipFill>
        <p:spPr bwMode="auto">
          <a:xfrm>
            <a:off x="3929058" y="214290"/>
            <a:ext cx="4929222" cy="3990236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357166"/>
            <a:ext cx="3929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Это чертёж </a:t>
            </a:r>
            <a:r>
              <a:rPr lang="ru-RU" sz="2800" b="1" i="1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развёртки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детали, изготовленной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из листового материала.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71604" y="2643182"/>
            <a:ext cx="2483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Развёртка детали.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75830" y="5786454"/>
            <a:ext cx="29578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Технический рисунок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готовой детали.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2C4B31-A65C-4259-A8DB-941A481F8D0A}"/>
              </a:ext>
            </a:extLst>
          </p:cNvPr>
          <p:cNvSpPr txBox="1"/>
          <p:nvPr/>
        </p:nvSpPr>
        <p:spPr>
          <a:xfrm>
            <a:off x="5148064" y="4204526"/>
            <a:ext cx="3920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На чертеже развёртки детали не все линии нанесены. Каких линий не хватает?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User\Рабочий стол\ЧЕРЧЕНИЕ\сканирование0080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3857620" y="392885"/>
            <a:ext cx="4845937" cy="4857784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620688"/>
            <a:ext cx="38576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черчении и на других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школьных уроках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используются</a:t>
            </a:r>
          </a:p>
          <a:p>
            <a:pPr algn="ctr"/>
            <a:r>
              <a:rPr lang="ru-RU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наглядные изображения </a:t>
            </a:r>
          </a:p>
          <a:p>
            <a:pPr algn="ctr"/>
            <a:r>
              <a:rPr lang="ru-RU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предметов – </a:t>
            </a:r>
          </a:p>
          <a:p>
            <a:pPr algn="ctr"/>
            <a:r>
              <a:rPr lang="ru-RU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аксонометрические чертежи</a:t>
            </a:r>
          </a:p>
          <a:p>
            <a:pPr algn="ctr"/>
            <a:r>
              <a:rPr lang="ru-RU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и технические рисунки </a:t>
            </a:r>
          </a:p>
          <a:p>
            <a:pPr algn="ctr"/>
            <a:r>
              <a:rPr lang="ru-RU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деталей.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68608" y="5318506"/>
            <a:ext cx="3223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Технический рисунок детали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786454"/>
            <a:ext cx="91452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Графические изображения состоят из линий, штрихов, точек и выполняются карандашом, тушью, чернилами.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6546710" cy="41751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Итог урока.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57232"/>
            <a:ext cx="6643701" cy="360363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sz="2800" b="1" dirty="0">
                <a:solidFill>
                  <a:schemeClr val="bg1"/>
                </a:solidFill>
              </a:rPr>
              <a:t>Назовите графические изображения</a:t>
            </a:r>
          </a:p>
        </p:txBody>
      </p:sp>
      <p:pic>
        <p:nvPicPr>
          <p:cNvPr id="19460" name="Picture 4" descr="Scan0007"/>
          <p:cNvPicPr>
            <a:picLocks noChangeAspect="1" noChangeArrowheads="1"/>
          </p:cNvPicPr>
          <p:nvPr/>
        </p:nvPicPr>
        <p:blipFill>
          <a:blip r:embed="rId2" cstate="print"/>
          <a:srcRect l="12632"/>
          <a:stretch>
            <a:fillRect/>
          </a:stretch>
        </p:blipFill>
        <p:spPr bwMode="auto">
          <a:xfrm>
            <a:off x="7072329" y="4192173"/>
            <a:ext cx="1855770" cy="2044700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1" name="Picture 5" descr="Scan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5" y="4180869"/>
            <a:ext cx="1901825" cy="2041525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2" name="Picture 6" descr="Scan00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9678" y="4188013"/>
            <a:ext cx="2160588" cy="2027238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3" name="Picture 7" descr="Scan00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963" y="4148326"/>
            <a:ext cx="1960562" cy="2066925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4" name="Picture 8" descr="Scan000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12875"/>
            <a:ext cx="1992344" cy="2207188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5" name="Picture 9" descr="Scan0003"/>
          <p:cNvPicPr>
            <a:picLocks noChangeAspect="1" noChangeArrowheads="1"/>
          </p:cNvPicPr>
          <p:nvPr/>
        </p:nvPicPr>
        <p:blipFill>
          <a:blip r:embed="rId7" cstate="print"/>
          <a:srcRect t="2924" r="1800"/>
          <a:stretch>
            <a:fillRect/>
          </a:stretch>
        </p:blipFill>
        <p:spPr bwMode="auto">
          <a:xfrm>
            <a:off x="6643701" y="214290"/>
            <a:ext cx="2334655" cy="3429024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6" name="Picture 10" descr="перспектива"/>
          <p:cNvPicPr>
            <a:picLocks noChangeAspect="1" noChangeArrowheads="1"/>
          </p:cNvPicPr>
          <p:nvPr/>
        </p:nvPicPr>
        <p:blipFill>
          <a:blip r:embed="rId8" cstate="print"/>
          <a:srcRect l="2328" r="9729" b="15765"/>
          <a:stretch>
            <a:fillRect/>
          </a:stretch>
        </p:blipFill>
        <p:spPr bwMode="auto">
          <a:xfrm>
            <a:off x="2249581" y="1428736"/>
            <a:ext cx="4297129" cy="221457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900113" y="3573463"/>
            <a:ext cx="3603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4286248" y="3571876"/>
            <a:ext cx="5048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7858148" y="3571876"/>
            <a:ext cx="3587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3</a:t>
            </a:r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900113" y="6165850"/>
            <a:ext cx="5762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4</a:t>
            </a:r>
          </a:p>
        </p:txBody>
      </p:sp>
      <p:sp>
        <p:nvSpPr>
          <p:cNvPr id="19471" name="Text Box 15"/>
          <p:cNvSpPr txBox="1">
            <a:spLocks noChangeArrowheads="1"/>
          </p:cNvSpPr>
          <p:nvPr/>
        </p:nvSpPr>
        <p:spPr bwMode="auto">
          <a:xfrm>
            <a:off x="3286116" y="6143644"/>
            <a:ext cx="6492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</a:p>
        </p:txBody>
      </p: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5643570" y="6143644"/>
            <a:ext cx="7207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6</a:t>
            </a:r>
          </a:p>
        </p:txBody>
      </p:sp>
      <p:sp>
        <p:nvSpPr>
          <p:cNvPr id="19473" name="Text Box 17"/>
          <p:cNvSpPr txBox="1">
            <a:spLocks noChangeArrowheads="1"/>
          </p:cNvSpPr>
          <p:nvPr/>
        </p:nvSpPr>
        <p:spPr bwMode="auto">
          <a:xfrm>
            <a:off x="7740650" y="6165850"/>
            <a:ext cx="6492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7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59" grpId="0" build="p"/>
      <p:bldP spid="19467" grpId="0"/>
      <p:bldP spid="19468" grpId="0"/>
      <p:bldP spid="19469" grpId="0"/>
      <p:bldP spid="19470" grpId="0"/>
      <p:bldP spid="19471" grpId="0"/>
      <p:bldP spid="19472" grpId="0"/>
      <p:bldP spid="1947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2964" y="721305"/>
            <a:ext cx="4751387" cy="516120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Вся история развития чертежа неразрывно связана                             с техническим прогрессом.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настоящее время чертёж 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стал основным документом делового общения в науке, технике, производстве, дизайне, строительстве.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Создать и проверить машинный чертёж невозможно, не зная основ графического языка, 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 которыми вы познакомитесь, изучая предмет «Черчение».</a:t>
            </a:r>
          </a:p>
        </p:txBody>
      </p:sp>
      <p:pic>
        <p:nvPicPr>
          <p:cNvPr id="7172" name="Picture 4" descr="Scan0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404812"/>
            <a:ext cx="4187825" cy="5794192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357166"/>
            <a:ext cx="7358082" cy="633412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История возникновения графических способов изображений и чертежа</a:t>
            </a:r>
          </a:p>
        </p:txBody>
      </p:sp>
      <p:pic>
        <p:nvPicPr>
          <p:cNvPr id="3077" name="Picture 5" descr="Scan000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bright="-10000" contrast="40000"/>
          </a:blip>
          <a:srcRect t="1756" r="3297" b="3126"/>
          <a:stretch>
            <a:fillRect/>
          </a:stretch>
        </p:blipFill>
        <p:spPr>
          <a:xfrm>
            <a:off x="2428860" y="1428736"/>
            <a:ext cx="6552172" cy="5286412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628775"/>
            <a:ext cx="23764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42844" y="1500174"/>
            <a:ext cx="231932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Рассматривая историю развития изображений, принятых в технике, следует обратиться к истокам – первобытным рисункам и древним пиктограммам.</a:t>
            </a:r>
          </a:p>
        </p:txBody>
      </p:sp>
      <p:pic>
        <p:nvPicPr>
          <p:cNvPr id="3081" name="Picture 9" descr="Scan0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58" y="214290"/>
            <a:ext cx="1357312" cy="996950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8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62B4F7-1C2D-4BBE-B7B7-40F621FF1907}"/>
              </a:ext>
            </a:extLst>
          </p:cNvPr>
          <p:cNvSpPr txBox="1"/>
          <p:nvPr/>
        </p:nvSpPr>
        <p:spPr>
          <a:xfrm>
            <a:off x="-376273" y="169673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ЗАДАНИЕ: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C8B13-4D4B-4707-8D0E-B8A57DD79963}"/>
              </a:ext>
            </a:extLst>
          </p:cNvPr>
          <p:cNvSpPr txBox="1"/>
          <p:nvPr/>
        </p:nvSpPr>
        <p:spPr>
          <a:xfrm>
            <a:off x="395536" y="2430685"/>
            <a:ext cx="87484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1. Читать главу ВВЕДЕНИЕ – стр. 3 – 9. 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2. Выполнить в рабочей тетради краткий конспект главы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    ВВЕДЕНИЕ.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3. Ответить на вопросы:    Рассказать об истории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    развития чертежа.    Какие существуют изображения 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    и где их применяют?     Какие разновидности чертежей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    и их основные виды существуют?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4. На урок принести учебник, чертёжные инструменты,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    материалы, принадлежности и рабочую тетрадь. </a:t>
            </a:r>
          </a:p>
        </p:txBody>
      </p:sp>
      <p:sp>
        <p:nvSpPr>
          <p:cNvPr id="6" name="Звезда: 5 точек 5">
            <a:extLst>
              <a:ext uri="{FF2B5EF4-FFF2-40B4-BE49-F238E27FC236}">
                <a16:creationId xmlns:a16="http://schemas.microsoft.com/office/drawing/2014/main" id="{C1BA6142-1082-4F04-A7E3-9901115E60D7}"/>
              </a:ext>
            </a:extLst>
          </p:cNvPr>
          <p:cNvSpPr/>
          <p:nvPr/>
        </p:nvSpPr>
        <p:spPr>
          <a:xfrm>
            <a:off x="4195727" y="3933056"/>
            <a:ext cx="180020" cy="144016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везда: 5 точек 6">
            <a:extLst>
              <a:ext uri="{FF2B5EF4-FFF2-40B4-BE49-F238E27FC236}">
                <a16:creationId xmlns:a16="http://schemas.microsoft.com/office/drawing/2014/main" id="{D4426B2F-D8E4-4238-B086-40533AA4A95E}"/>
              </a:ext>
            </a:extLst>
          </p:cNvPr>
          <p:cNvSpPr/>
          <p:nvPr/>
        </p:nvSpPr>
        <p:spPr>
          <a:xfrm>
            <a:off x="3635896" y="4343836"/>
            <a:ext cx="164054" cy="144015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9" name="Звезда: 5 точек 8">
            <a:extLst>
              <a:ext uri="{FF2B5EF4-FFF2-40B4-BE49-F238E27FC236}">
                <a16:creationId xmlns:a16="http://schemas.microsoft.com/office/drawing/2014/main" id="{29D90752-35C3-4EAD-BEF8-7D292B3A18BD}"/>
              </a:ext>
            </a:extLst>
          </p:cNvPr>
          <p:cNvSpPr/>
          <p:nvPr/>
        </p:nvSpPr>
        <p:spPr>
          <a:xfrm>
            <a:off x="4057092" y="4770985"/>
            <a:ext cx="180020" cy="144016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ABF753E-B098-42F2-8982-553A43A61DCC}"/>
              </a:ext>
            </a:extLst>
          </p:cNvPr>
          <p:cNvGrpSpPr/>
          <p:nvPr/>
        </p:nvGrpSpPr>
        <p:grpSpPr>
          <a:xfrm>
            <a:off x="0" y="142622"/>
            <a:ext cx="9144000" cy="1331488"/>
            <a:chOff x="0" y="357166"/>
            <a:chExt cx="9144000" cy="1331488"/>
          </a:xfrm>
        </p:grpSpPr>
        <p:pic>
          <p:nvPicPr>
            <p:cNvPr id="11" name="Picture 2" descr="C:\Documents and Settings\Макс\Рабочий стол\Мама\матер. скан\скан. грец.-2\сканирование0013.jpg">
              <a:extLst>
                <a:ext uri="{FF2B5EF4-FFF2-40B4-BE49-F238E27FC236}">
                  <a16:creationId xmlns:a16="http://schemas.microsoft.com/office/drawing/2014/main" id="{9FD734F7-40C0-4EB2-8BEC-80C0AF0BB1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</a:blip>
            <a:srcRect l="51407" t="71986" b="19018"/>
            <a:stretch>
              <a:fillRect/>
            </a:stretch>
          </p:blipFill>
          <p:spPr bwMode="auto">
            <a:xfrm>
              <a:off x="0" y="357166"/>
              <a:ext cx="4572000" cy="1331488"/>
            </a:xfrm>
            <a:prstGeom prst="rect">
              <a:avLst/>
            </a:prstGeom>
            <a:noFill/>
          </p:spPr>
        </p:pic>
        <p:pic>
          <p:nvPicPr>
            <p:cNvPr id="12" name="Picture 2" descr="C:\Documents and Settings\Макс\Рабочий стол\Мама\матер. скан\скан. грец.-2\сканирование0013.jpg">
              <a:extLst>
                <a:ext uri="{FF2B5EF4-FFF2-40B4-BE49-F238E27FC236}">
                  <a16:creationId xmlns:a16="http://schemas.microsoft.com/office/drawing/2014/main" id="{F87C81C7-6AEA-485A-A1B0-82D87F0E05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</a:blip>
            <a:srcRect l="51407" t="71986" b="19018"/>
            <a:stretch>
              <a:fillRect/>
            </a:stretch>
          </p:blipFill>
          <p:spPr bwMode="auto">
            <a:xfrm>
              <a:off x="4572000" y="357166"/>
              <a:ext cx="4572000" cy="1331488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12151697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142852"/>
            <a:ext cx="8229600" cy="417512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Разновидности графических изображений</a:t>
            </a:r>
          </a:p>
        </p:txBody>
      </p:sp>
      <p:pic>
        <p:nvPicPr>
          <p:cNvPr id="18436" name="Picture 4" descr="Scan0007"/>
          <p:cNvPicPr>
            <a:picLocks noChangeAspect="1" noChangeArrowheads="1"/>
          </p:cNvPicPr>
          <p:nvPr/>
        </p:nvPicPr>
        <p:blipFill>
          <a:blip r:embed="rId2" cstate="print"/>
          <a:srcRect l="14504"/>
          <a:stretch>
            <a:fillRect/>
          </a:stretch>
        </p:blipFill>
        <p:spPr bwMode="auto">
          <a:xfrm>
            <a:off x="126918" y="785794"/>
            <a:ext cx="1991153" cy="2241486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0" y="3071810"/>
            <a:ext cx="20177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Чертёж детали</a:t>
            </a:r>
          </a:p>
        </p:txBody>
      </p:sp>
      <p:pic>
        <p:nvPicPr>
          <p:cNvPr id="18438" name="Picture 6" descr="Scan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714752"/>
            <a:ext cx="2225675" cy="2389164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214282" y="6143644"/>
            <a:ext cx="20161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Развёртка геометрического тела</a:t>
            </a:r>
          </a:p>
        </p:txBody>
      </p:sp>
      <p:pic>
        <p:nvPicPr>
          <p:cNvPr id="18440" name="Picture 8" descr="Scan00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785794"/>
            <a:ext cx="2229235" cy="2214578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2428860" y="3071810"/>
            <a:ext cx="20161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Технический рисунок</a:t>
            </a:r>
          </a:p>
        </p:txBody>
      </p:sp>
      <p:pic>
        <p:nvPicPr>
          <p:cNvPr id="18442" name="Picture 10" descr="Scan00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3714752"/>
            <a:ext cx="2303902" cy="2428892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2285984" y="6215082"/>
            <a:ext cx="26432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Аксонометрия  детали             (наглядное изображение)</a:t>
            </a:r>
          </a:p>
        </p:txBody>
      </p:sp>
      <p:pic>
        <p:nvPicPr>
          <p:cNvPr id="18444" name="Picture 12" descr="Scan0003"/>
          <p:cNvPicPr>
            <a:picLocks noChangeAspect="1" noChangeArrowheads="1"/>
          </p:cNvPicPr>
          <p:nvPr/>
        </p:nvPicPr>
        <p:blipFill rotWithShape="1">
          <a:blip r:embed="rId6" cstate="print"/>
          <a:srcRect l="1969" t="8843" r="2178" b="4278"/>
          <a:stretch/>
        </p:blipFill>
        <p:spPr bwMode="auto">
          <a:xfrm>
            <a:off x="6736097" y="782849"/>
            <a:ext cx="2223788" cy="2995156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5072535" y="3834158"/>
            <a:ext cx="40306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Сборочный чертёж изделия</a:t>
            </a:r>
          </a:p>
        </p:txBody>
      </p:sp>
      <p:pic>
        <p:nvPicPr>
          <p:cNvPr id="18446" name="Picture 14" descr="Scan000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785794"/>
            <a:ext cx="1935915" cy="2214578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447" name="Text Box 15"/>
          <p:cNvSpPr txBox="1">
            <a:spLocks noChangeArrowheads="1"/>
          </p:cNvSpPr>
          <p:nvPr/>
        </p:nvSpPr>
        <p:spPr bwMode="auto">
          <a:xfrm>
            <a:off x="4786314" y="3000372"/>
            <a:ext cx="15843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Кинематическая схема</a:t>
            </a:r>
          </a:p>
        </p:txBody>
      </p:sp>
      <p:pic>
        <p:nvPicPr>
          <p:cNvPr id="18448" name="Picture 16" descr="перспектива"/>
          <p:cNvPicPr>
            <a:picLocks noChangeAspect="1" noChangeArrowheads="1"/>
          </p:cNvPicPr>
          <p:nvPr/>
        </p:nvPicPr>
        <p:blipFill>
          <a:blip r:embed="rId8" cstate="print"/>
          <a:srcRect l="1613" r="9879" b="18680"/>
          <a:stretch>
            <a:fillRect/>
          </a:stretch>
        </p:blipFill>
        <p:spPr bwMode="auto">
          <a:xfrm>
            <a:off x="4946664" y="4258397"/>
            <a:ext cx="4054796" cy="214314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8450" name="Text Box 18"/>
          <p:cNvSpPr txBox="1">
            <a:spLocks noChangeArrowheads="1"/>
          </p:cNvSpPr>
          <p:nvPr/>
        </p:nvSpPr>
        <p:spPr bwMode="auto">
          <a:xfrm>
            <a:off x="4714876" y="6357958"/>
            <a:ext cx="4248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400"/>
          </a:p>
        </p:txBody>
      </p:sp>
      <p:sp>
        <p:nvSpPr>
          <p:cNvPr id="18451" name="Text Box 19"/>
          <p:cNvSpPr txBox="1">
            <a:spLocks noChangeArrowheads="1"/>
          </p:cNvSpPr>
          <p:nvPr/>
        </p:nvSpPr>
        <p:spPr bwMode="auto">
          <a:xfrm>
            <a:off x="5364088" y="6461303"/>
            <a:ext cx="44640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Архитектурно-строительный чертёж 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0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0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7" grpId="0"/>
      <p:bldP spid="18439" grpId="0"/>
      <p:bldP spid="18441" grpId="0"/>
      <p:bldP spid="18443" grpId="0"/>
      <p:bldP spid="18445" grpId="0"/>
      <p:bldP spid="18447" grpId="0"/>
      <p:bldP spid="184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     </a:t>
            </a:r>
            <a:r>
              <a:rPr lang="ru-RU" sz="3600" b="1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ЧЕРЧЕНИЕ </a:t>
            </a:r>
            <a:r>
              <a:rPr lang="ru-RU" sz="36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– прикладная научно – </a:t>
            </a:r>
          </a:p>
          <a:p>
            <a:pPr algn="ctr"/>
            <a:r>
              <a:rPr lang="ru-RU" sz="36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 техническая дисциплина, содержащая правила и приёмы выполнения чертежей, карт, схем, графиков и других изображений, необходимых человеку для его практической деятельности</a:t>
            </a:r>
            <a:r>
              <a:rPr lang="ru-RU" sz="3600" b="1" dirty="0">
                <a:solidFill>
                  <a:schemeClr val="bg1"/>
                </a:solidFill>
                <a:latin typeface="Arial Narrow" panose="020B0606020202030204" pitchFamily="34" charset="0"/>
              </a:rPr>
              <a:t>. Содержание 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  <a:latin typeface="Arial Narrow" panose="020B0606020202030204" pitchFamily="34" charset="0"/>
              </a:rPr>
              <a:t>и объём этой дисциплины изменяются                     в зависимости от того, какую область науки 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  <a:latin typeface="Arial Narrow" panose="020B0606020202030204" pitchFamily="34" charset="0"/>
              </a:rPr>
              <a:t>и техники она обслуживает.</a:t>
            </a:r>
          </a:p>
        </p:txBody>
      </p:sp>
      <p:pic>
        <p:nvPicPr>
          <p:cNvPr id="3" name="Picture 2" descr="C:\Documents and Settings\Барбара\Рабочий стол\ОСТА\Осетия\Нартск. эпос\сканирование0031.jpg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</a:blip>
          <a:srcRect l="6731" t="15397" r="12500" b="13869"/>
          <a:stretch>
            <a:fillRect/>
          </a:stretch>
        </p:blipFill>
        <p:spPr bwMode="auto">
          <a:xfrm>
            <a:off x="0" y="5357826"/>
            <a:ext cx="9144000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Рабочий стол\ЧЕРЧЕНИЕ\сканирование0061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b="4551"/>
          <a:stretch>
            <a:fillRect/>
          </a:stretch>
        </p:blipFill>
        <p:spPr bwMode="auto">
          <a:xfrm>
            <a:off x="1643042" y="2357430"/>
            <a:ext cx="5857917" cy="3229365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285728"/>
            <a:ext cx="9144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     Обратите внимание на изображения  самолёта. Как вы думаете,                  по какому изображению можно построить более точную модель самолёта? Конечно, с помощью первого, так как это изображение не только показывает модель с различных сторон, но и содержит                     её размеры. Поэтому его называют </a:t>
            </a:r>
            <a:r>
              <a:rPr lang="ru-RU" sz="28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чертежом.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53456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  </a:t>
            </a:r>
            <a:r>
              <a:rPr lang="ru-RU" sz="2800" b="1" i="1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Чертёж</a:t>
            </a:r>
            <a:r>
              <a:rPr lang="ru-RU" sz="2800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– </a:t>
            </a:r>
            <a:r>
              <a:rPr lang="ru-RU" sz="24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основной документ производства, который содержит сведения о форме, размерах изделия и материале, из которого оно должно быть выполнено.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1785918" y="5143512"/>
            <a:ext cx="5588098" cy="369332"/>
            <a:chOff x="1785918" y="5143512"/>
            <a:chExt cx="5588098" cy="369332"/>
          </a:xfrm>
        </p:grpSpPr>
        <p:sp>
          <p:nvSpPr>
            <p:cNvPr id="5" name="TextBox 4"/>
            <p:cNvSpPr txBox="1"/>
            <p:nvPr/>
          </p:nvSpPr>
          <p:spPr>
            <a:xfrm>
              <a:off x="1785918" y="514351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/>
                <a:t>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072330" y="514351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/>
                <a:t>2</a:t>
              </a:r>
            </a:p>
          </p:txBody>
        </p:sp>
      </p:grp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Рабочий стол\ЧЕРЧЕНИЕ\сканирование0059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l="983" r="2467" b="2941"/>
          <a:stretch>
            <a:fillRect/>
          </a:stretch>
        </p:blipFill>
        <p:spPr bwMode="auto">
          <a:xfrm>
            <a:off x="214282" y="857232"/>
            <a:ext cx="8786874" cy="2428892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8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Чертёж</a:t>
            </a:r>
            <a:r>
              <a:rPr lang="ru-RU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является одним из главных носителей технической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  информации, без которого не обходится ни одно производство.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357562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       По чертежам шьют одежду, делают игрушки, строят дома,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  изучают устройство приборов и механизмов.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       Условиями успешного овладения техническими знаниями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  являются умение читать чертежи и знание правил выполнения                    и оформления чертежей.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        Черчение является таким предметом, при изучении которого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вы познакомитесь с широким кругом технических понятий, научитесь понимать и выполнять различные графические изображения,                           и в первую очередь чертежи.  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User\Рабочий стол\ЧЕРЧЕНИЕ\сканирование0064.jpg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 r="8197" b="6484"/>
          <a:stretch>
            <a:fillRect/>
          </a:stretch>
        </p:blipFill>
        <p:spPr bwMode="auto">
          <a:xfrm>
            <a:off x="4856612" y="2497297"/>
            <a:ext cx="3891852" cy="3729691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 descr="C:\Documents and Settings\User\Рабочий стол\ЧЕРЧЕНИЕ\сканирование0075.jp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 l="3260" t="4599"/>
          <a:stretch>
            <a:fillRect/>
          </a:stretch>
        </p:blipFill>
        <p:spPr bwMode="auto">
          <a:xfrm>
            <a:off x="429580" y="2497297"/>
            <a:ext cx="4104619" cy="3722492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Из истории развития чертежа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28604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Чертёж является одним из средств изучения предметов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окружающего нас реального мира. Он прошёл долгий путь развития. Минули столетия, прежде чем графические изображения обрели современный вид. В начале разницы между чертежом и рисунком не было. Изображения выполнялись от руки, на глаз. Этот чертёж нуждался в словесных пояснениях, поэтому на нём сделаны различные надписи.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3042" y="6211669"/>
            <a:ext cx="2603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Изображение мельницы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на реке Семь. </a:t>
            </a:r>
            <a:r>
              <a:rPr lang="el-GR" b="1" dirty="0">
                <a:solidFill>
                  <a:schemeClr val="bg1"/>
                </a:solidFill>
                <a:latin typeface="Arial Narrow" panose="020B0606020202030204" pitchFamily="34" charset="0"/>
              </a:rPr>
              <a:t>Χ</a:t>
            </a:r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V</a:t>
            </a:r>
            <a:r>
              <a:rPr lang="el-GR" b="1" dirty="0">
                <a:solidFill>
                  <a:schemeClr val="bg1"/>
                </a:solidFill>
                <a:latin typeface="Arial Narrow" panose="020B0606020202030204" pitchFamily="34" charset="0"/>
              </a:rPr>
              <a:t>ΙΙ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 в.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92302" y="6211669"/>
            <a:ext cx="2900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Внешний вид </a:t>
            </a:r>
            <a:r>
              <a:rPr lang="ru-RU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Переславской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крепости.</a:t>
            </a:r>
            <a:r>
              <a:rPr lang="el-GR" b="1" dirty="0">
                <a:solidFill>
                  <a:schemeClr val="bg1"/>
                </a:solidFill>
                <a:latin typeface="Arial Narrow" panose="020B0606020202030204" pitchFamily="34" charset="0"/>
              </a:rPr>
              <a:t> Χ</a:t>
            </a:r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V</a:t>
            </a:r>
            <a:r>
              <a:rPr lang="el-GR" b="1" dirty="0">
                <a:solidFill>
                  <a:schemeClr val="bg1"/>
                </a:solidFill>
                <a:latin typeface="Arial Narrow" panose="020B0606020202030204" pitchFamily="34" charset="0"/>
              </a:rPr>
              <a:t>ΙΙ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 в.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1155</TotalTime>
  <Words>1729</Words>
  <Application>Microsoft Office PowerPoint</Application>
  <PresentationFormat>Экран (4:3)</PresentationFormat>
  <Paragraphs>195</Paragraphs>
  <Slides>40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5" baseType="lpstr">
      <vt:lpstr>Arial</vt:lpstr>
      <vt:lpstr>Arial Black</vt:lpstr>
      <vt:lpstr>Arial Narrow</vt:lpstr>
      <vt:lpstr>Calibri</vt:lpstr>
      <vt:lpstr>Тема Office</vt:lpstr>
      <vt:lpstr>Презентация PowerPoint</vt:lpstr>
      <vt:lpstr>Школьные  учебники</vt:lpstr>
      <vt:lpstr>Презентация PowerPoint</vt:lpstr>
      <vt:lpstr>История возникновения графических способов изображений и чертежа</vt:lpstr>
      <vt:lpstr>Разновидности графических изображений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История возникновения графических способов изображений и чертежа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Материалы, принадлежности, чертёжные инструменты.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 урока.</vt:lpstr>
      <vt:lpstr>Презентация PowerPoint</vt:lpstr>
      <vt:lpstr>Презентация PowerPoint</vt:lpstr>
    </vt:vector>
  </TitlesOfParts>
  <Company>Школа11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3-3</dc:creator>
  <cp:lastModifiedBy>Варвара</cp:lastModifiedBy>
  <cp:revision>42</cp:revision>
  <dcterms:created xsi:type="dcterms:W3CDTF">2010-09-05T09:00:01Z</dcterms:created>
  <dcterms:modified xsi:type="dcterms:W3CDTF">2022-02-02T10:30:49Z</dcterms:modified>
</cp:coreProperties>
</file>