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74" r:id="rId2"/>
    <p:sldId id="256" r:id="rId3"/>
    <p:sldId id="273" r:id="rId4"/>
    <p:sldId id="262" r:id="rId5"/>
    <p:sldId id="263" r:id="rId6"/>
    <p:sldId id="265" r:id="rId7"/>
    <p:sldId id="267" r:id="rId8"/>
    <p:sldId id="270" r:id="rId9"/>
    <p:sldId id="271" r:id="rId10"/>
    <p:sldId id="269" r:id="rId11"/>
    <p:sldId id="275" r:id="rId12"/>
    <p:sldId id="277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15659D-8200-45A0-9DF6-7A66BB68C648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E5F0DE-5BE1-430B-8AF7-8A51322309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5" y="2276872"/>
            <a:ext cx="57576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Устная работа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0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B0F0"/>
                </a:solidFill>
              </a:rPr>
              <a:t>Стр. 166 № 659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B0F0"/>
                </a:solidFill>
              </a:rPr>
              <a:t> 2 столбик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84752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6000" b="1" dirty="0">
                <a:solidFill>
                  <a:srgbClr val="00B0F0"/>
                </a:solidFill>
              </a:rPr>
              <a:t>Работаем по </a:t>
            </a:r>
            <a:r>
              <a:rPr lang="ru-RU" sz="6000" b="1" dirty="0" smtClean="0">
                <a:solidFill>
                  <a:srgbClr val="00B0F0"/>
                </a:solidFill>
              </a:rPr>
              <a:t>учебнику</a:t>
            </a:r>
            <a:endParaRPr lang="ru-RU" sz="6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89275"/>
              </p:ext>
            </p:extLst>
          </p:nvPr>
        </p:nvGraphicFramePr>
        <p:xfrm>
          <a:off x="2743200" y="3338513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 Wordpad" r:id="rId3" imgW="3657600" imgH="181440" progId="WordPad.Document.1">
                  <p:embed/>
                </p:oleObj>
              </mc:Choice>
              <mc:Fallback>
                <p:oleObj name="Документ Wordpad" r:id="rId3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338513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10" y="6288"/>
            <a:ext cx="9109789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5720" indent="0" algn="ctr">
              <a:buNone/>
            </a:pPr>
            <a:r>
              <a:rPr lang="ru-RU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Проверь товарища</a:t>
            </a:r>
            <a:r>
              <a:rPr lang="ru-RU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</a:t>
            </a:r>
            <a:endParaRPr lang="ru-RU" sz="28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8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) 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Д=25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,  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6; 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9)Д=256, 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=-5;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=11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10) Д=25, 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=-0,5;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=2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11)Д=49,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=-1,5;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=2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12)Д=256,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 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=-2; 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=-3 1/3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13) Д=169,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=-0,3;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=1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</a:pP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14) Д= 9,</a:t>
            </a:r>
            <a:r>
              <a:rPr lang="ru-RU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=0,4; х</a:t>
            </a:r>
            <a:r>
              <a:rPr lang="ru-RU" sz="2800" b="1" cap="all" spc="0" baseline="-25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ea typeface="Calibri"/>
                <a:cs typeface="Times New Roman"/>
              </a:rPr>
              <a:t>=1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984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109728" indent="0"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стр.166, №659</a:t>
            </a:r>
            <a:endParaRPr lang="ru-RU" sz="3600" dirty="0">
              <a:solidFill>
                <a:srgbClr val="00B0F0"/>
              </a:solidFill>
            </a:endParaRPr>
          </a:p>
          <a:p>
            <a:pPr marL="109728" indent="0"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1 столбик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Домашнее задание: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8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Рефлексия :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65"/>
            <a:ext cx="9144000" cy="681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175351" cy="576063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 smtClean="0"/>
              <a:t>Разделите уравнения на 2 столбика  и дайте название каждому :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908720"/>
            <a:ext cx="5637010" cy="4449880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/>
              <a:t> </a:t>
            </a:r>
            <a:r>
              <a:rPr lang="ru-RU" sz="2800" b="1" dirty="0" smtClean="0"/>
              <a:t>1) </a:t>
            </a:r>
            <a:r>
              <a:rPr lang="ru-RU" sz="2800" b="1" dirty="0" smtClean="0"/>
              <a:t>х</a:t>
            </a:r>
            <a:r>
              <a:rPr lang="ru-RU" sz="2800" b="1" dirty="0"/>
              <a:t> – </a:t>
            </a:r>
            <a:r>
              <a:rPr lang="ru-RU" sz="2800" b="1" dirty="0" smtClean="0"/>
              <a:t>16 </a:t>
            </a:r>
            <a:r>
              <a:rPr lang="ru-RU" sz="2800" b="1" dirty="0"/>
              <a:t>= </a:t>
            </a:r>
            <a:r>
              <a:rPr lang="ru-RU" sz="2800" b="1" dirty="0" smtClean="0"/>
              <a:t>0</a:t>
            </a:r>
          </a:p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2) 18-6х=12</a:t>
            </a:r>
          </a:p>
          <a:p>
            <a:pPr algn="ctr"/>
            <a:r>
              <a:rPr lang="ru-RU" sz="2800" b="1" dirty="0"/>
              <a:t> </a:t>
            </a:r>
            <a:r>
              <a:rPr lang="ru-RU" sz="2800" b="1" dirty="0" smtClean="0"/>
              <a:t>3) </a:t>
            </a:r>
            <a:r>
              <a:rPr lang="ru-RU" sz="2800" b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– </a:t>
            </a:r>
            <a:r>
              <a:rPr lang="ru-RU" sz="2800" b="1" dirty="0" smtClean="0"/>
              <a:t>6х </a:t>
            </a:r>
            <a:r>
              <a:rPr lang="ru-RU" sz="2800" b="1" dirty="0"/>
              <a:t>+ </a:t>
            </a:r>
            <a:r>
              <a:rPr lang="ru-RU" sz="2800" b="1" dirty="0" smtClean="0"/>
              <a:t>5 </a:t>
            </a:r>
            <a:r>
              <a:rPr lang="ru-RU" sz="2800" b="1" dirty="0"/>
              <a:t>= </a:t>
            </a:r>
            <a:r>
              <a:rPr lang="ru-RU" sz="2800" b="1" dirty="0" smtClean="0"/>
              <a:t>0</a:t>
            </a:r>
          </a:p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4) </a:t>
            </a:r>
            <a:r>
              <a:rPr lang="ru-RU" sz="2800" b="1" dirty="0" smtClean="0"/>
              <a:t>7х</a:t>
            </a:r>
            <a:r>
              <a:rPr lang="ru-RU" sz="2800" b="1" dirty="0"/>
              <a:t> + </a:t>
            </a:r>
            <a:r>
              <a:rPr lang="ru-RU" sz="2800" b="1" dirty="0" smtClean="0"/>
              <a:t>14 </a:t>
            </a:r>
            <a:r>
              <a:rPr lang="ru-RU" sz="2800" b="1" dirty="0"/>
              <a:t>= </a:t>
            </a:r>
            <a:r>
              <a:rPr lang="ru-RU" sz="2800" b="1" dirty="0" smtClean="0"/>
              <a:t>0</a:t>
            </a:r>
          </a:p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 5) </a:t>
            </a:r>
            <a:r>
              <a:rPr lang="ru-RU" sz="2800" b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 +</a:t>
            </a:r>
            <a:r>
              <a:rPr lang="ru-RU" sz="2800" b="1" dirty="0" smtClean="0"/>
              <a:t>3х+9=0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  </a:t>
            </a:r>
            <a:r>
              <a:rPr lang="ru-RU" sz="2800" b="1" dirty="0"/>
              <a:t>  </a:t>
            </a:r>
            <a:r>
              <a:rPr lang="ru-RU" sz="2800" b="1" dirty="0"/>
              <a:t>6</a:t>
            </a:r>
            <a:r>
              <a:rPr lang="ru-RU" sz="2800" b="1" dirty="0" smtClean="0"/>
              <a:t>)  </a:t>
            </a:r>
            <a:r>
              <a:rPr lang="ru-RU" sz="2800" b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- </a:t>
            </a:r>
            <a:r>
              <a:rPr lang="ru-RU" sz="2800" b="1" dirty="0" smtClean="0"/>
              <a:t>13х </a:t>
            </a:r>
            <a:r>
              <a:rPr lang="ru-RU" sz="2800" b="1" dirty="0" smtClean="0"/>
              <a:t>+12= </a:t>
            </a:r>
            <a:r>
              <a:rPr lang="ru-RU" sz="2800" b="1" dirty="0"/>
              <a:t>0 </a:t>
            </a:r>
            <a:endParaRPr lang="ru-RU" sz="2800" b="1" dirty="0" smtClean="0"/>
          </a:p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 </a:t>
            </a:r>
            <a:r>
              <a:rPr lang="ru-RU" sz="2800" b="1" dirty="0" smtClean="0"/>
              <a:t>7) </a:t>
            </a:r>
            <a:r>
              <a:rPr lang="ru-RU" sz="2800" b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/>
              <a:t> – </a:t>
            </a:r>
            <a:r>
              <a:rPr lang="ru-RU" sz="2800" b="1" dirty="0" smtClean="0"/>
              <a:t>7х </a:t>
            </a:r>
            <a:r>
              <a:rPr lang="ru-RU" sz="2800" b="1" dirty="0"/>
              <a:t>- </a:t>
            </a:r>
            <a:r>
              <a:rPr lang="ru-RU" sz="2800" b="1" dirty="0" smtClean="0"/>
              <a:t>8 </a:t>
            </a:r>
            <a:r>
              <a:rPr lang="ru-RU" sz="2800" b="1" dirty="0"/>
              <a:t>= </a:t>
            </a:r>
            <a:r>
              <a:rPr lang="ru-RU" sz="2800" b="1" dirty="0" smtClean="0"/>
              <a:t>0</a:t>
            </a:r>
          </a:p>
          <a:p>
            <a:pPr algn="ctr"/>
            <a:r>
              <a:rPr lang="ru-RU" sz="2800" b="1" dirty="0"/>
              <a:t> </a:t>
            </a:r>
            <a:r>
              <a:rPr lang="ru-RU" sz="2800" b="1" dirty="0" smtClean="0"/>
              <a:t> </a:t>
            </a:r>
            <a:r>
              <a:rPr lang="ru-RU" sz="2800" b="1" dirty="0" smtClean="0"/>
              <a:t>8) </a:t>
            </a:r>
            <a:r>
              <a:rPr lang="ru-RU" sz="2800" b="1" dirty="0" smtClean="0"/>
              <a:t>13-5х=7+х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7674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96752"/>
            <a:ext cx="770485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Тема : «Решение квадратных уравнений»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1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39705"/>
            <a:ext cx="8280920" cy="44535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b="1" dirty="0" smtClean="0">
                <a:solidFill>
                  <a:srgbClr val="00B0F0"/>
                </a:solidFill>
              </a:rPr>
              <a:t>Квадратным уравнением </a:t>
            </a:r>
          </a:p>
          <a:p>
            <a:pPr marL="0" indent="0">
              <a:buNone/>
            </a:pPr>
            <a:r>
              <a:rPr lang="ru-RU" sz="4400" dirty="0" smtClean="0"/>
              <a:t>называется уравнение вида </a:t>
            </a:r>
            <a:r>
              <a:rPr lang="en-US" sz="4800" b="1" i="1" dirty="0" smtClean="0">
                <a:solidFill>
                  <a:srgbClr val="00B0F0"/>
                </a:solidFill>
              </a:rPr>
              <a:t>ax²+bx+c=0</a:t>
            </a:r>
            <a:r>
              <a:rPr lang="ru-RU" sz="4400" b="1" dirty="0" smtClean="0">
                <a:solidFill>
                  <a:srgbClr val="00B0F0"/>
                </a:solidFill>
              </a:rPr>
              <a:t> </a:t>
            </a:r>
            <a:r>
              <a:rPr lang="ru-RU" sz="4400" dirty="0" smtClean="0"/>
              <a:t>, где  </a:t>
            </a:r>
            <a:r>
              <a:rPr lang="ru-RU" sz="4400" i="1" dirty="0" smtClean="0"/>
              <a:t> </a:t>
            </a:r>
            <a:r>
              <a:rPr lang="en-US" sz="4400" b="1" i="1" dirty="0" smtClean="0"/>
              <a:t>x</a:t>
            </a:r>
            <a:r>
              <a:rPr lang="en-US" sz="4400" dirty="0" smtClean="0"/>
              <a:t> – </a:t>
            </a:r>
            <a:r>
              <a:rPr lang="ru-RU" sz="4400" dirty="0" smtClean="0"/>
              <a:t>переменная,</a:t>
            </a:r>
          </a:p>
          <a:p>
            <a:pPr marL="0" indent="0">
              <a:buNone/>
            </a:pPr>
            <a:r>
              <a:rPr lang="ru-RU" sz="4400" i="1" dirty="0" smtClean="0"/>
              <a:t> </a:t>
            </a:r>
            <a:r>
              <a:rPr lang="en-US" sz="4400" b="1" i="1" dirty="0" smtClean="0"/>
              <a:t>a, b</a:t>
            </a:r>
            <a:r>
              <a:rPr lang="en-US" sz="4400" i="1" dirty="0" smtClean="0"/>
              <a:t> </a:t>
            </a:r>
            <a:r>
              <a:rPr lang="ru-RU" sz="4400" dirty="0" smtClean="0"/>
              <a:t>и </a:t>
            </a:r>
            <a:r>
              <a:rPr lang="en-US" sz="4400" b="1" i="1" dirty="0" smtClean="0"/>
              <a:t>c</a:t>
            </a:r>
            <a:r>
              <a:rPr lang="ru-RU" sz="4400" b="1" dirty="0" smtClean="0"/>
              <a:t> </a:t>
            </a:r>
            <a:r>
              <a:rPr lang="ru-RU" sz="4400" dirty="0" smtClean="0"/>
              <a:t>– некоторые числа, и </a:t>
            </a:r>
            <a:r>
              <a:rPr lang="ru-RU" sz="4400" b="1" dirty="0" smtClean="0">
                <a:solidFill>
                  <a:srgbClr val="00B0F0"/>
                </a:solidFill>
              </a:rPr>
              <a:t>а</a:t>
            </a:r>
            <a:r>
              <a:rPr lang="en-US" sz="4400" b="1" dirty="0" smtClean="0">
                <a:solidFill>
                  <a:srgbClr val="00B0F0"/>
                </a:solidFill>
              </a:rPr>
              <a:t>≠</a:t>
            </a:r>
            <a:r>
              <a:rPr lang="ru-RU" sz="4400" b="1" dirty="0" smtClean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229600" cy="1143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6000" b="1" dirty="0" smtClean="0"/>
              <a:t>Определение: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6416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33670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Числа</a:t>
            </a:r>
            <a:r>
              <a:rPr lang="ru-RU" sz="4400" b="1" dirty="0" smtClean="0">
                <a:solidFill>
                  <a:schemeClr val="bg1"/>
                </a:solidFill>
              </a:rPr>
              <a:t> </a:t>
            </a:r>
            <a:r>
              <a:rPr lang="en-US" sz="4400" b="1" i="1" dirty="0" smtClean="0">
                <a:solidFill>
                  <a:srgbClr val="00B0F0"/>
                </a:solidFill>
              </a:rPr>
              <a:t>a,</a:t>
            </a:r>
            <a:r>
              <a:rPr lang="ru-RU" sz="4400" b="1" i="1" dirty="0" smtClean="0">
                <a:solidFill>
                  <a:srgbClr val="00B0F0"/>
                </a:solidFill>
              </a:rPr>
              <a:t> </a:t>
            </a:r>
            <a:r>
              <a:rPr lang="en-US" sz="4400" b="1" i="1" dirty="0" smtClean="0">
                <a:solidFill>
                  <a:srgbClr val="00B0F0"/>
                </a:solidFill>
              </a:rPr>
              <a:t>b</a:t>
            </a:r>
            <a:r>
              <a:rPr lang="en-US" sz="4400" b="1" dirty="0" smtClean="0">
                <a:solidFill>
                  <a:srgbClr val="00B0F0"/>
                </a:solidFill>
              </a:rPr>
              <a:t> </a:t>
            </a:r>
            <a:r>
              <a:rPr lang="ru-RU" sz="4400" b="1" dirty="0" smtClean="0">
                <a:solidFill>
                  <a:srgbClr val="00B0F0"/>
                </a:solidFill>
              </a:rPr>
              <a:t>и </a:t>
            </a:r>
            <a:r>
              <a:rPr lang="en-US" sz="4400" b="1" i="1" dirty="0" smtClean="0">
                <a:solidFill>
                  <a:srgbClr val="00B0F0"/>
                </a:solidFill>
              </a:rPr>
              <a:t>c</a:t>
            </a:r>
            <a:r>
              <a:rPr lang="ru-RU" sz="4400" b="1" dirty="0" smtClean="0">
                <a:solidFill>
                  <a:srgbClr val="00B0F0"/>
                </a:solidFill>
              </a:rPr>
              <a:t> –</a:t>
            </a:r>
            <a:r>
              <a:rPr lang="ru-RU" sz="4400" b="1" dirty="0" smtClean="0">
                <a:solidFill>
                  <a:schemeClr val="bg1"/>
                </a:solidFill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называются коэффициентами квадратного              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tx1"/>
                </a:solidFill>
              </a:rPr>
              <a:t> уравнения</a:t>
            </a:r>
          </a:p>
          <a:p>
            <a:pPr marL="45720" indent="0">
              <a:buNone/>
            </a:pPr>
            <a:r>
              <a:rPr lang="ru-RU" sz="4000" dirty="0" smtClean="0"/>
              <a:t>Число    </a:t>
            </a:r>
            <a:r>
              <a:rPr lang="en-US" sz="4000" b="1" i="1" dirty="0" smtClean="0">
                <a:solidFill>
                  <a:srgbClr val="00B0F0"/>
                </a:solidFill>
              </a:rPr>
              <a:t>a</a:t>
            </a:r>
            <a:r>
              <a:rPr lang="en-US" sz="4000" dirty="0" smtClean="0"/>
              <a:t> </a:t>
            </a:r>
            <a:r>
              <a:rPr lang="ru-RU" sz="4000" dirty="0" smtClean="0"/>
              <a:t>–первый коэффициент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</a:t>
            </a:r>
            <a:r>
              <a:rPr lang="ru-RU" sz="4000" dirty="0" smtClean="0"/>
              <a:t>(</a:t>
            </a:r>
            <a:r>
              <a:rPr lang="ru-RU" sz="4000" b="1" dirty="0" smtClean="0"/>
              <a:t>старший</a:t>
            </a:r>
            <a:r>
              <a:rPr lang="ru-RU" sz="4000" dirty="0" smtClean="0"/>
              <a:t> коэффициент),</a:t>
            </a:r>
          </a:p>
          <a:p>
            <a:pPr marL="0" indent="0">
              <a:buNone/>
            </a:pPr>
            <a:r>
              <a:rPr lang="ru-RU" sz="4000" dirty="0" smtClean="0"/>
              <a:t>              </a:t>
            </a:r>
            <a:r>
              <a:rPr lang="en-US" sz="4000" b="1" i="1" dirty="0" smtClean="0">
                <a:solidFill>
                  <a:srgbClr val="00B0F0"/>
                </a:solidFill>
              </a:rPr>
              <a:t>b</a:t>
            </a:r>
            <a:r>
              <a:rPr lang="ru-RU" sz="4000" dirty="0" smtClean="0"/>
              <a:t>- второй коэффициент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</a:t>
            </a:r>
            <a:r>
              <a:rPr lang="ru-RU" sz="4000" dirty="0" smtClean="0"/>
              <a:t>           (</a:t>
            </a:r>
            <a:r>
              <a:rPr lang="ru-RU" sz="4000" b="1" dirty="0" smtClean="0"/>
              <a:t>коэффициент при Х</a:t>
            </a:r>
            <a:r>
              <a:rPr lang="ru-RU" sz="4000" dirty="0" smtClean="0"/>
              <a:t>),</a:t>
            </a:r>
          </a:p>
          <a:p>
            <a:pPr marL="0" indent="0">
              <a:buNone/>
            </a:pPr>
            <a:r>
              <a:rPr lang="ru-RU" sz="4000" dirty="0" smtClean="0"/>
              <a:t>              </a:t>
            </a:r>
            <a:r>
              <a:rPr lang="en-US" sz="4000" b="1" i="1" dirty="0" smtClean="0">
                <a:solidFill>
                  <a:srgbClr val="00B0F0"/>
                </a:solidFill>
              </a:rPr>
              <a:t>c</a:t>
            </a:r>
            <a:r>
              <a:rPr lang="ru-RU" sz="4000" dirty="0" smtClean="0">
                <a:solidFill>
                  <a:srgbClr val="00B0F0"/>
                </a:solidFill>
              </a:rPr>
              <a:t> </a:t>
            </a:r>
            <a:r>
              <a:rPr lang="ru-RU" sz="4000" dirty="0" smtClean="0"/>
              <a:t>– </a:t>
            </a:r>
            <a:r>
              <a:rPr lang="ru-RU" sz="4000" b="1" dirty="0" smtClean="0"/>
              <a:t>свободный член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24064873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636912"/>
                <a:ext cx="8229600" cy="3815087"/>
              </a:xfrm>
              <a:prstGeom prst="rect">
                <a:avLst/>
              </a:prstGeom>
            </p:spPr>
            <p:txBody>
              <a:bodyPr numCol="2">
                <a:normAutofit fontScale="92500" lnSpcReduction="10000"/>
              </a:bodyPr>
              <a:lstStyle/>
              <a:p>
                <a:r>
                  <a:rPr lang="ru-RU" sz="4700" dirty="0"/>
                  <a:t>3</a:t>
                </a:r>
                <a:r>
                  <a:rPr lang="en-US" sz="4700" dirty="0" smtClean="0"/>
                  <a:t>x²+</a:t>
                </a:r>
                <a:r>
                  <a:rPr lang="ru-RU" sz="4700" dirty="0" smtClean="0"/>
                  <a:t>6</a:t>
                </a:r>
                <a:r>
                  <a:rPr lang="en-US" sz="4700" dirty="0" smtClean="0"/>
                  <a:t>x</a:t>
                </a:r>
                <a:r>
                  <a:rPr lang="ru-RU" sz="4700" dirty="0" smtClean="0"/>
                  <a:t>-9</a:t>
                </a:r>
                <a:r>
                  <a:rPr lang="en-US" sz="4700" dirty="0" smtClean="0"/>
                  <a:t>=0 </a:t>
                </a:r>
                <a:endParaRPr lang="ru-RU" sz="4700" dirty="0" smtClean="0"/>
              </a:p>
              <a:p>
                <a:r>
                  <a:rPr lang="ru-RU" sz="4700" dirty="0"/>
                  <a:t>8</a:t>
                </a:r>
                <a:r>
                  <a:rPr lang="en-US" sz="4700" dirty="0" smtClean="0"/>
                  <a:t>+</a:t>
                </a:r>
                <a:r>
                  <a:rPr lang="ru-RU" sz="4700" dirty="0" smtClean="0"/>
                  <a:t>7</a:t>
                </a:r>
                <a:r>
                  <a:rPr lang="en-US" sz="4700" dirty="0" smtClean="0"/>
                  <a:t>x+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7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7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en-US" sz="47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700" dirty="0" smtClean="0"/>
                  <a:t>=</a:t>
                </a:r>
                <a:r>
                  <a:rPr lang="en-US" sz="4700" dirty="0" smtClean="0"/>
                  <a:t>0</a:t>
                </a:r>
                <a:endParaRPr lang="ru-RU" sz="4700" dirty="0" smtClean="0"/>
              </a:p>
              <a:p>
                <a:r>
                  <a:rPr lang="ru-RU" sz="4700" dirty="0"/>
                  <a:t>9</a:t>
                </a:r>
                <a:r>
                  <a:rPr lang="ru-RU" sz="4700" dirty="0" smtClean="0"/>
                  <a:t>а - </a:t>
                </a:r>
                <a:r>
                  <a:rPr lang="ru-RU" sz="4700" dirty="0"/>
                  <a:t>8</a:t>
                </a:r>
                <a:r>
                  <a:rPr lang="en-US" sz="4700" dirty="0" smtClean="0"/>
                  <a:t>a²=0</a:t>
                </a:r>
                <a:endParaRPr lang="ru-RU" sz="4700" dirty="0" smtClean="0"/>
              </a:p>
              <a:p>
                <a:r>
                  <a:rPr lang="ru-RU" sz="4700" dirty="0" smtClean="0"/>
                  <a:t>16-4</a:t>
                </a:r>
                <a:r>
                  <a:rPr lang="en-US" sz="4700" dirty="0" smtClean="0"/>
                  <a:t>x²=0</a:t>
                </a:r>
              </a:p>
              <a:p>
                <a:endParaRPr lang="en-US" sz="4700" dirty="0" smtClean="0"/>
              </a:p>
              <a:p>
                <a:r>
                  <a:rPr lang="ru-RU" sz="4700" dirty="0"/>
                  <a:t>5</a:t>
                </a:r>
                <a:r>
                  <a:rPr lang="en-US" sz="4700" dirty="0" smtClean="0"/>
                  <a:t>y-y²=0</a:t>
                </a:r>
              </a:p>
              <a:p>
                <a:r>
                  <a:rPr lang="en-US" sz="4700" dirty="0" smtClean="0"/>
                  <a:t>-</a:t>
                </a:r>
                <a:r>
                  <a:rPr lang="ru-RU" sz="4700" dirty="0" smtClean="0"/>
                  <a:t>8</a:t>
                </a:r>
                <a:r>
                  <a:rPr lang="en-US" sz="4700" dirty="0" smtClean="0"/>
                  <a:t>x²=0</a:t>
                </a:r>
              </a:p>
              <a:p>
                <a:r>
                  <a:rPr lang="en-US" sz="4700" dirty="0" smtClean="0"/>
                  <a:t>x²+</a:t>
                </a:r>
                <a:r>
                  <a:rPr lang="ru-RU" sz="4700" dirty="0" smtClean="0"/>
                  <a:t>14</a:t>
                </a:r>
                <a:r>
                  <a:rPr lang="en-US" sz="4700" dirty="0" smtClean="0"/>
                  <a:t>=0</a:t>
                </a:r>
                <a:endParaRPr lang="ru-RU" sz="4700" dirty="0" smtClean="0"/>
              </a:p>
              <a:p>
                <a:pPr marL="45720" indent="0">
                  <a:buNone/>
                </a:pPr>
                <a:endParaRPr lang="ru-RU" sz="4400" dirty="0" smtClean="0"/>
              </a:p>
              <a:p>
                <a:pPr marL="0" indent="0">
                  <a:buNone/>
                </a:pPr>
                <a:endParaRPr lang="en-US" sz="4400" dirty="0" smtClean="0"/>
              </a:p>
              <a:p>
                <a:endParaRPr lang="en-US" sz="4400" dirty="0" smtClean="0"/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636912"/>
                <a:ext cx="8229600" cy="3815087"/>
              </a:xfrm>
              <a:prstGeom prst="rect">
                <a:avLst/>
              </a:prstGeom>
              <a:blipFill rotWithShape="1">
                <a:blip r:embed="rId2"/>
                <a:stretch>
                  <a:fillRect l="-222" t="-44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0223"/>
            <a:ext cx="8229600" cy="2664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Чему равны значения коэффициентов </a:t>
            </a:r>
            <a:r>
              <a:rPr lang="en-US" sz="4800" b="1" i="1" dirty="0" smtClean="0">
                <a:solidFill>
                  <a:schemeClr val="tx1"/>
                </a:solidFill>
              </a:rPr>
              <a:t>a</a:t>
            </a:r>
            <a:r>
              <a:rPr lang="en-US" sz="4800" b="1" i="1" dirty="0" smtClean="0"/>
              <a:t>, </a:t>
            </a:r>
            <a:r>
              <a:rPr lang="en-US" sz="4800" b="1" i="1" dirty="0" smtClean="0">
                <a:solidFill>
                  <a:schemeClr val="tx1"/>
                </a:solidFill>
              </a:rPr>
              <a:t>b </a:t>
            </a:r>
            <a:r>
              <a:rPr lang="ru-RU" sz="4800" b="1" dirty="0" smtClean="0"/>
              <a:t>и </a:t>
            </a:r>
            <a:r>
              <a:rPr lang="en-US" sz="4800" b="1" i="1" dirty="0" smtClean="0">
                <a:solidFill>
                  <a:schemeClr val="tx1"/>
                </a:solidFill>
              </a:rPr>
              <a:t>c</a:t>
            </a:r>
            <a:r>
              <a:rPr lang="ru-RU" sz="4800" b="1" i="1" dirty="0" smtClean="0"/>
              <a:t>?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33264974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rgbClr val="FF0000"/>
                </a:solidFill>
              </a:rPr>
              <a:t>Запомни!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916832"/>
            <a:ext cx="772358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i="1" dirty="0">
                <a:solidFill>
                  <a:srgbClr val="00B0F0"/>
                </a:solidFill>
              </a:rPr>
              <a:t>ax²+bx+c=0</a:t>
            </a:r>
            <a:r>
              <a:rPr lang="ru-RU" sz="8800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421521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/>
              <a:t>это </a:t>
            </a:r>
            <a:r>
              <a:rPr lang="ru-RU" sz="6000" b="1" dirty="0"/>
              <a:t>стандартный вид </a:t>
            </a:r>
            <a:r>
              <a:rPr lang="ru-RU" sz="6000" dirty="0"/>
              <a:t>квадратного уравнения</a:t>
            </a:r>
          </a:p>
        </p:txBody>
      </p:sp>
    </p:spTree>
    <p:extLst>
      <p:ext uri="{BB962C8B-B14F-4D97-AF65-F5344CB8AC3E}">
        <p14:creationId xmlns:p14="http://schemas.microsoft.com/office/powerpoint/2010/main" val="4548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8245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800" dirty="0" smtClean="0"/>
              <a:t>1). Привести уравнение к стандартному  виду   </a:t>
            </a:r>
            <a:r>
              <a:rPr lang="ru-RU" sz="4800" b="1" dirty="0" smtClean="0"/>
              <a:t>(</a:t>
            </a:r>
            <a:r>
              <a:rPr lang="en-US" sz="5200" b="1" i="1" dirty="0" smtClean="0">
                <a:solidFill>
                  <a:srgbClr val="00B0F0"/>
                </a:solidFill>
              </a:rPr>
              <a:t>ax²+bx+c=0</a:t>
            </a:r>
            <a:r>
              <a:rPr lang="ru-RU" sz="4800" dirty="0" smtClean="0">
                <a:solidFill>
                  <a:srgbClr val="00B0F0"/>
                </a:solidFill>
              </a:rPr>
              <a:t> </a:t>
            </a:r>
            <a:r>
              <a:rPr lang="ru-RU" sz="4800" b="1" dirty="0" smtClean="0"/>
              <a:t>)</a:t>
            </a:r>
          </a:p>
          <a:p>
            <a:pPr marL="0" indent="0">
              <a:buNone/>
            </a:pPr>
            <a:r>
              <a:rPr lang="ru-RU" sz="4800" dirty="0" smtClean="0"/>
              <a:t>2</a:t>
            </a:r>
            <a:r>
              <a:rPr lang="ru-RU" sz="4800" dirty="0" smtClean="0"/>
              <a:t>). Определить коэффициенты</a:t>
            </a:r>
            <a:r>
              <a:rPr lang="ru-RU" sz="4400" dirty="0" smtClean="0"/>
              <a:t> </a:t>
            </a:r>
            <a:r>
              <a:rPr lang="ru-RU" sz="5800" b="1" dirty="0" err="1" smtClean="0">
                <a:solidFill>
                  <a:srgbClr val="00B0F0"/>
                </a:solidFill>
              </a:rPr>
              <a:t>а,в,с</a:t>
            </a:r>
            <a:endParaRPr lang="ru-RU" sz="5800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sz="4400" b="1" dirty="0" smtClean="0"/>
              <a:t>3). </a:t>
            </a:r>
            <a:r>
              <a:rPr lang="ru-RU" sz="4800" dirty="0" smtClean="0"/>
              <a:t>Вычислить </a:t>
            </a:r>
            <a:r>
              <a:rPr lang="ru-RU" sz="4400" dirty="0" smtClean="0"/>
              <a:t> </a:t>
            </a:r>
            <a:r>
              <a:rPr lang="ru-RU" sz="4400" b="1" dirty="0" smtClean="0">
                <a:solidFill>
                  <a:srgbClr val="00B0F0"/>
                </a:solidFill>
              </a:rPr>
              <a:t>ДИСКРИМИНАНТ </a:t>
            </a:r>
            <a:r>
              <a:rPr lang="ru-RU" sz="4400" b="1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</a:t>
            </a:r>
            <a:r>
              <a:rPr lang="ru-RU" sz="4800" dirty="0" smtClean="0"/>
              <a:t>(</a:t>
            </a:r>
            <a:r>
              <a:rPr lang="ru-RU" sz="4800" b="1" dirty="0" smtClean="0"/>
              <a:t>определитель количества   </a:t>
            </a:r>
          </a:p>
          <a:p>
            <a:pPr marL="0" indent="0">
              <a:buNone/>
            </a:pPr>
            <a:r>
              <a:rPr lang="ru-RU" sz="4800" b="1" dirty="0"/>
              <a:t> </a:t>
            </a:r>
            <a:r>
              <a:rPr lang="ru-RU" sz="4800" b="1" dirty="0" smtClean="0"/>
              <a:t>  корней уравнения</a:t>
            </a:r>
            <a:r>
              <a:rPr lang="ru-RU" sz="4800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232" y="116632"/>
            <a:ext cx="8229600" cy="1656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АЛГОРИТМ  решения через     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                формулу  корней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26667" t="46111" r="19167" b="37778"/>
          <a:stretch/>
        </p:blipFill>
        <p:spPr bwMode="auto">
          <a:xfrm>
            <a:off x="5220072" y="5337212"/>
            <a:ext cx="3528392" cy="1080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02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" y="1340768"/>
            <a:ext cx="8615300" cy="472902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dirty="0"/>
              <a:t>-  если </a:t>
            </a:r>
            <a:r>
              <a:rPr lang="en-US" sz="4000" dirty="0" smtClean="0"/>
              <a:t>  </a:t>
            </a:r>
            <a:r>
              <a:rPr lang="en-US" sz="4000" b="1" dirty="0">
                <a:solidFill>
                  <a:srgbClr val="00B0F0"/>
                </a:solidFill>
              </a:rPr>
              <a:t>D &lt; O</a:t>
            </a:r>
            <a:r>
              <a:rPr lang="ru-RU" sz="4000" dirty="0"/>
              <a:t>, то </a:t>
            </a:r>
            <a:r>
              <a:rPr lang="ru-RU" sz="4000" b="1" dirty="0">
                <a:solidFill>
                  <a:schemeClr val="tx1"/>
                </a:solidFill>
              </a:rPr>
              <a:t>корней </a:t>
            </a:r>
            <a:r>
              <a:rPr lang="ru-RU" sz="4000" b="1" dirty="0" smtClean="0">
                <a:solidFill>
                  <a:schemeClr val="tx1"/>
                </a:solidFill>
              </a:rPr>
              <a:t>нет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-  </a:t>
            </a:r>
            <a:r>
              <a:rPr lang="ru-RU" sz="4000" dirty="0"/>
              <a:t>если   </a:t>
            </a:r>
            <a:r>
              <a:rPr lang="en-US" sz="4000" b="1" dirty="0">
                <a:solidFill>
                  <a:srgbClr val="00B0F0"/>
                </a:solidFill>
              </a:rPr>
              <a:t>D &gt; O</a:t>
            </a:r>
            <a:r>
              <a:rPr lang="ru-RU" sz="4000" dirty="0"/>
              <a:t>, то </a:t>
            </a:r>
            <a:r>
              <a:rPr lang="ru-RU" sz="4000" b="1" dirty="0">
                <a:solidFill>
                  <a:schemeClr val="tx1"/>
                </a:solidFill>
              </a:rPr>
              <a:t>два различных </a:t>
            </a:r>
            <a:r>
              <a:rPr lang="ru-RU" sz="4000" b="1" dirty="0" smtClean="0">
                <a:solidFill>
                  <a:schemeClr val="tx1"/>
                </a:solidFill>
              </a:rPr>
              <a:t>корня</a:t>
            </a:r>
            <a:r>
              <a:rPr lang="ru-RU" sz="4000" dirty="0" smtClean="0"/>
              <a:t>, которые </a:t>
            </a:r>
            <a:r>
              <a:rPr lang="ru-RU" sz="4000" dirty="0"/>
              <a:t>вычисляются по формуле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- </a:t>
            </a:r>
            <a:r>
              <a:rPr lang="ru-RU" sz="4000" dirty="0"/>
              <a:t>если   </a:t>
            </a:r>
            <a:r>
              <a:rPr lang="en-US" sz="4000" b="1" dirty="0">
                <a:solidFill>
                  <a:srgbClr val="00B0F0"/>
                </a:solidFill>
              </a:rPr>
              <a:t>D </a:t>
            </a:r>
            <a:r>
              <a:rPr lang="ru-RU" sz="4000" b="1" dirty="0">
                <a:solidFill>
                  <a:srgbClr val="00B0F0"/>
                </a:solidFill>
              </a:rPr>
              <a:t>=</a:t>
            </a:r>
            <a:r>
              <a:rPr lang="en-US" sz="4000" b="1" dirty="0">
                <a:solidFill>
                  <a:srgbClr val="00B0F0"/>
                </a:solidFill>
              </a:rPr>
              <a:t> O</a:t>
            </a:r>
            <a:r>
              <a:rPr lang="ru-RU" sz="4000" dirty="0"/>
              <a:t>,  то </a:t>
            </a:r>
            <a:r>
              <a:rPr lang="ru-RU" sz="4000" b="1" dirty="0">
                <a:solidFill>
                  <a:schemeClr val="tx1"/>
                </a:solidFill>
              </a:rPr>
              <a:t>два одинаковых корня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26667" t="46111" r="19167" b="37778"/>
          <a:stretch/>
        </p:blipFill>
        <p:spPr bwMode="auto">
          <a:xfrm>
            <a:off x="4377028" y="260648"/>
            <a:ext cx="4320480" cy="936104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2"/>
          <a:srcRect l="46042" t="66944" r="7083" b="6389"/>
          <a:stretch/>
        </p:blipFill>
        <p:spPr bwMode="auto">
          <a:xfrm>
            <a:off x="5508104" y="3068960"/>
            <a:ext cx="3378528" cy="144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68144" y="5517232"/>
                <a:ext cx="2006934" cy="1065997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4800" b="1" dirty="0" smtClean="0"/>
                  <a:t>х </a:t>
                </a:r>
                <a:r>
                  <a:rPr lang="ru-RU" sz="48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>
                            <a:latin typeface="Cambria Math"/>
                          </a:rPr>
                          <m:t>−в</m:t>
                        </m:r>
                      </m:num>
                      <m:den>
                        <m:r>
                          <a:rPr lang="ru-RU" sz="4800" b="1" i="1">
                            <a:latin typeface="Cambria Math"/>
                          </a:rPr>
                          <m:t>𝟐</m:t>
                        </m:r>
                        <m:r>
                          <a:rPr lang="ru-RU" sz="4800" b="1" i="1">
                            <a:latin typeface="Cambria Math"/>
                          </a:rPr>
                          <m:t>а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517232"/>
                <a:ext cx="2006934" cy="1065997"/>
              </a:xfrm>
              <a:prstGeom prst="rect">
                <a:avLst/>
              </a:prstGeom>
              <a:blipFill rotWithShape="1">
                <a:blip r:embed="rId3"/>
                <a:stretch>
                  <a:fillRect l="-13982" t="-7429" b="-13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2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664</TotalTime>
  <Words>287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Открытая</vt:lpstr>
      <vt:lpstr>Документ Wordpad</vt:lpstr>
      <vt:lpstr>Презентация PowerPoint</vt:lpstr>
      <vt:lpstr>     Разделите уравнения на 2 столбика  и дайте название каждому :</vt:lpstr>
      <vt:lpstr>Презентация PowerPoint</vt:lpstr>
      <vt:lpstr>Определение:</vt:lpstr>
      <vt:lpstr>Презентация PowerPoint</vt:lpstr>
      <vt:lpstr>Чему равны значения коэффициентов a, b и c?</vt:lpstr>
      <vt:lpstr>Запомни!</vt:lpstr>
      <vt:lpstr>АЛГОРИТМ  решения через                            формулу  корней</vt:lpstr>
      <vt:lpstr>Презентация PowerPoint</vt:lpstr>
      <vt:lpstr>Работаем по учебнику</vt:lpstr>
      <vt:lpstr>Презентация PowerPoint</vt:lpstr>
      <vt:lpstr>Домашнее задание: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Савия</cp:lastModifiedBy>
  <cp:revision>30</cp:revision>
  <dcterms:created xsi:type="dcterms:W3CDTF">2021-03-17T14:03:17Z</dcterms:created>
  <dcterms:modified xsi:type="dcterms:W3CDTF">2022-02-04T17:15:45Z</dcterms:modified>
</cp:coreProperties>
</file>