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5" r:id="rId3"/>
    <p:sldId id="310" r:id="rId4"/>
    <p:sldId id="303" r:id="rId5"/>
    <p:sldId id="307" r:id="rId6"/>
    <p:sldId id="296" r:id="rId7"/>
    <p:sldId id="323" r:id="rId8"/>
    <p:sldId id="351" r:id="rId9"/>
    <p:sldId id="324" r:id="rId10"/>
    <p:sldId id="340" r:id="rId11"/>
    <p:sldId id="353" r:id="rId12"/>
    <p:sldId id="304" r:id="rId13"/>
    <p:sldId id="292" r:id="rId14"/>
    <p:sldId id="322" r:id="rId15"/>
    <p:sldId id="335" r:id="rId16"/>
    <p:sldId id="294" r:id="rId17"/>
    <p:sldId id="293" r:id="rId18"/>
    <p:sldId id="326" r:id="rId19"/>
    <p:sldId id="313" r:id="rId20"/>
    <p:sldId id="302" r:id="rId21"/>
    <p:sldId id="314" r:id="rId22"/>
    <p:sldId id="321" r:id="rId23"/>
    <p:sldId id="354" r:id="rId24"/>
    <p:sldId id="342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6699"/>
    <a:srgbClr val="66CCFF"/>
    <a:srgbClr val="FFFF99"/>
    <a:srgbClr val="99FFCC"/>
    <a:srgbClr val="0000FF"/>
    <a:srgbClr val="FF9999"/>
    <a:srgbClr val="FFCCFF"/>
    <a:srgbClr val="FF9933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2DFD1-B4B3-42D4-93E4-00D3ABED8854}" type="datetimeFigureOut">
              <a:rPr lang="ru-RU" smtClean="0"/>
              <a:pPr/>
              <a:t>06.02.2022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4BA19-5041-46CB-8F31-639ECD4B9F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47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37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118.jpeg"/><Relationship Id="rId11" Type="http://schemas.openxmlformats.org/officeDocument/2006/relationships/image" Target="../media/image3.png"/><Relationship Id="rId5" Type="http://schemas.openxmlformats.org/officeDocument/2006/relationships/image" Target="../media/image117.jpeg"/><Relationship Id="rId10" Type="http://schemas.microsoft.com/office/2007/relationships/media" Target="../media/media1.mp3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5" Type="http://schemas.openxmlformats.org/officeDocument/2006/relationships/image" Target="../media/image132.gif"/><Relationship Id="rId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75656" y="3717032"/>
            <a:ext cx="6998023" cy="1584176"/>
          </a:xfrm>
        </p:spPr>
        <p:txBody>
          <a:bodyPr/>
          <a:lstStyle/>
          <a:p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ОРГАНИЗАЦИЯ РАЗВИВАЮЩЕЙ ПРЕДМЕТНО-ПРОСТРАНСТВЕННОЙ СРЕДЫ В СООТВЕТСТВИИ С ФГОС ДОШКОЛЬНОГО ОБРАЗОВАНИЯ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endParaRPr lang="ru-RU" sz="36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85728"/>
            <a:ext cx="8073507" cy="767008"/>
          </a:xfrm>
        </p:spPr>
        <p:txBody>
          <a:bodyPr rtlCol="0">
            <a:normAutofit fontScale="40000" lnSpcReduction="20000"/>
          </a:bodyPr>
          <a:lstStyle/>
          <a:p>
            <a:r>
              <a:rPr lang="ru-RU" sz="3600" dirty="0" smtClean="0">
                <a:solidFill>
                  <a:srgbClr val="5A1CF6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r>
              <a:rPr lang="ru-RU" sz="3600" dirty="0" smtClean="0">
                <a:solidFill>
                  <a:srgbClr val="5A1CF6"/>
                </a:solidFill>
                <a:latin typeface="Times New Roman" pitchFamily="18" charset="0"/>
                <a:cs typeface="Times New Roman" pitchFamily="18" charset="0"/>
              </a:rPr>
              <a:t>детский сад «Теремок» п. </a:t>
            </a:r>
            <a:r>
              <a:rPr lang="ru-RU" sz="3600" dirty="0" err="1" smtClean="0">
                <a:solidFill>
                  <a:srgbClr val="5A1CF6"/>
                </a:solidFill>
                <a:latin typeface="Times New Roman" pitchFamily="18" charset="0"/>
                <a:cs typeface="Times New Roman" pitchFamily="18" charset="0"/>
              </a:rPr>
              <a:t>Залари</a:t>
            </a:r>
            <a:r>
              <a:rPr lang="ru-RU" sz="3600" dirty="0" smtClean="0">
                <a:solidFill>
                  <a:srgbClr val="5A1CF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b="1" dirty="0" smtClean="0"/>
              <a:t> </a:t>
            </a:r>
            <a:endParaRPr lang="ru-RU" sz="3600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995936" y="5464472"/>
            <a:ext cx="4248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5A1CF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A1C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 :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5A1CF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A1C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Первакова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5A1C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Надежда.Владимировна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A1C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5A1CF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range_love_-_Osennie_listya_muzyka_pod_prezentaciyu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593459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 rot="21315936">
            <a:off x="434743" y="161530"/>
            <a:ext cx="3960159" cy="1113745"/>
          </a:xfrm>
          <a:prstGeom prst="horizontalScroll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сюжетно-ролевая игра «Поликлиника»</a:t>
            </a:r>
          </a:p>
        </p:txBody>
      </p:sp>
      <p:pic>
        <p:nvPicPr>
          <p:cNvPr id="6147" name="Picture 3" descr="C:\Users\www\Pictures\20151216_081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www\Pictures\20151216_081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352839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www\Pictures\20151216_081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0251">
            <a:off x="5850581" y="3770446"/>
            <a:ext cx="3189665" cy="267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C:\Users\www\Pictures\20151216_081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9821">
            <a:off x="395536" y="4221088"/>
            <a:ext cx="2592288" cy="2462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User\Pictures\Новая папка (6)\110320151481.jpg"/>
          <p:cNvPicPr/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4221088"/>
            <a:ext cx="2263533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EDA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 rot="21315936">
            <a:off x="453202" y="238671"/>
            <a:ext cx="3960159" cy="1113745"/>
          </a:xfrm>
          <a:prstGeom prst="horizontalScroll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сюжетно-ролевая игра «Автопарк»</a:t>
            </a:r>
          </a:p>
        </p:txBody>
      </p:sp>
      <p:pic>
        <p:nvPicPr>
          <p:cNvPr id="6" name="Picture 4" descr="C:\Users\www\Desktop\Новая папка (4)\DSC01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302433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www\Desktop\Новая папка (4)\SAM_7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367240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www\Pictures\20151216_080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8035">
            <a:off x="336669" y="3970568"/>
            <a:ext cx="3203848" cy="253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Pictures\Новая папка (5)\110320151586.jpg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9629">
            <a:off x="6087959" y="3951736"/>
            <a:ext cx="2796382" cy="236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 descr="C:\Users\User\Pictures\Новая папка (4)\300320151905.jpg"/>
          <p:cNvPicPr/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2159740" cy="195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417"/>
            <a:ext cx="9144000" cy="6866417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3779912" y="260648"/>
            <a:ext cx="4824536" cy="1656184"/>
          </a:xfrm>
          <a:prstGeom prst="horizontalScroll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двигательной активности и физических качеств детей. Предметное наполнение уголка применяется в подвижных играх (в группе и на улице), индивидуальной двигательной деятельности, в свободной деятельности детей. </a:t>
            </a:r>
            <a:endParaRPr lang="ru-RU" sz="1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21313879">
            <a:off x="390551" y="437054"/>
            <a:ext cx="3181330" cy="1267435"/>
          </a:xfrm>
          <a:prstGeom prst="wedgeRoundRect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</a:rPr>
              <a:t>Центр движения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" name="Picture 3" descr="F:\Новая папка (4)\021220152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9735">
            <a:off x="354587" y="2129248"/>
            <a:ext cx="295232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F:\Новая папка (4)\DSC01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6938">
            <a:off x="6672431" y="1979735"/>
            <a:ext cx="2081300" cy="2736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F:\Новая папка (4)\021220152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8212">
            <a:off x="719294" y="4632548"/>
            <a:ext cx="25922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9" descr="D:\С рабочего СТОЛА!\Новая папка (7)\Фото186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060848"/>
            <a:ext cx="2267967" cy="275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7C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I:\ПОРФОЛИО\разв среда\Фото1785.jpg"/>
          <p:cNvPicPr/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976772"/>
            <a:ext cx="2664296" cy="1881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FE6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260913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68" y="20815"/>
            <a:ext cx="9144000" cy="6858000"/>
          </a:xfrm>
          <a:noFill/>
          <a:ln>
            <a:solidFill>
              <a:srgbClr val="FF66CC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34558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Выноска-облако 2"/>
          <p:cNvSpPr/>
          <p:nvPr/>
        </p:nvSpPr>
        <p:spPr>
          <a:xfrm rot="21275659">
            <a:off x="419338" y="157796"/>
            <a:ext cx="3654511" cy="1223126"/>
          </a:xfrm>
          <a:prstGeom prst="cloudCallou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</a:rPr>
              <a:t>Театральный центр </a:t>
            </a:r>
            <a:endParaRPr lang="ru-RU" sz="1600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682" name="Picture 2" descr="D:\файлы\кукольный театр\140320120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951" y="1477833"/>
            <a:ext cx="2840808" cy="216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683" name="Picture 3" descr="D:\файлы\кукольный театр\140320120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0479">
            <a:off x="75545" y="1659287"/>
            <a:ext cx="2797614" cy="210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FE6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685" name="Picture 5" descr="C:\Users\User\Pictures\Новая папка (6)\04032015145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668500" cy="2033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51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9091" name="Picture 3" descr="C:\Users\User\Pictures\Новая папка (3)\01042015191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6266">
            <a:off x="251520" y="4149080"/>
            <a:ext cx="2056224" cy="248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7C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F:\Новая папка (4)\SAM_77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861048"/>
            <a:ext cx="338437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F61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4355976" y="188640"/>
            <a:ext cx="4176464" cy="898472"/>
          </a:xfrm>
          <a:prstGeom prst="wedgeRoundRect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способствующий стимулировать творческие замыслы, индивидуальные творческие проявления. 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User\Pictures\Новая папка (3)\01042015191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42">
            <a:off x="6228184" y="4149080"/>
            <a:ext cx="252028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50919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Picture 8" descr="D:\файлы\кукольный театр\IMG_05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12763">
            <a:off x="181270" y="734139"/>
            <a:ext cx="2822223" cy="276684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 descr="D:\файлы\мои изоброжения\2703201413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-171400"/>
            <a:ext cx="3262290" cy="325299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7" descr="C:\Users\User\Pictures\Новая папка (5)\11032015154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2868">
            <a:off x="6245285" y="931943"/>
            <a:ext cx="2800264" cy="288838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H:\фото осенние\2010201522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645024"/>
            <a:ext cx="3059832" cy="29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D:\файлы\кукольный театр\0505201418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1223">
            <a:off x="6154329" y="3559657"/>
            <a:ext cx="3168352" cy="307672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59832" y="3140968"/>
            <a:ext cx="3382413" cy="4183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21411240">
            <a:off x="28312" y="91070"/>
            <a:ext cx="3349740" cy="1123745"/>
          </a:xfrm>
          <a:prstGeom prst="cloudCallout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3399"/>
                </a:solidFill>
                <a:latin typeface="Monotype Corsiva" pitchFamily="66" charset="0"/>
              </a:rPr>
              <a:t>Музыкальный центр.</a:t>
            </a:r>
            <a:endParaRPr lang="ru-RU" sz="28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 rot="253076">
            <a:off x="3652728" y="-256560"/>
            <a:ext cx="4816765" cy="2051442"/>
          </a:xfrm>
          <a:prstGeom prst="horizontalScroll">
            <a:avLst>
              <a:gd name="adj" fmla="val 25000"/>
            </a:avLst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у ребенка интереса к музыкальной деятельности.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Воспитание эстетических чувств. Воспитание у детей основы музыкально-эмоциональной культуры.</a:t>
            </a:r>
          </a:p>
          <a:p>
            <a:endParaRPr lang="ru-RU" sz="1400" dirty="0"/>
          </a:p>
        </p:txBody>
      </p:sp>
      <p:pic>
        <p:nvPicPr>
          <p:cNvPr id="11" name="Picture 4" descr="C:\Users\User\Pictures\Новая папка (5)\1103201515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567974" cy="449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C:\Users\User\Pictures\Новая папка (5)\1103201515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816">
            <a:off x="6415755" y="1753364"/>
            <a:ext cx="2292631" cy="191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5F94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 descr="C:\Users\User\Pictures\Новая папка (5)\11032015155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363156" cy="203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3" descr="C:\Users\User\Pictures\Новая папка (5)\11032015155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2363156" cy="203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C:\Users\www\Desktop\Новая папка (4)\DSC01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077072"/>
            <a:ext cx="280831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CEB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55" y="0"/>
            <a:ext cx="9216326" cy="6858000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234558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 rot="21339401">
            <a:off x="520097" y="121936"/>
            <a:ext cx="3277512" cy="1512168"/>
          </a:xfrm>
          <a:prstGeom prst="cloud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Центр конструктивной деятельности</a:t>
            </a:r>
          </a:p>
        </p:txBody>
      </p:sp>
      <p:pic>
        <p:nvPicPr>
          <p:cNvPr id="69634" name="Picture 2" descr="D:\файлы\мои изоброжения\270320140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8298">
            <a:off x="6225646" y="4509712"/>
            <a:ext cx="2251458" cy="186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FE6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9635" name="Picture 3" descr="D:\файлы\фото\IMG_05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3208">
            <a:off x="3642331" y="939009"/>
            <a:ext cx="2659880" cy="208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I:\ПОРФОЛИО\разв среда\Фото17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5713">
            <a:off x="288356" y="1936540"/>
            <a:ext cx="2595607" cy="221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4AC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082" name="Picture 2" descr="F:\Новая папка (4)\SAM_7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933056"/>
            <a:ext cx="2232248" cy="2232248"/>
          </a:xfrm>
          <a:prstGeom prst="rect">
            <a:avLst/>
          </a:prstGeom>
          <a:noFill/>
        </p:spPr>
      </p:pic>
      <p:pic>
        <p:nvPicPr>
          <p:cNvPr id="46084" name="Picture 4" descr="F:\Новая папка (4)\021220152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293096"/>
            <a:ext cx="2654424" cy="23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CEB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5" name="Picture 5" descr="F:\Новая папка (4)\0212201522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1988840"/>
            <a:ext cx="241277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7434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7009804"/>
          </a:xfrm>
          <a:noFill/>
        </p:spPr>
      </p:pic>
      <p:sp>
        <p:nvSpPr>
          <p:cNvPr id="3" name="Вертикальный свиток 2"/>
          <p:cNvSpPr/>
          <p:nvPr/>
        </p:nvSpPr>
        <p:spPr>
          <a:xfrm>
            <a:off x="1115615" y="663440"/>
            <a:ext cx="4176465" cy="1143000"/>
          </a:xfrm>
          <a:prstGeom prst="verticalScroll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Monotype Corsiva" pitchFamily="66" charset="0"/>
              </a:rPr>
              <a:t>Центр </a:t>
            </a:r>
            <a:r>
              <a:rPr lang="ru-RU" sz="32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     «</a:t>
            </a:r>
            <a:r>
              <a:rPr lang="ru-RU" sz="3200" b="1" dirty="0">
                <a:solidFill>
                  <a:srgbClr val="0000FF"/>
                </a:solidFill>
                <a:latin typeface="Monotype Corsiva" pitchFamily="66" charset="0"/>
              </a:rPr>
              <a:t>Юный строитель» </a:t>
            </a:r>
          </a:p>
        </p:txBody>
      </p:sp>
      <p:pic>
        <p:nvPicPr>
          <p:cNvPr id="102403" name="Picture 3" descr="C:\Users\User\Pictures\Новая папка (7)\2603201518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07">
            <a:off x="5584486" y="716587"/>
            <a:ext cx="3094951" cy="249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04" name="Picture 4" descr="D:\файлы\Новая папка\P32100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5822">
            <a:off x="5249496" y="4155900"/>
            <a:ext cx="3173683" cy="2574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F:\Новая папка (4)\021220152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67208">
            <a:off x="1188370" y="4519529"/>
            <a:ext cx="2815408" cy="224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CEB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7" name="Picture 1" descr="F:\Новая папка (4)\0212201522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29411">
            <a:off x="83722" y="2231976"/>
            <a:ext cx="260905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8" name="Picture 2" descr="F:\Новая папка (4)\0212201522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060848"/>
            <a:ext cx="237626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31344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63211" cy="7009804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844824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1" name="Picture 3" descr="D:\файлы\я\Новая папка\SAM_08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8479">
            <a:off x="6464700" y="4463130"/>
            <a:ext cx="2568272" cy="2267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Волна 2"/>
          <p:cNvSpPr/>
          <p:nvPr/>
        </p:nvSpPr>
        <p:spPr>
          <a:xfrm>
            <a:off x="2555777" y="188641"/>
            <a:ext cx="2952327" cy="1008112"/>
          </a:xfrm>
          <a:prstGeom prst="wav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отражает безопасность на улице (ПДД) </a:t>
            </a:r>
            <a:endParaRPr lang="ru-RU" sz="20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539552" y="260648"/>
            <a:ext cx="1666036" cy="1450777"/>
          </a:xfrm>
          <a:prstGeom prst="verticalScroll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E4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Monotype Corsiva" pitchFamily="66" charset="0"/>
              </a:rPr>
              <a:t>Центр </a:t>
            </a: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</a:rPr>
              <a:t>ПДД              </a:t>
            </a:r>
            <a:endParaRPr lang="ru-RU" sz="2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68613" name="Picture 5" descr="D:\файлы\я\Новая папка\SAM_09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492896"/>
            <a:ext cx="2091054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7586" name="Picture 2" descr="C:\Users\www\Desktop\Новая папка (4)\DSC01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988840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7" name="Picture 3" descr="C:\Users\www\Desktop\Новая папка (4)\SAM_77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340768"/>
            <a:ext cx="3024336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8" name="Picture 4" descr="C:\Users\www\Desktop\Новая папка (4)\SAM_78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221088"/>
            <a:ext cx="259228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89" name="Picture 1" descr="C:\Users\www\Desktop\Новая папка (4)\0212201523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04664"/>
            <a:ext cx="2297360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www\Desktop\Новая папка (4)\0212201523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44966">
            <a:off x="251520" y="4293096"/>
            <a:ext cx="3024336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62643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21229050">
            <a:off x="55215" y="420046"/>
            <a:ext cx="3024336" cy="1188712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Центр книги «Волшебные страницы»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6" name="Picture 2" descr="F:\Новая папка (4)\DSC01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1162">
            <a:off x="376466" y="3300263"/>
            <a:ext cx="3109385" cy="250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F:\Новая папка (4)\021220152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276872"/>
            <a:ext cx="295232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3131840" y="-171400"/>
            <a:ext cx="5616624" cy="2636912"/>
          </a:xfrm>
          <a:prstGeom prst="horizontalScroll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FF"/>
              </a:solidFill>
            </a:endParaRPr>
          </a:p>
          <a:p>
            <a:endParaRPr lang="ru-RU" sz="1400" dirty="0" smtClean="0">
              <a:solidFill>
                <a:srgbClr val="0000FF"/>
              </a:solidFill>
            </a:endParaRPr>
          </a:p>
          <a:p>
            <a:r>
              <a:rPr lang="ru-RU" sz="1400" dirty="0" smtClean="0">
                <a:solidFill>
                  <a:srgbClr val="0000FF"/>
                </a:solidFill>
              </a:rPr>
              <a:t>включает в себя книжный уголок. Содержание книжного уголка соответствует возрастным особенностям детей данного возраста, реализуемой в дошкольном учреждении образовательной программе. В нем находятся книги с художественными произведениями детских писателей, сказками В книжном уголке помещается фотография писателя, с творчеством которого дети знакомятся в данный момент и его литературные произведения.</a:t>
            </a:r>
          </a:p>
          <a:p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04248" y="5013176"/>
            <a:ext cx="1944216" cy="158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21302634">
            <a:off x="461020" y="469531"/>
            <a:ext cx="3240360" cy="1656184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математики </a:t>
            </a:r>
            <a:endParaRPr lang="ru-RU" sz="2800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851920" y="0"/>
            <a:ext cx="4896544" cy="1944216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hangingPunct="0">
              <a:tabLst>
                <a:tab pos="457200" algn="l"/>
              </a:tabLst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способствует развитию памяти, мышления, воображения; формирует настойчивость, терпение, творческий потенциал личности.</a:t>
            </a:r>
          </a:p>
        </p:txBody>
      </p:sp>
      <p:pic>
        <p:nvPicPr>
          <p:cNvPr id="7" name="Picture 2" descr="C:\Users\www\Desktop\Новая папка (4)\SAM_7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060848"/>
            <a:ext cx="338437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www\Desktop\Новая папка (4)\SAM_7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81128"/>
            <a:ext cx="2304256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User\Pictures\Новая папка (4)\3003201519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1585282" cy="207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Users\User\Pictures\Новая папка (4)\3003201519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9147">
            <a:off x="3507712" y="2272195"/>
            <a:ext cx="1640585" cy="2092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903">
            <a:off x="3315284" y="4711123"/>
            <a:ext cx="2550704" cy="176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C:\Users\User\Pictures\Новая папка (4)\30032015190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04256" cy="1733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/>
          <p:cNvPicPr/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6758">
            <a:off x="94959" y="2421326"/>
            <a:ext cx="1552674" cy="198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7C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2483542" y="1325372"/>
          <a:ext cx="4176916" cy="4969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069"/>
                <a:gridCol w="2149999"/>
                <a:gridCol w="1793848"/>
              </a:tblGrid>
              <a:tr h="244417">
                <a:tc>
                  <a:txBody>
                    <a:bodyPr/>
                    <a:lstStyle/>
                    <a:p>
                      <a:pPr algn="ctr">
                        <a:lnSpc>
                          <a:spcPts val="1385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ts val="138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5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Название методического пособия, 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ts val="1385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издательство, год выпуска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5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Автор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Книга для чтения в детском саду и дома. 4-5 лет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В.В. Гербова и др. – М.: Издательство Оникс.2011г.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Беседы по картинке «Времена года»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Н.Н. Гусарова  Издательство Детство – Пресс 1998г.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Путешествие в мир природы. Развитие речи. Птицы. Какие они?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Т.А. Шорыгина М.: Издательство  Гном и Д, -2004г.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Спортивные сказки. Беседы с детьми о спорте и здоровье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Т.А. Шорыгина М.:ТЦ Сфера,2014г.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Утренняя гимнастика в детском саду. Упражнения для детей 3-5 лет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Т.Е. Харченко М.: Мозаика – Синтез, 2009г.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132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Азбука физкультминуток для дошкольников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В.И. Ковалько М.: ВАКО, 2010г.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Фольклорно – физкультурные занятия и досуги с детьми 3 – 7 лет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М.П. Асташина. Издательство «Учитель», 2010г.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Нравственно – трудовое воспитание ребенка – дошкольника.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Л.В. Кузакова ООО 2Гуманитарный издательский центр Владос» 2003г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Проекты в ДОУ « Практика обучения детей 3 – 7 лет»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Е. А. Румянцева.  Издательство «Учитель» 2012г.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132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Сказки о предметах и их  свойствах.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Е.А. Алябьева  М.ТЦ сфера, 2014г.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Экологические проекты в детском саду.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О.М. Маленникова, А.А. Филиппенко Волгоград: Учитель: 2008г.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132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Развиваем логику и речь для детей 5 лет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М.:Эксмо.2011г.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Детские забавы : кн. для  воспитателя и муз. руководителя детского сада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Е.Д. Макшанцева. – М.: Просвещение, 1991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7498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Сенсорное воспитание в детском саду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30555" algn="l"/>
                        </a:tabLst>
                      </a:pPr>
                      <a:r>
                        <a:rPr lang="ru-RU" sz="800" dirty="0">
                          <a:effectLst/>
                        </a:rPr>
                        <a:t>Н.П. Сакулина, Н.Н.Подьяков, Т.С. Комарова, Л.Е. Журова, Г.А. Туманова, Е.И. Корзакова, В.Н. Авенесова. – М.: Просвещение, 1970.214 с.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Комплексное планирование прогулок с детьми 2,5 – 7 лет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О.Р. Меремьянина  Издательство «Учитель22012г.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  <a:tr h="26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Физкультурные минутки в детском саду</a:t>
                      </a:r>
                      <a:r>
                        <a:rPr lang="ru-RU" sz="800" kern="120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практическое пособие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И.Е. Аверина. – М.: Айрис-пресс, 2009.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138" marR="47138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5" y="0"/>
            <a:ext cx="9122265" cy="6817683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82850" y="1325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435225" y="1301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 rot="21340232">
            <a:off x="809069" y="191276"/>
            <a:ext cx="3616332" cy="1188712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 indent="-336550" algn="ctr">
              <a:spcBef>
                <a:spcPts val="500"/>
              </a:spcBef>
              <a:buClr>
                <a:srgbClr val="F0A22E"/>
              </a:buCl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Патриотический центр «Мы живем в России»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83568" y="1412776"/>
            <a:ext cx="3816424" cy="1753352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способствует формированию патриотических чувств, знакомит детей с символикой нашей страны.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F:\Новая папка (4)\DSC01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96044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0" name="Picture 2" descr="F:\Новая папка (4)\021220152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429000"/>
            <a:ext cx="3024336" cy="26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1" name="Picture 3" descr="F:\Новая папка (4)\021220152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89040"/>
            <a:ext cx="360040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96073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234558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7-конечная звезда 2"/>
          <p:cNvSpPr/>
          <p:nvPr/>
        </p:nvSpPr>
        <p:spPr>
          <a:xfrm rot="21126983">
            <a:off x="58944" y="34298"/>
            <a:ext cx="3073186" cy="1071264"/>
          </a:xfrm>
          <a:prstGeom prst="star7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5FE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</a:rPr>
              <a:t>Центр природы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8610" name="Picture 2" descr="C:\Users\User\Pictures\Новая папка (5)\1103201515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861048"/>
            <a:ext cx="2472647" cy="2409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FE6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8611" name="Picture 3" descr="C:\Users\User\Pictures\Новая папка (5)\11032015156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33805">
            <a:off x="157550" y="3957610"/>
            <a:ext cx="2664296" cy="2511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8612" name="Picture 4" descr="C:\Users\User\Pictures\Новая папка (5)\11032015156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6520">
            <a:off x="5679633" y="1685701"/>
            <a:ext cx="2744317" cy="2171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8615" name="Picture 7" descr="C:\Users\User\Pictures\Новая папка (6)\10032015147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230364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Горизонтальный свиток 12"/>
          <p:cNvSpPr/>
          <p:nvPr/>
        </p:nvSpPr>
        <p:spPr>
          <a:xfrm>
            <a:off x="3275856" y="0"/>
            <a:ext cx="5688632" cy="1656184"/>
          </a:xfrm>
          <a:prstGeom prst="horizontalScroll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FF"/>
                </a:solidFill>
              </a:rPr>
              <a:t>Обогащение представлений детей о многообразии природного мира, воспитание любви и бережного отношения к природе, приобщение детей к уходу за растениями и животными, формирование начал экологической культуры. </a:t>
            </a:r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49154" name="Picture 2" descr="C:\Users\www\Desktop\Новая папка (4)\0212201523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340768"/>
            <a:ext cx="2529217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D:\файлы\фото\2013-04-24 03.06.5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442436" cy="2001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EDA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Orange_love_-_Osennie_listya_muzyka_pod_prezentaciyu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6550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Picture 1" descr="F:\Новая папка (4)\02122015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4025">
            <a:off x="899592" y="836712"/>
            <a:ext cx="295232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89" name="Picture 1" descr="C:\Users\www\Desktop\Новая папка (4)\SAM_7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302433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:\ПОРФОЛИО\огород\Фото2024.jpg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312368" cy="259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6172">
            <a:off x="4331617" y="554827"/>
            <a:ext cx="1894518" cy="2795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EDA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615">
            <a:off x="6516216" y="476672"/>
            <a:ext cx="197059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21439278">
            <a:off x="21359" y="114399"/>
            <a:ext cx="4919691" cy="1029118"/>
          </a:xfrm>
          <a:prstGeom prst="cloudCallout">
            <a:avLst/>
          </a:prstGeom>
          <a:solidFill>
            <a:srgbClr val="1CEBF0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 indent="-336550" algn="ctr">
              <a:spcBef>
                <a:spcPts val="500"/>
              </a:spcBef>
              <a:buClr>
                <a:srgbClr val="F0A22E"/>
              </a:buCl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Центр  «Неприкосновенности»</a:t>
            </a:r>
          </a:p>
        </p:txBody>
      </p:sp>
      <p:pic>
        <p:nvPicPr>
          <p:cNvPr id="6" name="Picture 2" descr="C:\Users\www\Desktop\Новая папка (4)\SAM_7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3544">
            <a:off x="401875" y="1512154"/>
            <a:ext cx="324036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www\Desktop\Новая папка (4)\021220152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3273">
            <a:off x="5706105" y="2051586"/>
            <a:ext cx="2836912" cy="2669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www\Desktop\Новая папка (4)\021220152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437112"/>
            <a:ext cx="2952328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95936" y="1124744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ребенок устал от шума и хочет побыть в тишине, он может пойти в уголок уединения и релаксации. </a:t>
            </a:r>
            <a:endParaRPr lang="ru-RU" sz="1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 rot="21439278">
            <a:off x="281483" y="255370"/>
            <a:ext cx="2887269" cy="1349724"/>
          </a:xfrm>
          <a:prstGeom prst="cloudCallout">
            <a:avLst/>
          </a:prstGeom>
          <a:gradFill flip="none" rotWithShape="1">
            <a:gsLst>
              <a:gs pos="0">
                <a:srgbClr val="1CEBF0">
                  <a:tint val="66000"/>
                  <a:satMod val="160000"/>
                </a:srgbClr>
              </a:gs>
              <a:gs pos="50000">
                <a:srgbClr val="1CEBF0">
                  <a:tint val="44500"/>
                  <a:satMod val="160000"/>
                </a:srgbClr>
              </a:gs>
              <a:gs pos="100000">
                <a:srgbClr val="1CEBF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 indent="-336550" algn="ctr">
              <a:spcBef>
                <a:spcPts val="500"/>
              </a:spcBef>
              <a:buClr>
                <a:srgbClr val="F0A22E"/>
              </a:buCl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b="1" i="1" dirty="0" smtClean="0">
                <a:solidFill>
                  <a:srgbClr val="0000FF"/>
                </a:solidFill>
                <a:latin typeface="Monotype Corsiva" pitchFamily="66" charset="0"/>
              </a:rPr>
              <a:t>Центр «ИКТ</a:t>
            </a:r>
            <a:r>
              <a:rPr lang="ru-RU" sz="4000" i="1" dirty="0" smtClean="0">
                <a:solidFill>
                  <a:srgbClr val="0000FF"/>
                </a:solidFill>
                <a:latin typeface="Monotype Corsiva" pitchFamily="66" charset="0"/>
              </a:rPr>
              <a:t>»</a:t>
            </a:r>
            <a:endParaRPr lang="ru-RU" sz="4000" dirty="0" smtClean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3635896" y="0"/>
            <a:ext cx="4680520" cy="2204864"/>
          </a:xfrm>
          <a:prstGeom prst="horizontalScroll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u="sng" dirty="0" smtClean="0">
                <a:solidFill>
                  <a:srgbClr val="0000FF"/>
                </a:solidFill>
                <a:latin typeface="Monotype Corsiva" pitchFamily="66" charset="0"/>
              </a:rPr>
              <a:t>В Центре «ИКТ»</a:t>
            </a: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 размещены — телевизор, ноутбук, DVD-плеер, коллекция дисков и записей с музыкой и сказками.  Ноутбук используется для воспроизведения видео, иллюстраций и презентаций на телевизор,  а также как интерактивной доске. 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12" name="Picture 2" descr="C:\Users\www\Desktop\Новая папка (4)\SAM_7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4437">
            <a:off x="327081" y="2201918"/>
            <a:ext cx="2962796" cy="2402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C:\Users\www\Desktop\Новая папка (4)\SAM_7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276872"/>
            <a:ext cx="259228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http://fs00.infourok.ru/images/doc/223/20569/6/hello_html_57ade7e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797152"/>
            <a:ext cx="2232248" cy="1872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http://goolnaramalik.narod.ru/olderfiles/1/6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365104"/>
            <a:ext cx="2895600" cy="2219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7119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427984" y="-171400"/>
            <a:ext cx="4104456" cy="1782960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 rot="21332459">
            <a:off x="301698" y="135518"/>
            <a:ext cx="3541806" cy="1428708"/>
          </a:xfrm>
          <a:prstGeom prst="cloudCallout">
            <a:avLst/>
          </a:prstGeom>
          <a:gradFill flip="none" rotWithShape="1">
            <a:gsLst>
              <a:gs pos="0">
                <a:srgbClr val="F1F616">
                  <a:tint val="66000"/>
                  <a:satMod val="160000"/>
                </a:srgbClr>
              </a:gs>
              <a:gs pos="50000">
                <a:srgbClr val="F1F616">
                  <a:tint val="44500"/>
                  <a:satMod val="160000"/>
                </a:srgbClr>
              </a:gs>
              <a:gs pos="100000">
                <a:srgbClr val="F1F61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 indent="-336550" algn="ctr">
              <a:spcBef>
                <a:spcPts val="500"/>
              </a:spcBef>
              <a:buClr>
                <a:srgbClr val="F0A22E"/>
              </a:buCl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Речевой центр</a:t>
            </a:r>
          </a:p>
          <a:p>
            <a:pPr marL="336550" indent="-336550" algn="ctr">
              <a:spcBef>
                <a:spcPts val="500"/>
              </a:spcBef>
              <a:buClr>
                <a:srgbClr val="F0A22E"/>
              </a:buCl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«Страна Букваря»</a:t>
            </a:r>
            <a:endParaRPr lang="ru-RU" sz="2400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" name="Picture 2" descr="F:\Новая папка (4)\021220152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6394">
            <a:off x="6200373" y="3984791"/>
            <a:ext cx="2184079" cy="1879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User\Desktop\сегодня\Фото262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09634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F61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F:\Новая папка (4)\DSC01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581128"/>
            <a:ext cx="2457765" cy="198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H:\конкурс речевое развитие - копия\DSC0054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049">
            <a:off x="1275831" y="1676450"/>
            <a:ext cx="3454204" cy="2601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http://kurs.znate.ru/pars_docs/refs/132/131599/131599_html_m655c166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772816"/>
            <a:ext cx="2232248" cy="2736304"/>
          </a:xfrm>
          <a:prstGeom prst="rect">
            <a:avLst/>
          </a:prstGeom>
          <a:noFill/>
        </p:spPr>
      </p:pic>
      <p:pic>
        <p:nvPicPr>
          <p:cNvPr id="16" name="Picture 10" descr="http://static2.keep4u.ru/2012/10/16/f976b9885a20b30010a21d15afee09a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985792"/>
            <a:ext cx="172819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C:\Users\User\Pictures\Новая папка (4)\30032015190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8997">
            <a:off x="127974" y="4781922"/>
            <a:ext cx="1461941" cy="1978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4" descr="C:\Users\User\Pictures\Новая папка (4)\30032015189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1429845" cy="202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788024" y="47629"/>
            <a:ext cx="3600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11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704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Стимулирование и развитие речевой активности ребенка.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1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704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Развитие всех компонентов речевой системы.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1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704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Воспитание культуры речи, речевого поведения, чтения.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 rot="21152138">
            <a:off x="83207" y="1857938"/>
            <a:ext cx="4104644" cy="1548752"/>
          </a:xfrm>
          <a:prstGeom prst="cloud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550" indent="-336550" algn="ctr">
              <a:spcBef>
                <a:spcPts val="500"/>
              </a:spcBef>
              <a:buClr>
                <a:srgbClr val="F0A22E"/>
              </a:buCl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математики «Юный математик»</a:t>
            </a:r>
          </a:p>
        </p:txBody>
      </p:sp>
      <p:pic>
        <p:nvPicPr>
          <p:cNvPr id="43010" name="Picture 2" descr="F:\Новая папка (4)\DSC01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88840"/>
            <a:ext cx="3888432" cy="2808312"/>
          </a:xfrm>
          <a:prstGeom prst="rect">
            <a:avLst/>
          </a:prstGeom>
          <a:noFill/>
        </p:spPr>
      </p:pic>
      <p:pic>
        <p:nvPicPr>
          <p:cNvPr id="43011" name="Picture 3" descr="F:\Новая папка (4)\SAM_7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2664296" cy="2160240"/>
          </a:xfrm>
          <a:prstGeom prst="rect">
            <a:avLst/>
          </a:prstGeom>
          <a:noFill/>
        </p:spPr>
      </p:pic>
      <p:pic>
        <p:nvPicPr>
          <p:cNvPr id="7" name="Picture 5" descr="40e23325333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5" y="23691"/>
            <a:ext cx="9122265" cy="6817683"/>
          </a:xfrm>
          <a:prstGeom prst="rect">
            <a:avLst/>
          </a:prstGeom>
          <a:noFill/>
          <a:ln>
            <a:solidFill>
              <a:srgbClr val="FF6699"/>
            </a:solidFill>
          </a:ln>
        </p:spPr>
      </p:pic>
      <p:sp>
        <p:nvSpPr>
          <p:cNvPr id="6" name="Выноска-облако 5"/>
          <p:cNvSpPr/>
          <p:nvPr/>
        </p:nvSpPr>
        <p:spPr>
          <a:xfrm rot="21308986">
            <a:off x="54027" y="140532"/>
            <a:ext cx="3384376" cy="1421299"/>
          </a:xfrm>
          <a:prstGeom prst="cloudCallout">
            <a:avLst/>
          </a:prstGeom>
          <a:gradFill flip="none" rotWithShape="1">
            <a:gsLst>
              <a:gs pos="0">
                <a:srgbClr val="1CEBF0">
                  <a:tint val="66000"/>
                  <a:satMod val="160000"/>
                </a:srgbClr>
              </a:gs>
              <a:gs pos="50000">
                <a:srgbClr val="1CEBF0">
                  <a:tint val="44500"/>
                  <a:satMod val="160000"/>
                </a:srgbClr>
              </a:gs>
              <a:gs pos="100000">
                <a:srgbClr val="1CEB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onotype Corsiva" pitchFamily="66" charset="0"/>
              </a:rPr>
              <a:t>Центр</a:t>
            </a:r>
            <a:r>
              <a:rPr lang="ru-RU" sz="2000" i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Monotype Corsiva" pitchFamily="66" charset="0"/>
              </a:rPr>
              <a:t>изо деятельности  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635896" y="0"/>
            <a:ext cx="5184576" cy="1728192"/>
          </a:xfrm>
          <a:prstGeom prst="horizontalScroll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творческого потенциала детей, формирование эстетического восприятия, воображения, художественно-творческих способностей, самостоятельности, активности. В этом центре дети обычно проводят много времени, рисуя, создавая поделки из пластилина, вырезая из бумаги и т. д. </a:t>
            </a:r>
            <a:endParaRPr lang="ru-RU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:\Новая папка (4)\021220152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132856"/>
            <a:ext cx="19807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F:\Новая папка (4)\0212201523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58291">
            <a:off x="2553044" y="4451085"/>
            <a:ext cx="2520280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F:\Новая папка (4)\0212201522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700808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F:\Новая папка (4)\0212201522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925">
            <a:off x="5862462" y="1768668"/>
            <a:ext cx="2959551" cy="2320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5" descr="C:\Users\User\Pictures\тесто\24032015178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1615">
            <a:off x="6926792" y="4505068"/>
            <a:ext cx="2160239" cy="2086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14981">
            <a:off x="515107" y="5435620"/>
            <a:ext cx="1557429" cy="121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C:\Users\User\Pictures\Новая папка (4)\30032015189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509120"/>
            <a:ext cx="1510583" cy="126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0417" name="Picture 1" descr="C:\Users\www\Desktop\Новая папка (4)\02122015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365104"/>
            <a:ext cx="2304256" cy="20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8" name="Picture 2" descr="C:\Users\www\Desktop\Новая папка (4)\021220152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93096"/>
            <a:ext cx="230425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9" name="Picture 3" descr="C:\Users\www\Desktop\Новая папка (4)\021220152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06194">
            <a:off x="287195" y="2058325"/>
            <a:ext cx="2592288" cy="203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Выноска-облако 7"/>
          <p:cNvSpPr/>
          <p:nvPr/>
        </p:nvSpPr>
        <p:spPr>
          <a:xfrm rot="21356660">
            <a:off x="362678" y="301699"/>
            <a:ext cx="3240359" cy="1221858"/>
          </a:xfrm>
          <a:prstGeom prst="cloudCallou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Центр экспериментирования 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779912" y="0"/>
            <a:ext cx="4824536" cy="1656184"/>
          </a:xfrm>
          <a:prstGeom prst="horizontalScroll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FF"/>
                </a:solidFill>
              </a:rPr>
              <a:t>создается для развития у детей познавательного интереса, интереса к исследовательской деятельности и способствует формированию научного мировоззрения</a:t>
            </a:r>
            <a:r>
              <a:rPr lang="ru-RU" sz="1400" dirty="0" smtClean="0"/>
              <a:t>. </a:t>
            </a:r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10" name="Picture 8" descr="C:\Users\User\Pictures\Новая папка (6)\11032015149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664296" cy="217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EDA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C:\Users\User\Pictures\Новая папка (5)\11032015150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0488">
            <a:off x="6156113" y="4230996"/>
            <a:ext cx="252028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ped-kopilka.ru/upload/blogs/23546_7ba5198a1d109bd9daa981db9fef5e6c.jp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05436">
            <a:off x="6384955" y="1946272"/>
            <a:ext cx="237626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http://im1-tub-ru.yandex.net/i?id=50d09335a2db8cfd124e41626cdf0851&amp;n=33&amp;h=150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9755">
            <a:off x="80814" y="5363457"/>
            <a:ext cx="119062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234558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 rot="21315936">
            <a:off x="453202" y="238671"/>
            <a:ext cx="3960159" cy="1113745"/>
          </a:xfrm>
          <a:prstGeom prst="horizontalScroll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318854">
            <a:off x="557595" y="613515"/>
            <a:ext cx="3883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сюжетно-ролевая игра «Дом»</a:t>
            </a:r>
          </a:p>
        </p:txBody>
      </p:sp>
      <p:pic>
        <p:nvPicPr>
          <p:cNvPr id="13" name="Picture 2" descr="C:\Users\User\Pictures\Новая папка (5)\1103201515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4508">
            <a:off x="469935" y="4018876"/>
            <a:ext cx="2695984" cy="235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4755" name="Picture 3" descr="C:\Users\User\Pictures\тесто\24032015178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293096"/>
            <a:ext cx="2451356" cy="217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E06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3" name="Picture 1" descr="C:\Users\www\Desktop\Новая папка (4)\SAM_77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924944"/>
            <a:ext cx="2340768" cy="297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4" name="Picture 2" descr="C:\Users\www\Desktop\Новая папка (4)\SAM_7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92467">
            <a:off x="312219" y="1630917"/>
            <a:ext cx="252028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C:\Users\User\Pictures\Новая папка (5)\11032015157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165355" cy="1772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C:\Users\User\Pictures\тесто\24032015178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261">
            <a:off x="3422547" y="1414662"/>
            <a:ext cx="2417203" cy="2441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50919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 rot="21315936">
            <a:off x="453202" y="238671"/>
            <a:ext cx="3960159" cy="1113745"/>
          </a:xfrm>
          <a:prstGeom prst="horizontalScroll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сюжетно-ролевая игра «Ателье»</a:t>
            </a:r>
          </a:p>
        </p:txBody>
      </p:sp>
      <p:pic>
        <p:nvPicPr>
          <p:cNvPr id="6" name="Picture 2" descr="C:\Users\www\Desktop\Новая папка (4)\021220152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279844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38" name="Picture 2" descr="C:\Users\www\Desktop\Новая папка (4)\021220152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272643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39" name="Picture 3" descr="C:\Users\www\Desktop\Новая папка (4)\021220152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17032"/>
            <a:ext cx="3312368" cy="26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4" descr="C:\Users\www\Desktop\Новая папка (4)\SAM_77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149080"/>
            <a:ext cx="295232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 rot="21315936">
            <a:off x="453202" y="238671"/>
            <a:ext cx="3960159" cy="1113745"/>
          </a:xfrm>
          <a:prstGeom prst="horizontalScroll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сюжетно-ролевая игра «Магазин»</a:t>
            </a:r>
          </a:p>
        </p:txBody>
      </p:sp>
      <p:pic>
        <p:nvPicPr>
          <p:cNvPr id="6" name="Picture 2" descr="C:\Users\www\Pictures\20151216_080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7884">
            <a:off x="321946" y="1557272"/>
            <a:ext cx="2668137" cy="259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www\Pictures\20151216_080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2464">
            <a:off x="5652120" y="548680"/>
            <a:ext cx="278283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C:\Users\www\Desktop\Новая папка (4)\021220152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484784"/>
            <a:ext cx="2088232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www\Pictures\20151216_0808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717032"/>
            <a:ext cx="285484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C:\Users\www\Desktop\Новая папка (4)\0212201523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414">
            <a:off x="6513011" y="4075373"/>
            <a:ext cx="2380881" cy="23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www\Desktop\Новая папка (4)\SAM_78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509120"/>
            <a:ext cx="237626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53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50825" y="1700213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 rot="21315936">
            <a:off x="453202" y="238671"/>
            <a:ext cx="3960159" cy="1113745"/>
          </a:xfrm>
          <a:prstGeom prst="horizontalScroll">
            <a:avLst/>
          </a:prstGeom>
          <a:gradFill flip="none" rotWithShape="1">
            <a:gsLst>
              <a:gs pos="0">
                <a:srgbClr val="5FE6E9">
                  <a:tint val="66000"/>
                  <a:satMod val="160000"/>
                </a:srgbClr>
              </a:gs>
              <a:gs pos="50000">
                <a:srgbClr val="5FE6E9">
                  <a:tint val="44500"/>
                  <a:satMod val="160000"/>
                </a:srgbClr>
              </a:gs>
              <a:gs pos="100000">
                <a:srgbClr val="5FE6E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сюжетно-ролевая игра «Парикмахерская»</a:t>
            </a:r>
          </a:p>
        </p:txBody>
      </p:sp>
      <p:pic>
        <p:nvPicPr>
          <p:cNvPr id="6" name="Picture 8" descr="C:\Users\User\Pictures\Новая папка (5)\1103201515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8623">
            <a:off x="6062969" y="441181"/>
            <a:ext cx="2272972" cy="254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6562" name="Picture 2" descr="C:\Users\www\Desktop\Новая папка (4)\021220152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720" y="2270740"/>
            <a:ext cx="298092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1610303" cy="198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3" name="Picture 1" descr="C:\Users\www\Desktop\Новая папка (4)\021220152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501008"/>
            <a:ext cx="2952328" cy="29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5231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7000">
        <p14:prism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2086</TotalTime>
  <Words>761</Words>
  <Application>Microsoft Office PowerPoint</Application>
  <PresentationFormat>Экран (4:3)</PresentationFormat>
  <Paragraphs>119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Шаблон 2</vt:lpstr>
      <vt:lpstr> ОРГАНИЗАЦИЯ РАЗВИВАЮЩЕЙ ПРЕДМЕТНО-ПРОСТРАНСТВЕННОЙ СРЕДЫ В СООТВЕТСТВИИ С ФГОС ДОШКОЛЬНОГО ОБРАЗОВАНИЯ </vt:lpstr>
      <vt:lpstr> </vt:lpstr>
      <vt:lpstr> </vt:lpstr>
      <vt:lpstr>Слайд 4</vt:lpstr>
      <vt:lpstr> </vt:lpstr>
      <vt:lpstr>Слайд 6</vt:lpstr>
      <vt:lpstr> </vt:lpstr>
      <vt:lpstr> </vt:lpstr>
      <vt:lpstr> </vt:lpstr>
      <vt:lpstr> </vt:lpstr>
      <vt:lpstr> </vt:lpstr>
      <vt:lpstr>Слайд 12</vt:lpstr>
      <vt:lpstr>Слайд 13</vt:lpstr>
      <vt:lpstr> </vt:lpstr>
      <vt:lpstr> </vt:lpstr>
      <vt:lpstr>Слайд 16</vt:lpstr>
      <vt:lpstr>Слайд 17</vt:lpstr>
      <vt:lpstr>Слайд 18</vt:lpstr>
      <vt:lpstr> </vt:lpstr>
      <vt:lpstr>Слайд 20</vt:lpstr>
      <vt:lpstr>Слайд 21</vt:lpstr>
      <vt:lpstr> </vt:lpstr>
      <vt:lpstr> </vt:lpstr>
      <vt:lpstr>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РАЗВИВАЮЩЕЙ ПРЕДМЕТНО-ПРОСТРАНСТВЕННОЙ СРЕДЫ В СООТВЕТСТВИИ С ФГОС ДОШКОЛЬНОГО ОБРАЗОВАНИЯ</dc:title>
  <dc:creator>USER</dc:creator>
  <cp:lastModifiedBy>www</cp:lastModifiedBy>
  <cp:revision>143</cp:revision>
  <dcterms:created xsi:type="dcterms:W3CDTF">2014-11-18T12:32:05Z</dcterms:created>
  <dcterms:modified xsi:type="dcterms:W3CDTF">2022-02-06T12:46:20Z</dcterms:modified>
</cp:coreProperties>
</file>