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0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60;&#1054;&#1053;%20&#1084;&#1091;&#1079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14630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cs typeface="AngsanaUPC" pitchFamily="18" charset="-34"/>
              </a:rPr>
              <a:t>Организация культурно – </a:t>
            </a:r>
            <a:r>
              <a:rPr lang="ru-RU" sz="2800" dirty="0" err="1" smtClean="0">
                <a:cs typeface="AngsanaUPC" pitchFamily="18" charset="-34"/>
              </a:rPr>
              <a:t>досуговой</a:t>
            </a:r>
            <a:r>
              <a:rPr lang="ru-RU" sz="2800" dirty="0" smtClean="0">
                <a:cs typeface="AngsanaUPC" pitchFamily="18" charset="-34"/>
              </a:rPr>
              <a:t> деятельности с использованием ИКТ</a:t>
            </a:r>
            <a:endParaRPr lang="ru-RU" sz="2800" dirty="0">
              <a:cs typeface="AngsanaUPC" pitchFamily="18" charset="-34"/>
            </a:endParaRPr>
          </a:p>
        </p:txBody>
      </p:sp>
      <p:pic>
        <p:nvPicPr>
          <p:cNvPr id="1026" name="Picture 2" descr="C:\Users\Дима\Desktop\i (2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6096000" cy="4114800"/>
          </a:xfrm>
          <a:prstGeom prst="rect">
            <a:avLst/>
          </a:prstGeom>
          <a:noFill/>
        </p:spPr>
      </p:pic>
      <p:pic>
        <p:nvPicPr>
          <p:cNvPr id="4" name="ФОН му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4444" t="32778" r="6667" b="31667"/>
          <a:stretch>
            <a:fillRect/>
          </a:stretch>
        </p:blipFill>
        <p:spPr bwMode="auto">
          <a:xfrm>
            <a:off x="381000" y="6096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 t="25000" b="22222"/>
          <a:stretch>
            <a:fillRect/>
          </a:stretch>
        </p:blipFill>
        <p:spPr bwMode="auto">
          <a:xfrm>
            <a:off x="4191000" y="6096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 t="20000" b="27778"/>
          <a:stretch>
            <a:fillRect/>
          </a:stretch>
        </p:blipFill>
        <p:spPr bwMode="auto">
          <a:xfrm>
            <a:off x="381000" y="38100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rcRect t="30000" b="32222"/>
          <a:stretch>
            <a:fillRect/>
          </a:stretch>
        </p:blipFill>
        <p:spPr bwMode="auto">
          <a:xfrm>
            <a:off x="4419600" y="38100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8889" t="35555" r="24445" b="33334"/>
          <a:stretch>
            <a:fillRect/>
          </a:stretch>
        </p:blipFill>
        <p:spPr bwMode="auto">
          <a:xfrm>
            <a:off x="457200" y="4572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 l="2222" t="32222" r="8889" b="31667"/>
          <a:stretch>
            <a:fillRect/>
          </a:stretch>
        </p:blipFill>
        <p:spPr bwMode="auto">
          <a:xfrm>
            <a:off x="4343400" y="5334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 t="30000" b="26111"/>
          <a:stretch>
            <a:fillRect/>
          </a:stretch>
        </p:blipFill>
        <p:spPr bwMode="auto">
          <a:xfrm>
            <a:off x="1981200" y="38100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75438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Без праздника нет детства!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3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1828801"/>
            <a:ext cx="5029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Browallia New" pitchFamily="34" charset="-34"/>
              </a:rPr>
              <a:t>Современное образование станет продуктивным, если в его содержание будут заложены потребности современных детей, а процесс обучения и воспитания будет осуществляться с учетом их особенностей, потенциала и возможностей. А для этого и педагоги должны быть современными — разрабатывать и использовать в своей профессиональной деятельности инновационные технологии воспитания и обучения.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rowallia New" pitchFamily="34" charset="-34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399" y="228600"/>
            <a:ext cx="472440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«Если сегодня мы будем учить так, как   учили вчера, мы украдем у наших детей завтра»</a:t>
            </a: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Джон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Дьюи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американский педагог и философ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" y="5105400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Одним из направлений детского развития является 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досуговая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деятельность детского сада.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 досуг 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одна из наиболее эффективных форм педагогического воздействия на подрастающее поколение.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030" t="4000" r="3030"/>
          <a:stretch>
            <a:fillRect/>
          </a:stretch>
        </p:blipFill>
        <p:spPr bwMode="auto">
          <a:xfrm>
            <a:off x="5257800" y="16764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</a:rPr>
              <a:t>Культурно –</a:t>
            </a:r>
            <a:r>
              <a:rPr lang="ru-RU" b="0" dirty="0" err="1" smtClean="0">
                <a:solidFill>
                  <a:schemeClr val="accent2">
                    <a:lumMod val="75000"/>
                  </a:schemeClr>
                </a:solidFill>
              </a:rPr>
              <a:t>досуговая</a:t>
            </a: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</a:rPr>
              <a:t> деятельность</a:t>
            </a:r>
            <a:endParaRPr lang="ru-RU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sz="2000" i="1" dirty="0" smtClean="0">
                <a:solidFill>
                  <a:srgbClr val="00B050"/>
                </a:solidFill>
              </a:rPr>
              <a:t>Вызывает радость эмоций, закрепляет знания детей об окружающем мире</a:t>
            </a:r>
          </a:p>
          <a:p>
            <a:pPr>
              <a:buNone/>
            </a:pPr>
            <a:endParaRPr lang="ru-RU" sz="2000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rgbClr val="00B050"/>
                </a:solidFill>
              </a:rPr>
              <a:t>            Развивает эстетический вкус</a:t>
            </a:r>
          </a:p>
          <a:p>
            <a:pPr>
              <a:buNone/>
            </a:pPr>
            <a:endParaRPr lang="ru-RU" sz="2000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rgbClr val="00B050"/>
                </a:solidFill>
              </a:rPr>
              <a:t>             Создаёт условия для поддержки творческой            инициативы</a:t>
            </a:r>
          </a:p>
          <a:p>
            <a:pPr>
              <a:buNone/>
            </a:pPr>
            <a:endParaRPr lang="ru-RU" sz="2000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rgbClr val="00B050"/>
                </a:solidFill>
              </a:rPr>
              <a:t>             Продуманная организация свободного времени ребёнка имеет большое значение для раскрытия его таланта и общего развития.</a:t>
            </a:r>
            <a:endParaRPr lang="ru-RU" sz="2000" i="1" dirty="0">
              <a:solidFill>
                <a:srgbClr val="00B05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838200" y="1981200"/>
            <a:ext cx="3810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38200" y="3048000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38200" y="38100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38200" y="4724400"/>
            <a:ext cx="5334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Дима\Downloads\i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77724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6576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Культурно – </a:t>
            </a:r>
            <a:r>
              <a:rPr lang="ru-RU" sz="1800" dirty="0" err="1" smtClean="0"/>
              <a:t>досуговая</a:t>
            </a:r>
            <a:r>
              <a:rPr lang="ru-RU" sz="1800" dirty="0" smtClean="0"/>
              <a:t> деятельность </a:t>
            </a:r>
            <a:br>
              <a:rPr lang="ru-RU" sz="1800" dirty="0" smtClean="0"/>
            </a:br>
            <a:r>
              <a:rPr lang="ru-RU" sz="1800" dirty="0" smtClean="0"/>
              <a:t>отдых (пассивный и активный)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066800"/>
            <a:ext cx="3962400" cy="5105400"/>
          </a:xfrm>
        </p:spPr>
        <p:txBody>
          <a:bodyPr>
            <a:normAutofit lnSpcReduction="10000"/>
          </a:bodyPr>
          <a:lstStyle/>
          <a:p>
            <a:r>
              <a:rPr lang="ru-RU" sz="1800" dirty="0" err="1" smtClean="0">
                <a:solidFill>
                  <a:srgbClr val="00B050"/>
                </a:solidFill>
              </a:rPr>
              <a:t>Культурно-досуговая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err="1" smtClean="0">
                <a:solidFill>
                  <a:srgbClr val="00B050"/>
                </a:solidFill>
              </a:rPr>
              <a:t>деятельность,которая</a:t>
            </a:r>
            <a:r>
              <a:rPr lang="ru-RU" sz="1800" dirty="0" smtClean="0">
                <a:solidFill>
                  <a:srgbClr val="00B050"/>
                </a:solidFill>
              </a:rPr>
              <a:t> снимает усталость и </a:t>
            </a:r>
            <a:r>
              <a:rPr lang="ru-RU" sz="1800" dirty="0" err="1" smtClean="0">
                <a:solidFill>
                  <a:srgbClr val="00B050"/>
                </a:solidFill>
              </a:rPr>
              <a:t>напряжение,востанавливает</a:t>
            </a:r>
            <a:r>
              <a:rPr lang="ru-RU" sz="1800" dirty="0" smtClean="0">
                <a:solidFill>
                  <a:srgbClr val="00B050"/>
                </a:solidFill>
              </a:rPr>
              <a:t> как </a:t>
            </a:r>
            <a:r>
              <a:rPr lang="ru-RU" sz="1800" dirty="0" err="1" smtClean="0">
                <a:solidFill>
                  <a:srgbClr val="00B050"/>
                </a:solidFill>
              </a:rPr>
              <a:t>физические,так</a:t>
            </a:r>
            <a:r>
              <a:rPr lang="ru-RU" sz="1800" dirty="0" smtClean="0">
                <a:solidFill>
                  <a:srgbClr val="00B050"/>
                </a:solidFill>
              </a:rPr>
              <a:t> и эмоциональные ресурсы ребёнка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Виды отдыха:</a:t>
            </a:r>
          </a:p>
          <a:p>
            <a:r>
              <a:rPr lang="ru-RU" sz="1500" dirty="0" smtClean="0">
                <a:solidFill>
                  <a:srgbClr val="00B050"/>
                </a:solidFill>
              </a:rPr>
              <a:t>Самостоятельные занятия физическими упражнениями</a:t>
            </a:r>
          </a:p>
          <a:p>
            <a:r>
              <a:rPr lang="ru-RU" sz="1500" dirty="0" smtClean="0">
                <a:solidFill>
                  <a:srgbClr val="00B050"/>
                </a:solidFill>
              </a:rPr>
              <a:t>Спортивный отдых</a:t>
            </a:r>
          </a:p>
          <a:p>
            <a:r>
              <a:rPr lang="ru-RU" sz="1500" dirty="0" smtClean="0">
                <a:solidFill>
                  <a:srgbClr val="00B050"/>
                </a:solidFill>
              </a:rPr>
              <a:t>Игры со снегом, песком и водой</a:t>
            </a:r>
          </a:p>
          <a:p>
            <a:r>
              <a:rPr lang="ru-RU" sz="1500" dirty="0" smtClean="0">
                <a:solidFill>
                  <a:srgbClr val="00B050"/>
                </a:solidFill>
              </a:rPr>
              <a:t>Прогулки</a:t>
            </a:r>
          </a:p>
          <a:p>
            <a:r>
              <a:rPr lang="ru-RU" sz="1500" dirty="0" smtClean="0">
                <a:solidFill>
                  <a:srgbClr val="00B050"/>
                </a:solidFill>
              </a:rPr>
              <a:t>Беседа со взрослым</a:t>
            </a:r>
          </a:p>
          <a:p>
            <a:r>
              <a:rPr lang="ru-RU" sz="1500" dirty="0" smtClean="0">
                <a:solidFill>
                  <a:srgbClr val="00B050"/>
                </a:solidFill>
              </a:rPr>
              <a:t>Игровая деятельность</a:t>
            </a:r>
          </a:p>
          <a:p>
            <a:r>
              <a:rPr lang="ru-RU" sz="1500" dirty="0" smtClean="0">
                <a:solidFill>
                  <a:srgbClr val="00B050"/>
                </a:solidFill>
              </a:rPr>
              <a:t>Просмотр мультфильмов и др.</a:t>
            </a:r>
          </a:p>
          <a:p>
            <a:r>
              <a:rPr lang="ru-RU" sz="1500" dirty="0" smtClean="0">
                <a:solidFill>
                  <a:srgbClr val="00B050"/>
                </a:solidFill>
              </a:rPr>
              <a:t>Прослушивание </a:t>
            </a:r>
            <a:r>
              <a:rPr lang="ru-RU" sz="1500" dirty="0" err="1" smtClean="0">
                <a:solidFill>
                  <a:srgbClr val="00B050"/>
                </a:solidFill>
              </a:rPr>
              <a:t>сказок.песен,мелодий</a:t>
            </a:r>
            <a:r>
              <a:rPr lang="ru-RU" sz="1500" dirty="0" smtClean="0">
                <a:solidFill>
                  <a:srgbClr val="00B050"/>
                </a:solidFill>
              </a:rPr>
              <a:t>.</a:t>
            </a:r>
          </a:p>
          <a:p>
            <a:endParaRPr lang="ru-RU" sz="1500" dirty="0" smtClean="0">
              <a:solidFill>
                <a:srgbClr val="00B050"/>
              </a:solidFill>
            </a:endParaRPr>
          </a:p>
          <a:p>
            <a:endParaRPr lang="ru-RU" sz="1500" dirty="0" smtClean="0">
              <a:solidFill>
                <a:srgbClr val="00B050"/>
              </a:solidFill>
            </a:endParaRPr>
          </a:p>
          <a:p>
            <a:endParaRPr lang="ru-RU" sz="2000" dirty="0" smtClean="0">
              <a:solidFill>
                <a:srgbClr val="00B050"/>
              </a:solidFill>
            </a:endParaRPr>
          </a:p>
          <a:p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t="23533" b="12165"/>
          <a:stretch>
            <a:fillRect/>
          </a:stretch>
        </p:blipFill>
        <p:spPr bwMode="auto">
          <a:xfrm>
            <a:off x="3810000" y="1143000"/>
            <a:ext cx="3962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Культурно-досуговая</a:t>
            </a:r>
            <a:r>
              <a:rPr lang="ru-RU" sz="2400" dirty="0" smtClean="0"/>
              <a:t> деятельность </a:t>
            </a:r>
            <a:br>
              <a:rPr lang="ru-RU" sz="2400" dirty="0" smtClean="0"/>
            </a:br>
            <a:r>
              <a:rPr lang="ru-RU" sz="2400" dirty="0" smtClean="0"/>
              <a:t>виды развлечений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477000" cy="1590984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Театрализованные</a:t>
            </a:r>
            <a:r>
              <a:rPr lang="ru-RU" sz="1600" dirty="0" smtClean="0">
                <a:solidFill>
                  <a:srgbClr val="00B050"/>
                </a:solidFill>
                <a:sym typeface="Wingdings" pitchFamily="2" charset="2"/>
              </a:rPr>
              <a:t>(кукольный и теневой театры, театр игрушки)</a:t>
            </a:r>
          </a:p>
          <a:p>
            <a:r>
              <a:rPr lang="ru-RU" sz="1600" dirty="0" smtClean="0">
                <a:solidFill>
                  <a:srgbClr val="00B050"/>
                </a:solidFill>
                <a:sym typeface="Wingdings" pitchFamily="2" charset="2"/>
              </a:rPr>
              <a:t>Познавательные(викторины)</a:t>
            </a:r>
          </a:p>
          <a:p>
            <a:r>
              <a:rPr lang="ru-RU" sz="1600" dirty="0" smtClean="0">
                <a:solidFill>
                  <a:srgbClr val="00B050"/>
                </a:solidFill>
                <a:sym typeface="Wingdings" pitchFamily="2" charset="2"/>
              </a:rPr>
              <a:t>Спортивные (</a:t>
            </a:r>
            <a:r>
              <a:rPr lang="ru-RU" sz="1600" dirty="0" err="1" smtClean="0">
                <a:solidFill>
                  <a:srgbClr val="00B050"/>
                </a:solidFill>
                <a:sym typeface="Wingdings" pitchFamily="2" charset="2"/>
              </a:rPr>
              <a:t>спортивные</a:t>
            </a:r>
            <a:r>
              <a:rPr lang="ru-RU" sz="1600" dirty="0" smtClean="0">
                <a:solidFill>
                  <a:srgbClr val="00B050"/>
                </a:solidFill>
                <a:sym typeface="Wingdings" pitchFamily="2" charset="2"/>
              </a:rPr>
              <a:t> игры, аттракционы, подвижные игры, соревнования и эстафеты)</a:t>
            </a:r>
          </a:p>
          <a:p>
            <a:r>
              <a:rPr lang="ru-RU" sz="1600" dirty="0" smtClean="0">
                <a:solidFill>
                  <a:srgbClr val="00B050"/>
                </a:solidFill>
                <a:sym typeface="Wingdings" pitchFamily="2" charset="2"/>
              </a:rPr>
              <a:t>Музыкально-литературные концерты и композиции</a:t>
            </a:r>
          </a:p>
          <a:p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35814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Как при подготовке к мероприятию, так и в процессе его проведения мы используем компьютер. Информационно-коммуникативные технологии прочно входят в нашу жизнь, становясь необходимым и важным атрибутом не только жизнедеятельности взрослых, но и средством обучения и воспитания детей.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3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КРУЖОК МОЙ\фото по экологии\IMG-20200918-WA0023.jpg"/>
          <p:cNvPicPr>
            <a:picLocks noChangeAspect="1" noChangeArrowheads="1"/>
          </p:cNvPicPr>
          <p:nvPr/>
        </p:nvPicPr>
        <p:blipFill>
          <a:blip r:embed="rId2"/>
          <a:srcRect t="17500"/>
          <a:stretch>
            <a:fillRect/>
          </a:stretch>
        </p:blipFill>
        <p:spPr bwMode="auto">
          <a:xfrm>
            <a:off x="762000" y="3429000"/>
            <a:ext cx="4114800" cy="2895600"/>
          </a:xfrm>
          <a:prstGeom prst="rect">
            <a:avLst/>
          </a:prstGeom>
          <a:noFill/>
        </p:spPr>
      </p:pic>
      <p:pic>
        <p:nvPicPr>
          <p:cNvPr id="3" name="Picture 4" descr="G:\КРУЖОК МОЙ\фото по экологии\ФОТО ЭКОЛОГИЯ\IMG-20201204-WA0013.jpg"/>
          <p:cNvPicPr>
            <a:picLocks noChangeAspect="1" noChangeArrowheads="1"/>
          </p:cNvPicPr>
          <p:nvPr/>
        </p:nvPicPr>
        <p:blipFill>
          <a:blip r:embed="rId3"/>
          <a:srcRect t="20472" b="26772"/>
          <a:stretch>
            <a:fillRect/>
          </a:stretch>
        </p:blipFill>
        <p:spPr bwMode="auto">
          <a:xfrm>
            <a:off x="3886200" y="381000"/>
            <a:ext cx="40386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Культурно-досуговая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деятельность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Праздники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Дима\Downloads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9725"/>
            <a:ext cx="6774392" cy="48466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КРУЖОК МОЙ\фото по экологии\IMG-20200918-WA0030.jpg"/>
          <p:cNvPicPr>
            <a:picLocks noChangeAspect="1" noChangeArrowheads="1"/>
          </p:cNvPicPr>
          <p:nvPr/>
        </p:nvPicPr>
        <p:blipFill>
          <a:blip r:embed="rId2"/>
          <a:srcRect t="10625" b="26250"/>
          <a:stretch>
            <a:fillRect/>
          </a:stretch>
        </p:blipFill>
        <p:spPr bwMode="auto">
          <a:xfrm>
            <a:off x="457200" y="990600"/>
            <a:ext cx="3657600" cy="2819400"/>
          </a:xfrm>
          <a:prstGeom prst="rect">
            <a:avLst/>
          </a:prstGeom>
          <a:noFill/>
        </p:spPr>
      </p:pic>
      <p:pic>
        <p:nvPicPr>
          <p:cNvPr id="43011" name="Picture 3" descr="G:\КРУЖОК МОЙ\фото по экологии\IMG-20200918-WA0035.jpg"/>
          <p:cNvPicPr>
            <a:picLocks noChangeAspect="1" noChangeArrowheads="1"/>
          </p:cNvPicPr>
          <p:nvPr/>
        </p:nvPicPr>
        <p:blipFill>
          <a:blip r:embed="rId3"/>
          <a:srcRect t="21875" r="6825" b="6250"/>
          <a:stretch>
            <a:fillRect/>
          </a:stretch>
        </p:blipFill>
        <p:spPr bwMode="auto">
          <a:xfrm>
            <a:off x="4495800" y="1066800"/>
            <a:ext cx="3505200" cy="2819400"/>
          </a:xfrm>
          <a:prstGeom prst="rect">
            <a:avLst/>
          </a:prstGeom>
          <a:noFill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 l="4444" t="38889" b="32778"/>
          <a:stretch>
            <a:fillRect/>
          </a:stretch>
        </p:blipFill>
        <p:spPr bwMode="auto">
          <a:xfrm>
            <a:off x="1752600" y="3962400"/>
            <a:ext cx="495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254</TotalTime>
  <Words>222</Words>
  <PresentationFormat>Экран (4:3)</PresentationFormat>
  <Paragraphs>37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Организация культурно – досуговой деятельности с использованием ИКТ</vt:lpstr>
      <vt:lpstr>Слайд 2</vt:lpstr>
      <vt:lpstr>Культурно –досуговая деятельность</vt:lpstr>
      <vt:lpstr>Слайд 4</vt:lpstr>
      <vt:lpstr>Культурно – досуговая деятельность  отдых (пассивный и активный)</vt:lpstr>
      <vt:lpstr>Культурно-досуговая деятельность  виды развлечений</vt:lpstr>
      <vt:lpstr>Слайд 7</vt:lpstr>
      <vt:lpstr>Культурно-досуговая деятельность Праздники</vt:lpstr>
      <vt:lpstr>Слайд 9</vt:lpstr>
      <vt:lpstr>Слайд 10</vt:lpstr>
      <vt:lpstr>Слайд 11</vt:lpstr>
      <vt:lpstr>Без праздника нет детства!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культурно – досуговой деятельности с использованием ИКТ</dc:title>
  <dc:creator>Дима</dc:creator>
  <cp:lastModifiedBy>Дима</cp:lastModifiedBy>
  <cp:revision>28</cp:revision>
  <dcterms:created xsi:type="dcterms:W3CDTF">2022-02-09T08:27:09Z</dcterms:created>
  <dcterms:modified xsi:type="dcterms:W3CDTF">2022-02-09T12:59:23Z</dcterms:modified>
</cp:coreProperties>
</file>