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90" r:id="rId3"/>
    <p:sldId id="281" r:id="rId4"/>
    <p:sldId id="257" r:id="rId5"/>
    <p:sldId id="285" r:id="rId6"/>
    <p:sldId id="280" r:id="rId7"/>
    <p:sldId id="282" r:id="rId8"/>
    <p:sldId id="258" r:id="rId9"/>
    <p:sldId id="287" r:id="rId10"/>
    <p:sldId id="277" r:id="rId11"/>
    <p:sldId id="286" r:id="rId12"/>
    <p:sldId id="275" r:id="rId13"/>
    <p:sldId id="273" r:id="rId14"/>
    <p:sldId id="260" r:id="rId15"/>
    <p:sldId id="261" r:id="rId16"/>
    <p:sldId id="264" r:id="rId17"/>
    <p:sldId id="271" r:id="rId18"/>
    <p:sldId id="265" r:id="rId19"/>
    <p:sldId id="268" r:id="rId20"/>
    <p:sldId id="283" r:id="rId21"/>
    <p:sldId id="274" r:id="rId22"/>
    <p:sldId id="284" r:id="rId23"/>
    <p:sldId id="288" r:id="rId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Rg st="1" end="22"/>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AF041"/>
    <a:srgbClr val="339966"/>
    <a:srgbClr val="2BC1A4"/>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8627" autoAdjust="0"/>
    <p:restoredTop sz="96232" autoAdjust="0"/>
  </p:normalViewPr>
  <p:slideViewPr>
    <p:cSldViewPr>
      <p:cViewPr>
        <p:scale>
          <a:sx n="90" d="100"/>
          <a:sy n="90" d="100"/>
        </p:scale>
        <p:origin x="-804" y="-84"/>
      </p:cViewPr>
      <p:guideLst>
        <p:guide orient="horz" pos="2160"/>
        <p:guide pos="2880"/>
      </p:guideLst>
    </p:cSldViewPr>
  </p:slideViewPr>
  <p:outlineViewPr>
    <p:cViewPr>
      <p:scale>
        <a:sx n="33" d="100"/>
        <a:sy n="33" d="100"/>
      </p:scale>
      <p:origin x="5"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3E1CA4-2001-41A2-90E0-B15EEFC1D0F8}" type="datetimeFigureOut">
              <a:rPr lang="ru-RU" smtClean="0"/>
              <a:pPr/>
              <a:t>10.02.2022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E421D9-1B4D-4C3B-B6F3-83B50FEAAAAE}" type="slidenum">
              <a:rPr lang="ru-RU" smtClean="0"/>
              <a:pPr/>
              <a:t>‹#›</a:t>
            </a:fld>
            <a:endParaRPr lang="ru-RU"/>
          </a:p>
        </p:txBody>
      </p:sp>
    </p:spTree>
    <p:extLst>
      <p:ext uri="{BB962C8B-B14F-4D97-AF65-F5344CB8AC3E}">
        <p14:creationId xmlns="" xmlns:p14="http://schemas.microsoft.com/office/powerpoint/2010/main" val="8172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E421D9-1B4D-4C3B-B6F3-83B50FEAAAAE}" type="slidenum">
              <a:rPr lang="ru-RU" smtClean="0"/>
              <a:pPr/>
              <a:t>19</a:t>
            </a:fld>
            <a:endParaRPr lang="ru-RU"/>
          </a:p>
        </p:txBody>
      </p:sp>
    </p:spTree>
    <p:extLst>
      <p:ext uri="{BB962C8B-B14F-4D97-AF65-F5344CB8AC3E}">
        <p14:creationId xmlns="" xmlns:p14="http://schemas.microsoft.com/office/powerpoint/2010/main" val="4004735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E421D9-1B4D-4C3B-B6F3-83B50FEAAAAE}" type="slidenum">
              <a:rPr lang="ru-RU" smtClean="0"/>
              <a:pPr/>
              <a:t>20</a:t>
            </a:fld>
            <a:endParaRPr lang="ru-RU"/>
          </a:p>
        </p:txBody>
      </p:sp>
    </p:spTree>
    <p:extLst>
      <p:ext uri="{BB962C8B-B14F-4D97-AF65-F5344CB8AC3E}">
        <p14:creationId xmlns="" xmlns:p14="http://schemas.microsoft.com/office/powerpoint/2010/main" val="40047352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Заголовок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5B106E36-FD25-4E2D-B0AA-010F637433A0}" type="datetimeFigureOut">
              <a:rPr lang="ru-RU" smtClean="0"/>
              <a:pPr/>
              <a:t>10.02.2022</a:t>
            </a:fld>
            <a:endParaRPr lang="ru-RU"/>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ru-RU"/>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725C68B6-61C2-468F-89AB-4B9F7531AA68}" type="slidenum">
              <a:rPr lang="ru-RU" smtClean="0"/>
              <a:pPr/>
              <a:t>‹#›</a:t>
            </a:fld>
            <a:endParaRPr lang="ru-RU"/>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10.02.2022</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10.02.2022</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10.02.2022</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7" name="Заголовок 6"/>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5B106E36-FD25-4E2D-B0AA-010F637433A0}" type="datetimeFigureOut">
              <a:rPr lang="ru-RU" smtClean="0"/>
              <a:pPr/>
              <a:t>10.02.2022</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10.02.2022</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8" name="Заголовок 7"/>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5B106E36-FD25-4E2D-B0AA-010F637433A0}" type="datetimeFigureOut">
              <a:rPr lang="ru-RU" smtClean="0"/>
              <a:pPr/>
              <a:t>10.02.2022</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extLst/>
          </a:lstStyle>
          <a:p>
            <a:fld id="{5B106E36-FD25-4E2D-B0AA-010F637433A0}" type="datetimeFigureOut">
              <a:rPr lang="ru-RU" smtClean="0"/>
              <a:pPr/>
              <a:t>10.02.2022</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6" name="Заголовок 5"/>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5B106E36-FD25-4E2D-B0AA-010F637433A0}" type="datetimeFigureOut">
              <a:rPr lang="ru-RU" smtClean="0"/>
              <a:pPr/>
              <a:t>10.02.2022</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extLst/>
          </a:lstStyle>
          <a:p>
            <a:fld id="{5B106E36-FD25-4E2D-B0AA-010F637433A0}" type="datetimeFigureOut">
              <a:rPr lang="ru-RU" smtClean="0"/>
              <a:pPr/>
              <a:t>10.02.2022</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5B106E36-FD25-4E2D-B0AA-010F637433A0}" type="datetimeFigureOut">
              <a:rPr lang="ru-RU" smtClean="0"/>
              <a:pPr/>
              <a:t>10.02.2022</a:t>
            </a:fld>
            <a:endParaRPr lang="ru-RU"/>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ru-RU"/>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725C68B6-61C2-468F-89AB-4B9F7531AA68}" type="slidenum">
              <a:rPr lang="ru-RU" smtClean="0"/>
              <a:pPr/>
              <a:t>‹#›</a:t>
            </a:fld>
            <a:endParaRPr lang="ru-RU"/>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Полилиния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Полилиния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ru-RU" smtClean="0"/>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5B106E36-FD25-4E2D-B0AA-010F637433A0}" type="datetimeFigureOut">
              <a:rPr lang="ru-RU" smtClean="0"/>
              <a:pPr/>
              <a:t>10.02.2022</a:t>
            </a:fld>
            <a:endParaRPr lang="ru-RU"/>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ru-RU"/>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idx="1"/>
          </p:nvPr>
        </p:nvSpPr>
        <p:spPr>
          <a:xfrm>
            <a:off x="457200" y="285728"/>
            <a:ext cx="8229600" cy="6572272"/>
          </a:xfrm>
        </p:spPr>
        <p:txBody>
          <a:bodyPr>
            <a:normAutofit/>
          </a:bodyPr>
          <a:lstStyle/>
          <a:p>
            <a:endParaRPr lang="ru-RU" sz="1400" dirty="0" smtClean="0">
              <a:latin typeface="Times New Roman" panose="02020603050405020304" pitchFamily="18" charset="0"/>
              <a:cs typeface="Times New Roman" panose="02020603050405020304" pitchFamily="18" charset="0"/>
            </a:endParaRPr>
          </a:p>
          <a:p>
            <a:pPr algn="ctr">
              <a:buNone/>
            </a:pPr>
            <a:r>
              <a:rPr lang="ru-RU" sz="1800" b="1" dirty="0" smtClean="0">
                <a:solidFill>
                  <a:srgbClr val="00B0F0"/>
                </a:solidFill>
                <a:latin typeface="Times New Roman" panose="02020603050405020304" pitchFamily="18" charset="0"/>
                <a:cs typeface="Times New Roman" panose="02020603050405020304" pitchFamily="18" charset="0"/>
              </a:rPr>
              <a:t>Государственное бюджетное общеобразовательное учреждение</a:t>
            </a:r>
          </a:p>
          <a:p>
            <a:pPr algn="ctr">
              <a:buNone/>
            </a:pPr>
            <a:r>
              <a:rPr lang="ru-RU" sz="1800" b="1" dirty="0" smtClean="0">
                <a:solidFill>
                  <a:srgbClr val="00B0F0"/>
                </a:solidFill>
                <a:latin typeface="Times New Roman" panose="02020603050405020304" pitchFamily="18" charset="0"/>
                <a:cs typeface="Times New Roman" panose="02020603050405020304" pitchFamily="18" charset="0"/>
              </a:rPr>
              <a:t>Средняя общеобразовательная школа № 407</a:t>
            </a:r>
          </a:p>
          <a:p>
            <a:pPr algn="ctr">
              <a:buNone/>
            </a:pPr>
            <a:r>
              <a:rPr lang="ru-RU" sz="1800" b="1" dirty="0" smtClean="0">
                <a:solidFill>
                  <a:srgbClr val="00B0F0"/>
                </a:solidFill>
                <a:latin typeface="Times New Roman" panose="02020603050405020304" pitchFamily="18" charset="0"/>
                <a:cs typeface="Times New Roman" panose="02020603050405020304" pitchFamily="18" charset="0"/>
              </a:rPr>
              <a:t>Пушкинского района Санкт-Петербурга</a:t>
            </a:r>
          </a:p>
          <a:p>
            <a:pPr algn="ctr">
              <a:buNone/>
            </a:pPr>
            <a:r>
              <a:rPr lang="ru-RU" sz="1800" b="1" dirty="0" smtClean="0">
                <a:solidFill>
                  <a:srgbClr val="00B0F0"/>
                </a:solidFill>
                <a:latin typeface="Times New Roman" panose="02020603050405020304" pitchFamily="18" charset="0"/>
                <a:cs typeface="Times New Roman" panose="02020603050405020304" pitchFamily="18" charset="0"/>
              </a:rPr>
              <a:t>Дошкольное отделение</a:t>
            </a:r>
          </a:p>
          <a:p>
            <a:pPr algn="ctr">
              <a:buNone/>
            </a:pPr>
            <a:endParaRPr lang="ru-RU" sz="1800" b="1" dirty="0" smtClean="0">
              <a:latin typeface="Times New Roman" panose="02020603050405020304" pitchFamily="18" charset="0"/>
              <a:cs typeface="Times New Roman" panose="02020603050405020304" pitchFamily="18" charset="0"/>
            </a:endParaRPr>
          </a:p>
          <a:p>
            <a:pPr algn="ctr">
              <a:buNone/>
            </a:pPr>
            <a:endParaRPr lang="ru-RU" sz="1800" b="1" dirty="0">
              <a:latin typeface="Times New Roman" panose="02020603050405020304" pitchFamily="18" charset="0"/>
              <a:cs typeface="Times New Roman" panose="02020603050405020304" pitchFamily="18" charset="0"/>
            </a:endParaRPr>
          </a:p>
          <a:p>
            <a:pPr>
              <a:buNone/>
            </a:pPr>
            <a:endParaRPr lang="ru-RU" sz="1400" dirty="0" smtClean="0">
              <a:latin typeface="Times New Roman" panose="02020603050405020304" pitchFamily="18" charset="0"/>
              <a:cs typeface="Times New Roman" panose="02020603050405020304" pitchFamily="18" charset="0"/>
            </a:endParaRPr>
          </a:p>
          <a:p>
            <a:pPr marL="109728" indent="0" algn="ctr">
              <a:buNone/>
            </a:pPr>
            <a:r>
              <a:rPr lang="ru-RU" sz="3600" b="1" dirty="0" smtClean="0">
                <a:solidFill>
                  <a:srgbClr val="00B050"/>
                </a:solidFill>
                <a:latin typeface="Times New Roman" pitchFamily="18" charset="0"/>
                <a:cs typeface="Times New Roman" pitchFamily="18" charset="0"/>
              </a:rPr>
              <a:t>«Н</a:t>
            </a:r>
            <a:r>
              <a:rPr lang="ru-RU" sz="3600" b="1" dirty="0" smtClean="0">
                <a:solidFill>
                  <a:srgbClr val="00B050"/>
                </a:solidFill>
                <a:latin typeface="Times New Roman" pitchFamily="18" charset="0"/>
                <a:cs typeface="Times New Roman" pitchFamily="18" charset="0"/>
              </a:rPr>
              <a:t>равственно-патриотическое воспитание </a:t>
            </a:r>
            <a:r>
              <a:rPr lang="ru-RU" sz="3600" b="1" dirty="0" smtClean="0">
                <a:solidFill>
                  <a:srgbClr val="00B050"/>
                </a:solidFill>
                <a:latin typeface="Times New Roman" pitchFamily="18" charset="0"/>
                <a:cs typeface="Times New Roman" pitchFamily="18" charset="0"/>
              </a:rPr>
              <a:t>в </a:t>
            </a:r>
            <a:r>
              <a:rPr lang="ru-RU" sz="3600" b="1" dirty="0" smtClean="0">
                <a:solidFill>
                  <a:srgbClr val="00B050"/>
                </a:solidFill>
                <a:latin typeface="Times New Roman" pitchFamily="18" charset="0"/>
                <a:cs typeface="Times New Roman" pitchFamily="18" charset="0"/>
              </a:rPr>
              <a:t>ДОУ</a:t>
            </a:r>
            <a:r>
              <a:rPr lang="ru-RU" sz="1800" b="1" dirty="0" smtClean="0">
                <a:solidFill>
                  <a:srgbClr val="00B050"/>
                </a:solidFill>
                <a:latin typeface="Times New Roman" pitchFamily="18" charset="0"/>
                <a:cs typeface="Times New Roman" pitchFamily="18" charset="0"/>
              </a:rPr>
              <a:t>»</a:t>
            </a:r>
          </a:p>
          <a:p>
            <a:pPr marL="109728" indent="0" algn="ctr">
              <a:buNone/>
            </a:pPr>
            <a:endParaRPr lang="ru-RU" sz="4000" dirty="0" smtClean="0">
              <a:latin typeface="Times New Roman" panose="02020603050405020304" pitchFamily="18" charset="0"/>
              <a:cs typeface="Times New Roman" panose="02020603050405020304" pitchFamily="18" charset="0"/>
            </a:endParaRPr>
          </a:p>
          <a:p>
            <a:pPr marL="109728" indent="0" algn="ctr">
              <a:buNone/>
            </a:pPr>
            <a:endParaRPr lang="ru-RU" sz="4000" dirty="0" smtClean="0">
              <a:latin typeface="Times New Roman" panose="02020603050405020304" pitchFamily="18" charset="0"/>
              <a:cs typeface="Times New Roman" panose="02020603050405020304" pitchFamily="18" charset="0"/>
            </a:endParaRPr>
          </a:p>
        </p:txBody>
      </p:sp>
      <p:sp>
        <p:nvSpPr>
          <p:cNvPr id="3" name="TextBox 2"/>
          <p:cNvSpPr txBox="1"/>
          <p:nvPr/>
        </p:nvSpPr>
        <p:spPr>
          <a:xfrm>
            <a:off x="5436096" y="5805264"/>
            <a:ext cx="3528392" cy="646331"/>
          </a:xfrm>
          <a:prstGeom prst="rect">
            <a:avLst/>
          </a:prstGeom>
          <a:noFill/>
        </p:spPr>
        <p:txBody>
          <a:bodyPr wrap="square" rtlCol="0">
            <a:spAutoFit/>
          </a:bodyPr>
          <a:lstStyle/>
          <a:p>
            <a:r>
              <a:rPr lang="ru-RU" sz="1200" dirty="0" smtClean="0"/>
              <a:t>Иванова Мария Петровна</a:t>
            </a:r>
          </a:p>
          <a:p>
            <a:r>
              <a:rPr lang="en-US" sz="1200" dirty="0" smtClean="0"/>
              <a:t> </a:t>
            </a:r>
            <a:r>
              <a:rPr lang="ru-RU" sz="1200" dirty="0" smtClean="0"/>
              <a:t>   старший воспитатель </a:t>
            </a:r>
          </a:p>
          <a:p>
            <a:endParaRPr lang="ru-RU" sz="12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Содержимое 5" descr="IMG_20210121_154258_1.jpg"/>
          <p:cNvPicPr>
            <a:picLocks noGrp="1" noChangeAspect="1"/>
          </p:cNvPicPr>
          <p:nvPr>
            <p:ph idx="1"/>
          </p:nvPr>
        </p:nvPicPr>
        <p:blipFill>
          <a:blip r:embed="rId2" cstate="print"/>
          <a:stretch>
            <a:fillRect/>
          </a:stretch>
        </p:blipFill>
        <p:spPr>
          <a:xfrm>
            <a:off x="395536" y="476672"/>
            <a:ext cx="2304256" cy="37276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Рисунок 9" descr="IMG_2149.JPG"/>
          <p:cNvPicPr>
            <a:picLocks noChangeAspect="1"/>
          </p:cNvPicPr>
          <p:nvPr/>
        </p:nvPicPr>
        <p:blipFill>
          <a:blip r:embed="rId3" cstate="print"/>
          <a:stretch>
            <a:fillRect/>
          </a:stretch>
        </p:blipFill>
        <p:spPr>
          <a:xfrm>
            <a:off x="6012160" y="620688"/>
            <a:ext cx="2801804" cy="37357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Рисунок 10" descr="IMG_20210121_151901.jpg"/>
          <p:cNvPicPr>
            <a:picLocks noChangeAspect="1"/>
          </p:cNvPicPr>
          <p:nvPr/>
        </p:nvPicPr>
        <p:blipFill>
          <a:blip r:embed="rId4" cstate="print"/>
          <a:stretch>
            <a:fillRect/>
          </a:stretch>
        </p:blipFill>
        <p:spPr>
          <a:xfrm>
            <a:off x="3203848" y="2996952"/>
            <a:ext cx="2618180" cy="34909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DSC03066.JPG"/>
          <p:cNvPicPr>
            <a:picLocks noGrp="1" noChangeAspect="1"/>
          </p:cNvPicPr>
          <p:nvPr>
            <p:ph idx="1"/>
          </p:nvPr>
        </p:nvPicPr>
        <p:blipFill>
          <a:blip r:embed="rId2" cstate="print"/>
          <a:stretch>
            <a:fillRect/>
          </a:stretch>
        </p:blipFill>
        <p:spPr>
          <a:xfrm>
            <a:off x="539552" y="692696"/>
            <a:ext cx="2543695" cy="38155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Рисунок 4" descr="DSC03098.JPG"/>
          <p:cNvPicPr>
            <a:picLocks noChangeAspect="1"/>
          </p:cNvPicPr>
          <p:nvPr/>
        </p:nvPicPr>
        <p:blipFill>
          <a:blip r:embed="rId3" cstate="print"/>
          <a:stretch>
            <a:fillRect/>
          </a:stretch>
        </p:blipFill>
        <p:spPr>
          <a:xfrm>
            <a:off x="6444208" y="2852936"/>
            <a:ext cx="2304256" cy="38164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Рисунок 5" descr="DSC03072.JPG"/>
          <p:cNvPicPr>
            <a:picLocks noChangeAspect="1"/>
          </p:cNvPicPr>
          <p:nvPr/>
        </p:nvPicPr>
        <p:blipFill>
          <a:blip r:embed="rId4" cstate="print"/>
          <a:stretch>
            <a:fillRect/>
          </a:stretch>
        </p:blipFill>
        <p:spPr>
          <a:xfrm>
            <a:off x="3419872" y="2276872"/>
            <a:ext cx="2304256" cy="38164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Заголовок 6"/>
          <p:cNvSpPr>
            <a:spLocks noGrp="1"/>
          </p:cNvSpPr>
          <p:nvPr>
            <p:ph type="title"/>
          </p:nvPr>
        </p:nvSpPr>
        <p:spPr>
          <a:xfrm>
            <a:off x="3851920" y="404664"/>
            <a:ext cx="4968552" cy="850106"/>
          </a:xfrm>
          <a:prstGeom prst="flowChartPunchedTape">
            <a:avLst/>
          </a:prstGeom>
          <a:solidFill>
            <a:srgbClr val="2BC1A4"/>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ru-RU" sz="2400" b="1" dirty="0" smtClean="0">
                <a:solidFill>
                  <a:schemeClr val="tx1"/>
                </a:solidFill>
                <a:latin typeface="Calibri" pitchFamily="34" charset="0"/>
                <a:cs typeface="Times New Roman" panose="02020603050405020304" pitchFamily="18" charset="0"/>
              </a:rPr>
              <a:t>Экскурсоводы- учащиеся школы</a:t>
            </a:r>
            <a:endParaRPr lang="ru-RU" sz="2400" b="1" dirty="0">
              <a:solidFill>
                <a:schemeClr val="tx1"/>
              </a:solidFill>
              <a:latin typeface="Calibri" pitchFamily="34"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idx="1"/>
          </p:nvPr>
        </p:nvSpPr>
        <p:spPr>
          <a:xfrm>
            <a:off x="143000" y="5013176"/>
            <a:ext cx="9001000" cy="2592288"/>
          </a:xfrm>
        </p:spPr>
        <p:txBody>
          <a:bodyPr>
            <a:normAutofit/>
          </a:bodyPr>
          <a:lstStyle/>
          <a:p>
            <a:pPr marL="109728" indent="0" algn="ctr">
              <a:buNone/>
            </a:pPr>
            <a:endParaRPr lang="ru-RU" sz="1600" dirty="0" smtClean="0"/>
          </a:p>
          <a:p>
            <a:pPr marL="109728" indent="0" algn="ctr">
              <a:buNone/>
            </a:pPr>
            <a:r>
              <a:rPr lang="ru-RU" sz="1800" dirty="0" smtClean="0">
                <a:latin typeface="Calibri" pitchFamily="34" charset="0"/>
              </a:rPr>
              <a:t>Война глазами детей это самое печальное и грустное, что можно нарисовать. Такие картины можно рисовать и цветными карандашами и самыми красивыми красками. Ничто не сможет смягчить рисунок о войне глазами детей.</a:t>
            </a:r>
          </a:p>
        </p:txBody>
      </p:sp>
      <p:pic>
        <p:nvPicPr>
          <p:cNvPr id="16" name="Рисунок 15" descr="002.jpg"/>
          <p:cNvPicPr>
            <a:picLocks noChangeAspect="1"/>
          </p:cNvPicPr>
          <p:nvPr/>
        </p:nvPicPr>
        <p:blipFill>
          <a:blip r:embed="rId2" cstate="print"/>
          <a:stretch>
            <a:fillRect/>
          </a:stretch>
        </p:blipFill>
        <p:spPr>
          <a:xfrm>
            <a:off x="467544" y="1124744"/>
            <a:ext cx="3090762" cy="2174061"/>
          </a:xfrm>
          <a:prstGeom prst="rect">
            <a:avLst/>
          </a:prstGeom>
          <a:ln w="190500" cap="sq">
            <a:solidFill>
              <a:schemeClr val="accent1">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7" name="Рисунок 16" descr="005.jpg"/>
          <p:cNvPicPr>
            <a:picLocks noChangeAspect="1"/>
          </p:cNvPicPr>
          <p:nvPr/>
        </p:nvPicPr>
        <p:blipFill>
          <a:blip r:embed="rId3" cstate="print"/>
          <a:stretch>
            <a:fillRect/>
          </a:stretch>
        </p:blipFill>
        <p:spPr>
          <a:xfrm>
            <a:off x="4788024" y="908720"/>
            <a:ext cx="3714776" cy="2578477"/>
          </a:xfrm>
          <a:prstGeom prst="rect">
            <a:avLst/>
          </a:prstGeom>
          <a:ln w="190500" cap="sq">
            <a:solidFill>
              <a:schemeClr val="bg2">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 name="Рисунок 17" descr="003.jpg"/>
          <p:cNvPicPr>
            <a:picLocks noChangeAspect="1"/>
          </p:cNvPicPr>
          <p:nvPr/>
        </p:nvPicPr>
        <p:blipFill>
          <a:blip r:embed="rId4" cstate="print"/>
          <a:stretch>
            <a:fillRect/>
          </a:stretch>
        </p:blipFill>
        <p:spPr>
          <a:xfrm>
            <a:off x="2411760" y="2996952"/>
            <a:ext cx="3357554" cy="2385997"/>
          </a:xfrm>
          <a:prstGeom prst="rect">
            <a:avLst/>
          </a:prstGeom>
          <a:ln w="190500" cap="sq">
            <a:solidFill>
              <a:schemeClr val="bg2">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Блок-схема: перфолента 5"/>
          <p:cNvSpPr/>
          <p:nvPr/>
        </p:nvSpPr>
        <p:spPr>
          <a:xfrm>
            <a:off x="1187624" y="0"/>
            <a:ext cx="6768752" cy="855480"/>
          </a:xfrm>
          <a:prstGeom prst="flowChartPunchedTape">
            <a:avLst/>
          </a:prstGeom>
          <a:solidFill>
            <a:srgbClr val="2BC1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Times New Roman" panose="02020603050405020304" pitchFamily="18" charset="0"/>
                <a:cs typeface="Times New Roman" panose="02020603050405020304" pitchFamily="18" charset="0"/>
              </a:rPr>
              <a:t>Дети рисуют войну</a:t>
            </a:r>
            <a:endParaRPr lang="ru-RU"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idx="1"/>
          </p:nvPr>
        </p:nvSpPr>
        <p:spPr>
          <a:xfrm>
            <a:off x="251520" y="5345832"/>
            <a:ext cx="8640960" cy="1512168"/>
          </a:xfrm>
        </p:spPr>
        <p:txBody>
          <a:bodyPr>
            <a:normAutofit/>
          </a:bodyPr>
          <a:lstStyle/>
          <a:p>
            <a:pPr marL="109728" indent="0" algn="ctr">
              <a:buNone/>
            </a:pPr>
            <a:r>
              <a:rPr lang="ru-RU" sz="1600" dirty="0" smtClean="0">
                <a:latin typeface="Calibri" pitchFamily="34" charset="0"/>
              </a:rPr>
              <a:t>Война — это самое страшное, что есть на Земле.</a:t>
            </a:r>
          </a:p>
          <a:p>
            <a:pPr marL="109728" indent="0" algn="ctr">
              <a:buNone/>
            </a:pPr>
            <a:r>
              <a:rPr lang="ru-RU" sz="1600" dirty="0" smtClean="0">
                <a:latin typeface="Calibri" pitchFamily="34" charset="0"/>
              </a:rPr>
              <a:t>Мы уже просто так хорошо живём, что не задумываемся над тем, какая жизнь была раньше. Раньше было труднее. Раньше не так было. Раньше люди дорожили последним куском хлеба. Раньше люди относились друг к другу с заботой. Даже если это были совсем чужие люди. Все понимали друг друга.</a:t>
            </a:r>
          </a:p>
          <a:p>
            <a:pPr marL="109728" indent="0" algn="ctr">
              <a:buNone/>
            </a:pPr>
            <a:endParaRPr lang="ru-RU" sz="1600" dirty="0">
              <a:latin typeface="Times New Roman" panose="02020603050405020304" pitchFamily="18" charset="0"/>
              <a:cs typeface="Times New Roman" panose="02020603050405020304" pitchFamily="18" charset="0"/>
            </a:endParaRPr>
          </a:p>
        </p:txBody>
      </p:sp>
      <p:pic>
        <p:nvPicPr>
          <p:cNvPr id="10" name="Рисунок 9" descr="IMG-20210121-WA0023.jpg"/>
          <p:cNvPicPr>
            <a:picLocks noChangeAspect="1"/>
          </p:cNvPicPr>
          <p:nvPr/>
        </p:nvPicPr>
        <p:blipFill>
          <a:blip r:embed="rId2" cstate="print"/>
          <a:stretch>
            <a:fillRect/>
          </a:stretch>
        </p:blipFill>
        <p:spPr>
          <a:xfrm>
            <a:off x="6300192" y="1988840"/>
            <a:ext cx="2428892" cy="32385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Рисунок 10" descr="IMG-20210121-WA0016.jpg"/>
          <p:cNvPicPr>
            <a:picLocks noChangeAspect="1"/>
          </p:cNvPicPr>
          <p:nvPr/>
        </p:nvPicPr>
        <p:blipFill>
          <a:blip r:embed="rId3" cstate="print"/>
          <a:stretch>
            <a:fillRect/>
          </a:stretch>
        </p:blipFill>
        <p:spPr>
          <a:xfrm>
            <a:off x="214282" y="1976427"/>
            <a:ext cx="2286016" cy="30480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Рисунок 11" descr="IMG-20210121-WA0018.jpg"/>
          <p:cNvPicPr>
            <a:picLocks noChangeAspect="1"/>
          </p:cNvPicPr>
          <p:nvPr/>
        </p:nvPicPr>
        <p:blipFill>
          <a:blip r:embed="rId4" cstate="print"/>
          <a:stretch>
            <a:fillRect/>
          </a:stretch>
        </p:blipFill>
        <p:spPr>
          <a:xfrm>
            <a:off x="3131840" y="1772816"/>
            <a:ext cx="2571768" cy="34290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Блок-схема: перфолента 5"/>
          <p:cNvSpPr/>
          <p:nvPr/>
        </p:nvSpPr>
        <p:spPr>
          <a:xfrm>
            <a:off x="1691680" y="332656"/>
            <a:ext cx="6768752" cy="855480"/>
          </a:xfrm>
          <a:prstGeom prst="flowChartPunchedTape">
            <a:avLst/>
          </a:prstGeom>
          <a:solidFill>
            <a:srgbClr val="2BC1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Times New Roman" panose="02020603050405020304" pitchFamily="18" charset="0"/>
                <a:cs typeface="Times New Roman" panose="02020603050405020304" pitchFamily="18" charset="0"/>
              </a:rPr>
              <a:t>Рисунки детей из дома, во время карантина</a:t>
            </a:r>
            <a:endParaRPr lang="ru-RU"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6"/>
          <p:cNvSpPr>
            <a:spLocks noGrp="1"/>
          </p:cNvSpPr>
          <p:nvPr>
            <p:ph idx="1"/>
          </p:nvPr>
        </p:nvSpPr>
        <p:spPr>
          <a:xfrm>
            <a:off x="425581" y="375658"/>
            <a:ext cx="8291264" cy="5674635"/>
          </a:xfrm>
        </p:spPr>
        <p:txBody>
          <a:bodyPr>
            <a:normAutofit/>
          </a:bodyPr>
          <a:lstStyle/>
          <a:p>
            <a:pPr marL="109728" indent="0">
              <a:buNone/>
            </a:pPr>
            <a:endParaRPr lang="ru-RU" sz="1800" dirty="0">
              <a:latin typeface="Times New Roman" panose="02020603050405020304" pitchFamily="18" charset="0"/>
              <a:cs typeface="Times New Roman" panose="02020603050405020304" pitchFamily="18" charset="0"/>
            </a:endParaRPr>
          </a:p>
        </p:txBody>
      </p:sp>
      <p:pic>
        <p:nvPicPr>
          <p:cNvPr id="9" name="Рисунок 8" descr="DSC_0103.JPG"/>
          <p:cNvPicPr>
            <a:picLocks noChangeAspect="1"/>
          </p:cNvPicPr>
          <p:nvPr/>
        </p:nvPicPr>
        <p:blipFill>
          <a:blip r:embed="rId2" cstate="print"/>
          <a:stretch>
            <a:fillRect/>
          </a:stretch>
        </p:blipFill>
        <p:spPr>
          <a:xfrm>
            <a:off x="4644008" y="1844824"/>
            <a:ext cx="4192931" cy="26432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Рисунок 9" descr="DSC_0122.JPG"/>
          <p:cNvPicPr>
            <a:picLocks noChangeAspect="1"/>
          </p:cNvPicPr>
          <p:nvPr/>
        </p:nvPicPr>
        <p:blipFill>
          <a:blip r:embed="rId3" cstate="print"/>
          <a:stretch>
            <a:fillRect/>
          </a:stretch>
        </p:blipFill>
        <p:spPr>
          <a:xfrm>
            <a:off x="357158" y="1357298"/>
            <a:ext cx="3738730" cy="27146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Рисунок 10" descr="DSC_0078.JPG"/>
          <p:cNvPicPr>
            <a:picLocks noChangeAspect="1"/>
          </p:cNvPicPr>
          <p:nvPr/>
        </p:nvPicPr>
        <p:blipFill>
          <a:blip r:embed="rId4" cstate="print"/>
          <a:stretch>
            <a:fillRect/>
          </a:stretch>
        </p:blipFill>
        <p:spPr>
          <a:xfrm>
            <a:off x="395536" y="4293096"/>
            <a:ext cx="4000496" cy="23819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Блок-схема: перфолента 11"/>
          <p:cNvSpPr/>
          <p:nvPr/>
        </p:nvSpPr>
        <p:spPr>
          <a:xfrm>
            <a:off x="1691680" y="404664"/>
            <a:ext cx="6768752" cy="855480"/>
          </a:xfrm>
          <a:prstGeom prst="flowChartPunchedTape">
            <a:avLst/>
          </a:prstGeom>
          <a:solidFill>
            <a:srgbClr val="2BC1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728" indent="0" algn="ctr">
              <a:buNone/>
            </a:pPr>
            <a:r>
              <a:rPr lang="ru-RU" dirty="0" smtClean="0">
                <a:solidFill>
                  <a:schemeClr val="tx1"/>
                </a:solidFill>
                <a:latin typeface="Times New Roman" panose="02020603050405020304" pitchFamily="18" charset="0"/>
                <a:cs typeface="Times New Roman" panose="02020603050405020304" pitchFamily="18" charset="0"/>
              </a:rPr>
              <a:t>Физкультурный досуг с воспитанниками подготовительной группы «Дорога Жизни! </a:t>
            </a:r>
            <a:endParaRPr lang="ru-RU"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107504" y="0"/>
            <a:ext cx="8928992" cy="6669360"/>
          </a:xfrm>
        </p:spPr>
        <p:txBody>
          <a:bodyPr>
            <a:normAutofit/>
          </a:bodyPr>
          <a:lstStyle/>
          <a:p>
            <a:pPr marL="109728" indent="0" algn="ctr">
              <a:buNone/>
            </a:pPr>
            <a:endParaRPr lang="ru-RU" sz="1600" dirty="0" smtClean="0">
              <a:latin typeface="Times New Roman" panose="02020603050405020304" pitchFamily="18" charset="0"/>
              <a:cs typeface="Times New Roman" panose="02020603050405020304" pitchFamily="18" charset="0"/>
            </a:endParaRPr>
          </a:p>
          <a:p>
            <a:pPr marL="109728" indent="0">
              <a:buNone/>
            </a:pPr>
            <a:endParaRPr lang="ru-RU" sz="1600" dirty="0">
              <a:latin typeface="Times New Roman" panose="02020603050405020304" pitchFamily="18" charset="0"/>
              <a:cs typeface="Times New Roman" panose="02020603050405020304" pitchFamily="18" charset="0"/>
            </a:endParaRPr>
          </a:p>
        </p:txBody>
      </p:sp>
      <p:sp>
        <p:nvSpPr>
          <p:cNvPr id="8" name="Блок-схема: перфолента 7"/>
          <p:cNvSpPr/>
          <p:nvPr/>
        </p:nvSpPr>
        <p:spPr>
          <a:xfrm>
            <a:off x="5000628" y="4786322"/>
            <a:ext cx="3500462" cy="661796"/>
          </a:xfrm>
          <a:prstGeom prst="flowChartPunchedTape">
            <a:avLst/>
          </a:prstGeom>
          <a:solidFill>
            <a:srgbClr val="2BC1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Times New Roman" pitchFamily="18" charset="0"/>
                <a:cs typeface="Times New Roman" pitchFamily="18" charset="0"/>
              </a:rPr>
              <a:t>Д/И«Морские обитатели»</a:t>
            </a:r>
            <a:endParaRPr lang="ru-RU" dirty="0">
              <a:solidFill>
                <a:schemeClr val="tx1"/>
              </a:solidFill>
              <a:latin typeface="Times New Roman" pitchFamily="18" charset="0"/>
              <a:cs typeface="Times New Roman" pitchFamily="18" charset="0"/>
            </a:endParaRPr>
          </a:p>
        </p:txBody>
      </p:sp>
      <p:pic>
        <p:nvPicPr>
          <p:cNvPr id="11" name="Рисунок 10" descr="DSC_0034.JPG"/>
          <p:cNvPicPr>
            <a:picLocks noChangeAspect="1"/>
          </p:cNvPicPr>
          <p:nvPr/>
        </p:nvPicPr>
        <p:blipFill>
          <a:blip r:embed="rId2" cstate="print"/>
          <a:stretch>
            <a:fillRect/>
          </a:stretch>
        </p:blipFill>
        <p:spPr>
          <a:xfrm>
            <a:off x="683568" y="548680"/>
            <a:ext cx="3214710" cy="4488185"/>
          </a:xfrm>
          <a:prstGeom prst="rect">
            <a:avLst/>
          </a:prstGeom>
          <a:ln w="190500" cap="sq">
            <a:solidFill>
              <a:schemeClr val="accent1">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Рисунок 11" descr="DSC_0070.JPG"/>
          <p:cNvPicPr>
            <a:picLocks noChangeAspect="1"/>
          </p:cNvPicPr>
          <p:nvPr/>
        </p:nvPicPr>
        <p:blipFill>
          <a:blip r:embed="rId3" cstate="print"/>
          <a:stretch>
            <a:fillRect/>
          </a:stretch>
        </p:blipFill>
        <p:spPr>
          <a:xfrm>
            <a:off x="4716016" y="404664"/>
            <a:ext cx="4063765" cy="2284831"/>
          </a:xfrm>
          <a:prstGeom prst="rect">
            <a:avLst/>
          </a:prstGeom>
          <a:ln w="190500" cap="sq">
            <a:solidFill>
              <a:schemeClr val="accent1">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Рисунок 13" descr="DSC_0012.JPG"/>
          <p:cNvPicPr>
            <a:picLocks noChangeAspect="1"/>
          </p:cNvPicPr>
          <p:nvPr/>
        </p:nvPicPr>
        <p:blipFill>
          <a:blip r:embed="rId4" cstate="print"/>
          <a:stretch>
            <a:fillRect/>
          </a:stretch>
        </p:blipFill>
        <p:spPr>
          <a:xfrm>
            <a:off x="4427984" y="3501008"/>
            <a:ext cx="4357718" cy="2450104"/>
          </a:xfrm>
          <a:prstGeom prst="rect">
            <a:avLst/>
          </a:prstGeom>
          <a:ln w="190500" cap="sq">
            <a:solidFill>
              <a:schemeClr val="accent1">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6"/>
          <p:cNvSpPr>
            <a:spLocks noGrp="1"/>
          </p:cNvSpPr>
          <p:nvPr>
            <p:ph idx="1"/>
          </p:nvPr>
        </p:nvSpPr>
        <p:spPr>
          <a:xfrm>
            <a:off x="0" y="214290"/>
            <a:ext cx="9144000" cy="6527078"/>
          </a:xfrm>
        </p:spPr>
        <p:txBody>
          <a:bodyPr>
            <a:normAutofit/>
          </a:bodyPr>
          <a:lstStyle/>
          <a:p>
            <a:pPr marL="109728" indent="0" algn="ctr">
              <a:buNone/>
            </a:pPr>
            <a:endParaRPr lang="ru-RU" sz="1600" dirty="0">
              <a:latin typeface="Times New Roman" panose="02020603050405020304" pitchFamily="18" charset="0"/>
              <a:cs typeface="Times New Roman" panose="02020603050405020304" pitchFamily="18" charset="0"/>
            </a:endParaRPr>
          </a:p>
          <a:p>
            <a:pPr marL="109728" indent="0" algn="ctr">
              <a:buNone/>
            </a:pPr>
            <a:endParaRPr lang="ru-RU" sz="2800" dirty="0">
              <a:latin typeface="Times New Roman" panose="02020603050405020304" pitchFamily="18" charset="0"/>
              <a:cs typeface="Times New Roman" panose="02020603050405020304" pitchFamily="18" charset="0"/>
            </a:endParaRPr>
          </a:p>
          <a:p>
            <a:pPr marL="109728" indent="0" algn="ctr">
              <a:buNone/>
            </a:pPr>
            <a:endParaRPr lang="ru-RU" sz="2800" dirty="0">
              <a:latin typeface="Times New Roman" panose="02020603050405020304" pitchFamily="18" charset="0"/>
              <a:cs typeface="Times New Roman" panose="02020603050405020304" pitchFamily="18" charset="0"/>
            </a:endParaRPr>
          </a:p>
          <a:p>
            <a:pPr marL="109728" indent="0" algn="ctr">
              <a:buNone/>
            </a:pPr>
            <a:endParaRPr lang="ru-RU" sz="2800" dirty="0">
              <a:latin typeface="Times New Roman" panose="02020603050405020304" pitchFamily="18" charset="0"/>
              <a:cs typeface="Times New Roman" panose="02020603050405020304" pitchFamily="18" charset="0"/>
            </a:endParaRPr>
          </a:p>
          <a:p>
            <a:pPr marL="109728" indent="0" algn="ctr">
              <a:buNone/>
            </a:pPr>
            <a:endParaRPr lang="ru-RU" sz="2800" dirty="0">
              <a:latin typeface="Times New Roman" panose="02020603050405020304" pitchFamily="18" charset="0"/>
              <a:cs typeface="Times New Roman" panose="02020603050405020304" pitchFamily="18" charset="0"/>
            </a:endParaRPr>
          </a:p>
          <a:p>
            <a:endParaRPr lang="ru-RU" dirty="0"/>
          </a:p>
        </p:txBody>
      </p:sp>
      <p:pic>
        <p:nvPicPr>
          <p:cNvPr id="14" name="Рисунок 13" descr="DSC_1097.JPG"/>
          <p:cNvPicPr>
            <a:picLocks noChangeAspect="1"/>
          </p:cNvPicPr>
          <p:nvPr/>
        </p:nvPicPr>
        <p:blipFill>
          <a:blip r:embed="rId2" cstate="print"/>
          <a:srcRect l="19076" r="12790" b="3706"/>
          <a:stretch>
            <a:fillRect/>
          </a:stretch>
        </p:blipFill>
        <p:spPr>
          <a:xfrm>
            <a:off x="5004048" y="1556792"/>
            <a:ext cx="3571900" cy="3786190"/>
          </a:xfrm>
          <a:prstGeom prst="rect">
            <a:avLst/>
          </a:prstGeom>
          <a:ln w="190500" cap="sq">
            <a:solidFill>
              <a:srgbClr val="33996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Рисунок 14" descr="DSC_1773 (1).JPG"/>
          <p:cNvPicPr>
            <a:picLocks noChangeAspect="1"/>
          </p:cNvPicPr>
          <p:nvPr/>
        </p:nvPicPr>
        <p:blipFill>
          <a:blip r:embed="rId3" cstate="print"/>
          <a:srcRect l="7813" r="15624"/>
          <a:stretch>
            <a:fillRect/>
          </a:stretch>
        </p:blipFill>
        <p:spPr>
          <a:xfrm>
            <a:off x="467544" y="1556792"/>
            <a:ext cx="3500462" cy="2570583"/>
          </a:xfrm>
          <a:prstGeom prst="rect">
            <a:avLst/>
          </a:prstGeom>
          <a:ln w="190500" cap="sq">
            <a:solidFill>
              <a:srgbClr val="33996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Рисунок 15" descr="DSC_1087.JPG"/>
          <p:cNvPicPr>
            <a:picLocks noChangeAspect="1"/>
          </p:cNvPicPr>
          <p:nvPr/>
        </p:nvPicPr>
        <p:blipFill>
          <a:blip r:embed="rId4" cstate="print"/>
          <a:srcRect l="5468" r="3906"/>
          <a:stretch>
            <a:fillRect/>
          </a:stretch>
        </p:blipFill>
        <p:spPr>
          <a:xfrm>
            <a:off x="1619672" y="4293096"/>
            <a:ext cx="3096344" cy="2402145"/>
          </a:xfrm>
          <a:prstGeom prst="rect">
            <a:avLst/>
          </a:prstGeom>
          <a:ln w="190500" cap="sq">
            <a:solidFill>
              <a:srgbClr val="33996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7" name="Блок-схема: перфолента 16"/>
          <p:cNvSpPr/>
          <p:nvPr/>
        </p:nvSpPr>
        <p:spPr>
          <a:xfrm>
            <a:off x="1259632" y="332656"/>
            <a:ext cx="7272808" cy="999496"/>
          </a:xfrm>
          <a:prstGeom prst="flowChartPunchedTape">
            <a:avLst/>
          </a:prstGeom>
          <a:solidFill>
            <a:srgbClr val="2BC1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Times New Roman" panose="02020603050405020304" pitchFamily="18" charset="0"/>
                <a:cs typeface="Times New Roman" panose="02020603050405020304" pitchFamily="18" charset="0"/>
              </a:rPr>
              <a:t>Взаимосвязь ДОУ и школы продолжается в работе с родителями. </a:t>
            </a:r>
          </a:p>
          <a:p>
            <a:pPr algn="ctr"/>
            <a:r>
              <a:rPr lang="ru-RU" b="1" dirty="0" smtClean="0">
                <a:solidFill>
                  <a:schemeClr val="tx1"/>
                </a:solidFill>
                <a:latin typeface="Times New Roman" panose="02020603050405020304" pitchFamily="18" charset="0"/>
                <a:cs typeface="Times New Roman" panose="02020603050405020304" pitchFamily="18" charset="0"/>
              </a:rPr>
              <a:t>Это плакаты, газеты, макеты…</a:t>
            </a:r>
            <a:endParaRPr lang="ru-RU"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14282" y="285728"/>
            <a:ext cx="8472518" cy="5721563"/>
          </a:xfrm>
        </p:spPr>
        <p:txBody>
          <a:bodyPr/>
          <a:lstStyle/>
          <a:p>
            <a:endParaRPr lang="ru-RU" dirty="0"/>
          </a:p>
        </p:txBody>
      </p:sp>
      <p:pic>
        <p:nvPicPr>
          <p:cNvPr id="10" name="Рисунок 9" descr="DSC_2055.JPG"/>
          <p:cNvPicPr>
            <a:picLocks noChangeAspect="1"/>
          </p:cNvPicPr>
          <p:nvPr/>
        </p:nvPicPr>
        <p:blipFill>
          <a:blip r:embed="rId2" cstate="print"/>
          <a:stretch>
            <a:fillRect/>
          </a:stretch>
        </p:blipFill>
        <p:spPr>
          <a:xfrm>
            <a:off x="395536" y="836712"/>
            <a:ext cx="3714776" cy="2786082"/>
          </a:xfrm>
          <a:prstGeom prst="rect">
            <a:avLst/>
          </a:prstGeom>
          <a:ln w="190500" cap="sq">
            <a:solidFill>
              <a:srgbClr val="33996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Рисунок 10" descr="DSC_1768.JPG"/>
          <p:cNvPicPr>
            <a:picLocks noChangeAspect="1"/>
          </p:cNvPicPr>
          <p:nvPr/>
        </p:nvPicPr>
        <p:blipFill>
          <a:blip r:embed="rId3" cstate="print"/>
          <a:srcRect t="10927" r="2827" b="12584"/>
          <a:stretch>
            <a:fillRect/>
          </a:stretch>
        </p:blipFill>
        <p:spPr>
          <a:xfrm>
            <a:off x="5508104" y="548680"/>
            <a:ext cx="3143272" cy="4400580"/>
          </a:xfrm>
          <a:prstGeom prst="rect">
            <a:avLst/>
          </a:prstGeom>
          <a:ln w="190500" cap="sq">
            <a:solidFill>
              <a:srgbClr val="33996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Рисунок 11" descr="IMG_0156.JPG"/>
          <p:cNvPicPr>
            <a:picLocks noChangeAspect="1"/>
          </p:cNvPicPr>
          <p:nvPr/>
        </p:nvPicPr>
        <p:blipFill>
          <a:blip r:embed="rId4" cstate="print"/>
          <a:stretch>
            <a:fillRect/>
          </a:stretch>
        </p:blipFill>
        <p:spPr>
          <a:xfrm>
            <a:off x="1475656" y="3861048"/>
            <a:ext cx="3500462" cy="2625346"/>
          </a:xfrm>
          <a:prstGeom prst="rect">
            <a:avLst/>
          </a:prstGeom>
          <a:ln w="190500" cap="sq">
            <a:solidFill>
              <a:srgbClr val="33996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6"/>
          <p:cNvSpPr>
            <a:spLocks noGrp="1"/>
          </p:cNvSpPr>
          <p:nvPr>
            <p:ph idx="1"/>
          </p:nvPr>
        </p:nvSpPr>
        <p:spPr>
          <a:xfrm>
            <a:off x="179512" y="188640"/>
            <a:ext cx="8784976" cy="6552728"/>
          </a:xfrm>
        </p:spPr>
        <p:txBody>
          <a:bodyPr>
            <a:normAutofit/>
          </a:bodyPr>
          <a:lstStyle/>
          <a:p>
            <a:pPr marL="109728" indent="0">
              <a:buNone/>
            </a:pPr>
            <a:endParaRPr lang="ru-RU" dirty="0"/>
          </a:p>
        </p:txBody>
      </p:sp>
      <p:pic>
        <p:nvPicPr>
          <p:cNvPr id="8" name="Рисунок 7" descr="DSC_1782.JPG"/>
          <p:cNvPicPr>
            <a:picLocks noChangeAspect="1"/>
          </p:cNvPicPr>
          <p:nvPr/>
        </p:nvPicPr>
        <p:blipFill>
          <a:blip r:embed="rId2" cstate="print"/>
          <a:stretch>
            <a:fillRect/>
          </a:stretch>
        </p:blipFill>
        <p:spPr>
          <a:xfrm>
            <a:off x="500034" y="1285860"/>
            <a:ext cx="3686862" cy="26420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Рисунок 8" descr="DSC_1088.JPG"/>
          <p:cNvPicPr>
            <a:picLocks noChangeAspect="1"/>
          </p:cNvPicPr>
          <p:nvPr/>
        </p:nvPicPr>
        <p:blipFill>
          <a:blip r:embed="rId3" cstate="print"/>
          <a:stretch>
            <a:fillRect/>
          </a:stretch>
        </p:blipFill>
        <p:spPr>
          <a:xfrm>
            <a:off x="4857752" y="1214422"/>
            <a:ext cx="4095778" cy="30718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Рисунок 9" descr="IMG_20200127_075111_HDR.jpg"/>
          <p:cNvPicPr>
            <a:picLocks noChangeAspect="1"/>
          </p:cNvPicPr>
          <p:nvPr/>
        </p:nvPicPr>
        <p:blipFill>
          <a:blip r:embed="rId4" cstate="print"/>
          <a:stretch>
            <a:fillRect/>
          </a:stretch>
        </p:blipFill>
        <p:spPr>
          <a:xfrm>
            <a:off x="642910" y="4143380"/>
            <a:ext cx="3556024" cy="25003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0" name="Picture 2" descr="C:\Users\1\Desktop\Новая папка (3)\bQ9NtogFOLE.jpg"/>
          <p:cNvPicPr>
            <a:picLocks noChangeAspect="1" noChangeArrowheads="1"/>
          </p:cNvPicPr>
          <p:nvPr/>
        </p:nvPicPr>
        <p:blipFill>
          <a:blip r:embed="rId5" cstate="print"/>
          <a:srcRect/>
          <a:stretch>
            <a:fillRect/>
          </a:stretch>
        </p:blipFill>
        <p:spPr bwMode="auto">
          <a:xfrm>
            <a:off x="5076056" y="4465946"/>
            <a:ext cx="3168352" cy="22185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Блок-схема: перфолента 10"/>
          <p:cNvSpPr/>
          <p:nvPr/>
        </p:nvSpPr>
        <p:spPr>
          <a:xfrm>
            <a:off x="2483768" y="260648"/>
            <a:ext cx="4536504" cy="855480"/>
          </a:xfrm>
          <a:prstGeom prst="flowChartPunchedTape">
            <a:avLst/>
          </a:prstGeom>
          <a:solidFill>
            <a:srgbClr val="2BC1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728" indent="0">
              <a:buNone/>
            </a:pPr>
            <a:r>
              <a:rPr lang="ru-RU" sz="2400" dirty="0" smtClean="0">
                <a:solidFill>
                  <a:schemeClr val="tx1"/>
                </a:solidFill>
              </a:rPr>
              <a:t>Групповые мини-выставки</a:t>
            </a:r>
            <a:endParaRPr lang="ru-RU" sz="2400" dirty="0">
              <a:solidFill>
                <a:schemeClr val="tx1"/>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88640"/>
            <a:ext cx="8712968" cy="1152128"/>
          </a:xfrm>
        </p:spPr>
        <p:txBody>
          <a:bodyPr>
            <a:normAutofit lnSpcReduction="10000"/>
          </a:bodyPr>
          <a:lstStyle/>
          <a:p>
            <a:pPr marL="109728" indent="0" algn="ctr">
              <a:buNone/>
            </a:pPr>
            <a:r>
              <a:rPr lang="ru-RU" sz="1800" dirty="0" smtClean="0">
                <a:latin typeface="Times New Roman" panose="02020603050405020304" pitchFamily="18" charset="0"/>
                <a:cs typeface="Times New Roman" panose="02020603050405020304" pitchFamily="18" charset="0"/>
              </a:rPr>
              <a:t>Огромную работу педагоги проводят с родителями воспитанников. Мы выходим возлагать цветы к мемориалам памяти, которые находятся в шаговой доступности от ДОУ.  Многие семьи  в дни памяти  участвуют в  возложении цветов к мемориалам памяти и участвуют в акции «Бессмертный полк»</a:t>
            </a:r>
          </a:p>
          <a:p>
            <a:pPr marL="109728" indent="0" algn="ctr">
              <a:buNone/>
            </a:pPr>
            <a:endParaRPr lang="ru-RU" sz="1800" dirty="0">
              <a:latin typeface="Times New Roman" panose="02020603050405020304" pitchFamily="18" charset="0"/>
              <a:cs typeface="Times New Roman" panose="02020603050405020304" pitchFamily="18" charset="0"/>
            </a:endParaRPr>
          </a:p>
        </p:txBody>
      </p:sp>
      <p:pic>
        <p:nvPicPr>
          <p:cNvPr id="11" name="Рисунок 10" descr="IMG_0382.JPG"/>
          <p:cNvPicPr>
            <a:picLocks noChangeAspect="1"/>
          </p:cNvPicPr>
          <p:nvPr/>
        </p:nvPicPr>
        <p:blipFill>
          <a:blip r:embed="rId3" cstate="print"/>
          <a:stretch>
            <a:fillRect/>
          </a:stretch>
        </p:blipFill>
        <p:spPr>
          <a:xfrm>
            <a:off x="323528" y="1484784"/>
            <a:ext cx="3350176" cy="2512632"/>
          </a:xfrm>
          <a:prstGeom prst="rect">
            <a:avLst/>
          </a:prstGeom>
          <a:ln w="190500" cap="sq">
            <a:solidFill>
              <a:schemeClr val="accent3">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Рисунок 11" descr="IMG_0460.JPG"/>
          <p:cNvPicPr>
            <a:picLocks noChangeAspect="1"/>
          </p:cNvPicPr>
          <p:nvPr/>
        </p:nvPicPr>
        <p:blipFill>
          <a:blip r:embed="rId4" cstate="print"/>
          <a:stretch>
            <a:fillRect/>
          </a:stretch>
        </p:blipFill>
        <p:spPr>
          <a:xfrm>
            <a:off x="4211960" y="1628800"/>
            <a:ext cx="3316358" cy="24872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Рисунок 12" descr="IMG_0408.JPG"/>
          <p:cNvPicPr>
            <a:picLocks noChangeAspect="1"/>
          </p:cNvPicPr>
          <p:nvPr/>
        </p:nvPicPr>
        <p:blipFill>
          <a:blip r:embed="rId5" cstate="print"/>
          <a:stretch>
            <a:fillRect/>
          </a:stretch>
        </p:blipFill>
        <p:spPr>
          <a:xfrm>
            <a:off x="5292080" y="4077072"/>
            <a:ext cx="3184142" cy="2388106"/>
          </a:xfrm>
          <a:prstGeom prst="rect">
            <a:avLst/>
          </a:prstGeom>
          <a:ln w="190500" cap="sq">
            <a:solidFill>
              <a:srgbClr val="92D05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Рисунок 13" descr="IMG_1936.JPG"/>
          <p:cNvPicPr>
            <a:picLocks noChangeAspect="1"/>
          </p:cNvPicPr>
          <p:nvPr/>
        </p:nvPicPr>
        <p:blipFill>
          <a:blip r:embed="rId6" cstate="print"/>
          <a:stretch>
            <a:fillRect/>
          </a:stretch>
        </p:blipFill>
        <p:spPr>
          <a:xfrm>
            <a:off x="827584" y="3933056"/>
            <a:ext cx="3168352" cy="2376264"/>
          </a:xfrm>
          <a:prstGeom prst="rect">
            <a:avLst/>
          </a:prstGeom>
          <a:ln w="190500" cap="sq">
            <a:solidFill>
              <a:schemeClr val="accent1">
                <a:lumMod val="20000"/>
                <a:lumOff val="8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 xmlns:p14="http://schemas.microsoft.com/office/powerpoint/2010/main" val="72658817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539552" y="692696"/>
            <a:ext cx="8147248" cy="5314595"/>
          </a:xfrm>
        </p:spPr>
        <p:txBody>
          <a:bodyPr>
            <a:noAutofit/>
          </a:bodyPr>
          <a:lstStyle/>
          <a:p>
            <a:pPr>
              <a:buNone/>
            </a:pPr>
            <a:r>
              <a:rPr lang="ru-RU" sz="1800" smtClean="0">
                <a:latin typeface="Times New Roman" pitchFamily="18" charset="0"/>
                <a:cs typeface="Times New Roman" pitchFamily="18" charset="0"/>
              </a:rPr>
              <a:t>    Поэтапная </a:t>
            </a:r>
            <a:r>
              <a:rPr lang="ru-RU" sz="1800" dirty="0" smtClean="0">
                <a:latin typeface="Times New Roman" pitchFamily="18" charset="0"/>
                <a:cs typeface="Times New Roman" pitchFamily="18" charset="0"/>
              </a:rPr>
              <a:t>работа по данному направлению </a:t>
            </a:r>
            <a:r>
              <a:rPr lang="ru-RU" sz="1800" b="1" dirty="0" smtClean="0">
                <a:latin typeface="Times New Roman" pitchFamily="18" charset="0"/>
                <a:cs typeface="Times New Roman" pitchFamily="18" charset="0"/>
              </a:rPr>
              <a:t>патриотического воспитания</a:t>
            </a:r>
            <a:r>
              <a:rPr lang="ru-RU" sz="1800" dirty="0" smtClean="0">
                <a:latin typeface="Times New Roman" pitchFamily="18" charset="0"/>
                <a:cs typeface="Times New Roman" pitchFamily="18" charset="0"/>
              </a:rPr>
              <a:t> </a:t>
            </a:r>
            <a:r>
              <a:rPr lang="ru-RU" sz="1800" dirty="0" smtClean="0">
                <a:latin typeface="Times New Roman" pitchFamily="18" charset="0"/>
                <a:cs typeface="Times New Roman" pitchFamily="18" charset="0"/>
              </a:rPr>
              <a:t> </a:t>
            </a:r>
            <a:r>
              <a:rPr lang="ru-RU" sz="1800" u="sng" dirty="0" smtClean="0">
                <a:latin typeface="Times New Roman" pitchFamily="18" charset="0"/>
                <a:cs typeface="Times New Roman" pitchFamily="18" charset="0"/>
              </a:rPr>
              <a:t>реализуется </a:t>
            </a:r>
            <a:r>
              <a:rPr lang="ru-RU" sz="1800" u="sng" dirty="0" smtClean="0">
                <a:latin typeface="Times New Roman" pitchFamily="18" charset="0"/>
                <a:cs typeface="Times New Roman" pitchFamily="18" charset="0"/>
              </a:rPr>
              <a:t>по следующим направлениям</a:t>
            </a:r>
            <a:r>
              <a:rPr lang="ru-RU" sz="1800" dirty="0" smtClean="0">
                <a:latin typeface="Times New Roman" pitchFamily="18" charset="0"/>
                <a:cs typeface="Times New Roman" pitchFamily="18" charset="0"/>
              </a:rPr>
              <a:t>:</a:t>
            </a:r>
          </a:p>
          <a:p>
            <a:r>
              <a:rPr lang="ru-RU" sz="1800" dirty="0" smtClean="0">
                <a:latin typeface="Times New Roman" pitchFamily="18" charset="0"/>
                <a:cs typeface="Times New Roman" pitchFamily="18" charset="0"/>
              </a:rPr>
              <a:t>1. Методическое сопровождение.</a:t>
            </a:r>
          </a:p>
          <a:p>
            <a:r>
              <a:rPr lang="ru-RU" sz="1800" dirty="0" smtClean="0">
                <a:latin typeface="Times New Roman" pitchFamily="18" charset="0"/>
                <a:cs typeface="Times New Roman" pitchFamily="18" charset="0"/>
              </a:rPr>
              <a:t>2. Работа с детьми</a:t>
            </a:r>
          </a:p>
          <a:p>
            <a:r>
              <a:rPr lang="ru-RU" sz="1800" dirty="0" smtClean="0">
                <a:latin typeface="Times New Roman" pitchFamily="18" charset="0"/>
                <a:cs typeface="Times New Roman" pitchFamily="18" charset="0"/>
              </a:rPr>
              <a:t>3. Работа с родителями</a:t>
            </a:r>
          </a:p>
          <a:p>
            <a:r>
              <a:rPr lang="ru-RU" sz="1800" u="sng" dirty="0" smtClean="0">
                <a:latin typeface="Times New Roman" pitchFamily="18" charset="0"/>
                <a:cs typeface="Times New Roman" pitchFamily="18" charset="0"/>
              </a:rPr>
              <a:t>Каждое из направлений связано между собой и включает в себя</a:t>
            </a:r>
            <a:r>
              <a:rPr lang="ru-RU" sz="1800" dirty="0" smtClean="0">
                <a:latin typeface="Times New Roman" pitchFamily="18" charset="0"/>
                <a:cs typeface="Times New Roman" pitchFamily="18" charset="0"/>
              </a:rPr>
              <a:t>:</a:t>
            </a:r>
          </a:p>
          <a:p>
            <a:r>
              <a:rPr lang="ru-RU" sz="1800" dirty="0" smtClean="0">
                <a:latin typeface="Times New Roman" pitchFamily="18" charset="0"/>
                <a:cs typeface="Times New Roman" pitchFamily="18" charset="0"/>
              </a:rPr>
              <a:t>1. Знакомство с родным городом, его историей</a:t>
            </a:r>
          </a:p>
          <a:p>
            <a:r>
              <a:rPr lang="ru-RU" sz="1800" dirty="0" smtClean="0">
                <a:latin typeface="Times New Roman" pitchFamily="18" charset="0"/>
                <a:cs typeface="Times New Roman" pitchFamily="18" charset="0"/>
              </a:rPr>
              <a:t>2. Знакомство с родным краем и Россией</a:t>
            </a:r>
          </a:p>
          <a:p>
            <a:r>
              <a:rPr lang="ru-RU" sz="1800" dirty="0" smtClean="0">
                <a:latin typeface="Times New Roman" pitchFamily="18" charset="0"/>
                <a:cs typeface="Times New Roman" pitchFamily="18" charset="0"/>
              </a:rPr>
              <a:t>3. Знакомство с наиболее значимыми историческими событиями своей страны и народа.</a:t>
            </a:r>
          </a:p>
          <a:p>
            <a:pPr>
              <a:buNone/>
            </a:pPr>
            <a:r>
              <a:rPr lang="ru-RU" sz="1800" dirty="0" smtClean="0">
                <a:solidFill>
                  <a:srgbClr val="FF0000"/>
                </a:solidFill>
                <a:latin typeface="Times New Roman" pitchFamily="18" charset="0"/>
                <a:cs typeface="Times New Roman" pitchFamily="18" charset="0"/>
              </a:rPr>
              <a:t>       Основные направления работы в дошкольном отделении </a:t>
            </a:r>
          </a:p>
          <a:p>
            <a:pPr>
              <a:buNone/>
            </a:pPr>
            <a:r>
              <a:rPr lang="ru-RU" sz="1800" dirty="0" smtClean="0">
                <a:latin typeface="Times New Roman" pitchFamily="18" charset="0"/>
                <a:cs typeface="Times New Roman" pitchFamily="18" charset="0"/>
              </a:rPr>
              <a:t>  </a:t>
            </a:r>
            <a:r>
              <a:rPr lang="ru-RU" sz="1800" dirty="0" smtClean="0">
                <a:latin typeface="Times New Roman" pitchFamily="18" charset="0"/>
                <a:cs typeface="Times New Roman" pitchFamily="18" charset="0"/>
              </a:rPr>
              <a:t>- изучение </a:t>
            </a:r>
            <a:r>
              <a:rPr lang="ru-RU" sz="1800" dirty="0" smtClean="0">
                <a:latin typeface="Times New Roman" pitchFamily="18" charset="0"/>
                <a:cs typeface="Times New Roman" pitchFamily="18" charset="0"/>
              </a:rPr>
              <a:t>экспозиции в Музее боевой славы</a:t>
            </a:r>
          </a:p>
          <a:p>
            <a:pPr>
              <a:buNone/>
            </a:pPr>
            <a:r>
              <a:rPr lang="ru-RU" sz="1800" dirty="0" smtClean="0">
                <a:latin typeface="Times New Roman" pitchFamily="18" charset="0"/>
                <a:cs typeface="Times New Roman" pitchFamily="18" charset="0"/>
              </a:rPr>
              <a:t> </a:t>
            </a:r>
            <a:r>
              <a:rPr lang="ru-RU" sz="1800" dirty="0" smtClean="0">
                <a:latin typeface="Times New Roman" pitchFamily="18" charset="0"/>
                <a:cs typeface="Times New Roman" pitchFamily="18" charset="0"/>
              </a:rPr>
              <a:t> - встреча </a:t>
            </a:r>
            <a:r>
              <a:rPr lang="ru-RU" sz="1800" dirty="0" smtClean="0">
                <a:latin typeface="Times New Roman" pitchFamily="18" charset="0"/>
                <a:cs typeface="Times New Roman" pitchFamily="18" charset="0"/>
              </a:rPr>
              <a:t>с ветеранами ВОВ</a:t>
            </a:r>
          </a:p>
          <a:p>
            <a:pPr>
              <a:buNone/>
            </a:pPr>
            <a:r>
              <a:rPr lang="ru-RU" sz="1800" dirty="0" smtClean="0">
                <a:latin typeface="Times New Roman" pitchFamily="18" charset="0"/>
                <a:cs typeface="Times New Roman" pitchFamily="18" charset="0"/>
              </a:rPr>
              <a:t> </a:t>
            </a:r>
            <a:r>
              <a:rPr lang="ru-RU" sz="1800" dirty="0" smtClean="0">
                <a:latin typeface="Times New Roman" pitchFamily="18" charset="0"/>
                <a:cs typeface="Times New Roman" pitchFamily="18" charset="0"/>
              </a:rPr>
              <a:t> - тематические </a:t>
            </a:r>
            <a:r>
              <a:rPr lang="ru-RU" sz="1800" dirty="0" smtClean="0">
                <a:latin typeface="Times New Roman" pitchFamily="18" charset="0"/>
                <a:cs typeface="Times New Roman" pitchFamily="18" charset="0"/>
              </a:rPr>
              <a:t>мероприятия для воспитанников </a:t>
            </a:r>
          </a:p>
          <a:p>
            <a:pPr>
              <a:buNone/>
            </a:pPr>
            <a:r>
              <a:rPr lang="ru-RU" sz="1800" dirty="0" smtClean="0">
                <a:latin typeface="Times New Roman" pitchFamily="18" charset="0"/>
                <a:cs typeface="Times New Roman" pitchFamily="18" charset="0"/>
              </a:rPr>
              <a:t>  - активное </a:t>
            </a:r>
            <a:r>
              <a:rPr lang="ru-RU" sz="1800" dirty="0" smtClean="0">
                <a:latin typeface="Times New Roman" pitchFamily="18" charset="0"/>
                <a:cs typeface="Times New Roman" pitchFamily="18" charset="0"/>
              </a:rPr>
              <a:t>привлечение родителей воспитанников </a:t>
            </a:r>
          </a:p>
          <a:p>
            <a:pPr>
              <a:buNone/>
            </a:pPr>
            <a:r>
              <a:rPr lang="ru-RU" sz="1800" dirty="0" smtClean="0">
                <a:latin typeface="Times New Roman" pitchFamily="18" charset="0"/>
                <a:cs typeface="Times New Roman" pitchFamily="18" charset="0"/>
              </a:rPr>
              <a:t> </a:t>
            </a:r>
            <a:endParaRPr lang="ru-RU" sz="1800" dirty="0">
              <a:latin typeface="Times New Roman" pitchFamily="18" charset="0"/>
              <a:cs typeface="Times New Roman" pitchFamily="18"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188640"/>
            <a:ext cx="8712968" cy="6480720"/>
          </a:xfrm>
        </p:spPr>
        <p:txBody>
          <a:bodyPr>
            <a:normAutofit/>
          </a:bodyPr>
          <a:lstStyle/>
          <a:p>
            <a:pPr marL="109728" indent="0" algn="ctr">
              <a:buNone/>
            </a:pPr>
            <a:r>
              <a:rPr lang="ru-RU" sz="1800" dirty="0" smtClean="0">
                <a:latin typeface="Times New Roman" panose="02020603050405020304" pitchFamily="18" charset="0"/>
                <a:cs typeface="Times New Roman" panose="02020603050405020304" pitchFamily="18" charset="0"/>
              </a:rPr>
              <a:t>Невозможно представить себе жизнь ребенка в детском саду без интересных и увлекательных досугов. Для родителей и ветеранов проводятся  тематические концерты. </a:t>
            </a:r>
          </a:p>
          <a:p>
            <a:pPr marL="109728" indent="0" algn="ctr">
              <a:buNone/>
            </a:pPr>
            <a:endParaRPr lang="ru-RU" sz="1800" dirty="0">
              <a:latin typeface="Times New Roman" panose="02020603050405020304" pitchFamily="18" charset="0"/>
              <a:cs typeface="Times New Roman" panose="02020603050405020304" pitchFamily="18" charset="0"/>
            </a:endParaRPr>
          </a:p>
        </p:txBody>
      </p:sp>
      <p:pic>
        <p:nvPicPr>
          <p:cNvPr id="15" name="Рисунок 14" descr="DSC03192.jpg"/>
          <p:cNvPicPr>
            <a:picLocks noChangeAspect="1"/>
          </p:cNvPicPr>
          <p:nvPr/>
        </p:nvPicPr>
        <p:blipFill>
          <a:blip r:embed="rId3" cstate="print"/>
          <a:stretch>
            <a:fillRect/>
          </a:stretch>
        </p:blipFill>
        <p:spPr>
          <a:xfrm>
            <a:off x="500034" y="1214422"/>
            <a:ext cx="3393273" cy="22621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Рисунок 15" descr="DSC03208.jpg"/>
          <p:cNvPicPr>
            <a:picLocks noChangeAspect="1"/>
          </p:cNvPicPr>
          <p:nvPr/>
        </p:nvPicPr>
        <p:blipFill>
          <a:blip r:embed="rId4" cstate="print"/>
          <a:stretch>
            <a:fillRect/>
          </a:stretch>
        </p:blipFill>
        <p:spPr>
          <a:xfrm>
            <a:off x="4929190" y="1142984"/>
            <a:ext cx="3714776" cy="24765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7" name="Рисунок 16" descr="DSC03180.jpg"/>
          <p:cNvPicPr>
            <a:picLocks noChangeAspect="1"/>
          </p:cNvPicPr>
          <p:nvPr/>
        </p:nvPicPr>
        <p:blipFill>
          <a:blip r:embed="rId5" cstate="print"/>
          <a:stretch>
            <a:fillRect/>
          </a:stretch>
        </p:blipFill>
        <p:spPr>
          <a:xfrm>
            <a:off x="2786050" y="3857628"/>
            <a:ext cx="3821899" cy="25479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 xmlns:p14="http://schemas.microsoft.com/office/powerpoint/2010/main" val="72658817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_4049.JPG"/>
          <p:cNvPicPr>
            <a:picLocks noChangeAspect="1"/>
          </p:cNvPicPr>
          <p:nvPr/>
        </p:nvPicPr>
        <p:blipFill>
          <a:blip r:embed="rId2" cstate="print"/>
          <a:stretch>
            <a:fillRect/>
          </a:stretch>
        </p:blipFill>
        <p:spPr>
          <a:xfrm>
            <a:off x="2987824" y="116632"/>
            <a:ext cx="2786756" cy="2081466"/>
          </a:xfrm>
          <a:prstGeom prst="rect">
            <a:avLst/>
          </a:prstGeom>
          <a:ln w="190500" cap="sq">
            <a:solidFill>
              <a:schemeClr val="accent1">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Рисунок 2" descr="IMG_4053.JPG"/>
          <p:cNvPicPr>
            <a:picLocks noChangeAspect="1"/>
          </p:cNvPicPr>
          <p:nvPr/>
        </p:nvPicPr>
        <p:blipFill>
          <a:blip r:embed="rId3" cstate="print"/>
          <a:stretch>
            <a:fillRect/>
          </a:stretch>
        </p:blipFill>
        <p:spPr>
          <a:xfrm>
            <a:off x="395536" y="908720"/>
            <a:ext cx="2808312" cy="20975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Рисунок 3" descr="IMG_4057.JPG"/>
          <p:cNvPicPr>
            <a:picLocks noChangeAspect="1"/>
          </p:cNvPicPr>
          <p:nvPr/>
        </p:nvPicPr>
        <p:blipFill>
          <a:blip r:embed="rId4" cstate="print"/>
          <a:stretch>
            <a:fillRect/>
          </a:stretch>
        </p:blipFill>
        <p:spPr>
          <a:xfrm>
            <a:off x="5436096" y="1556792"/>
            <a:ext cx="3168352" cy="23664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Рисунок 4" descr="IMG_4070.JPG"/>
          <p:cNvPicPr>
            <a:picLocks noChangeAspect="1"/>
          </p:cNvPicPr>
          <p:nvPr/>
        </p:nvPicPr>
        <p:blipFill>
          <a:blip r:embed="rId5" cstate="print"/>
          <a:stretch>
            <a:fillRect/>
          </a:stretch>
        </p:blipFill>
        <p:spPr>
          <a:xfrm>
            <a:off x="251520" y="3429000"/>
            <a:ext cx="2952328" cy="2205134"/>
          </a:xfrm>
          <a:prstGeom prst="rect">
            <a:avLst/>
          </a:prstGeom>
          <a:ln w="190500" cap="sq">
            <a:solidFill>
              <a:schemeClr val="accent5">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p:cNvSpPr txBox="1"/>
          <p:nvPr/>
        </p:nvSpPr>
        <p:spPr>
          <a:xfrm>
            <a:off x="3635896" y="4293096"/>
            <a:ext cx="5328592" cy="3108543"/>
          </a:xfrm>
          <a:prstGeom prst="rect">
            <a:avLst/>
          </a:prstGeom>
          <a:noFill/>
        </p:spPr>
        <p:txBody>
          <a:bodyPr wrap="square" rtlCol="0">
            <a:spAutoFit/>
          </a:bodyPr>
          <a:lstStyle/>
          <a:p>
            <a:r>
              <a:rPr lang="ru-RU" sz="1600" dirty="0" smtClean="0">
                <a:latin typeface="Calibri" pitchFamily="34" charset="0"/>
              </a:rPr>
              <a:t>В детском саду проходят проекты «ИНТЕРВЬЮИРОВАНИЕ». Воспитанники делятся своим мнением о войне. Что они знают о ней, что думают. </a:t>
            </a:r>
          </a:p>
          <a:p>
            <a:pPr>
              <a:buFont typeface="Wingdings" pitchFamily="2" charset="2"/>
              <a:buChar char="§"/>
            </a:pPr>
            <a:r>
              <a:rPr lang="ru-RU" sz="1600" dirty="0" smtClean="0">
                <a:latin typeface="Calibri" pitchFamily="34" charset="0"/>
              </a:rPr>
              <a:t> В Ленинграде была блокада. Люди умирали от голода. Они даже не могли похоронить своих близких, потому что у них не было сил.</a:t>
            </a:r>
          </a:p>
          <a:p>
            <a:pPr>
              <a:buFont typeface="Arial" pitchFamily="34" charset="0"/>
              <a:buChar char="•"/>
            </a:pPr>
            <a:r>
              <a:rPr lang="ru-RU" sz="1600" dirty="0" smtClean="0">
                <a:latin typeface="Calibri" pitchFamily="34" charset="0"/>
              </a:rPr>
              <a:t>Наши солдаты, весь наш народ победил фашистов. Мы должны помнить подвиги наших солдат. Вечная память всем, кто не вернулся с поля боя. Они погибли за наше будущее…</a:t>
            </a:r>
          </a:p>
          <a:p>
            <a:endParaRPr lang="ru-RU" dirty="0" smtClean="0"/>
          </a:p>
          <a:p>
            <a:endParaRPr lang="ru-RU"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15616" y="188640"/>
            <a:ext cx="6552728" cy="47780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Блок-схема: перфолента 3"/>
          <p:cNvSpPr/>
          <p:nvPr/>
        </p:nvSpPr>
        <p:spPr>
          <a:xfrm>
            <a:off x="1979712" y="5589240"/>
            <a:ext cx="4824536" cy="999496"/>
          </a:xfrm>
          <a:prstGeom prst="flowChartPunchedTap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latin typeface="Times New Roman" pitchFamily="18" charset="0"/>
                <a:cs typeface="Times New Roman" pitchFamily="18" charset="0"/>
              </a:rPr>
              <a:t>НИКТО НЕ ЗАБЫТ,</a:t>
            </a:r>
          </a:p>
          <a:p>
            <a:pPr algn="ctr"/>
            <a:r>
              <a:rPr lang="ru-RU" sz="2000" b="1" dirty="0" smtClean="0">
                <a:solidFill>
                  <a:schemeClr val="tx1"/>
                </a:solidFill>
                <a:latin typeface="Times New Roman" pitchFamily="18" charset="0"/>
                <a:cs typeface="Times New Roman" pitchFamily="18" charset="0"/>
              </a:rPr>
              <a:t>НИЧТО НЕ ЗАБЫТО</a:t>
            </a:r>
            <a:endParaRPr lang="ru-RU" sz="2000" b="1" dirty="0">
              <a:solidFill>
                <a:schemeClr val="tx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vechnyj-ogon-risunok-karandashom10.jpg"/>
          <p:cNvPicPr>
            <a:picLocks noChangeAspect="1"/>
          </p:cNvPicPr>
          <p:nvPr/>
        </p:nvPicPr>
        <p:blipFill>
          <a:blip r:embed="rId2" cstate="print"/>
          <a:stretch>
            <a:fillRect/>
          </a:stretch>
        </p:blipFill>
        <p:spPr>
          <a:xfrm>
            <a:off x="251520" y="188640"/>
            <a:ext cx="6192688" cy="4192966"/>
          </a:xfrm>
          <a:prstGeom prst="rect">
            <a:avLst/>
          </a:prstGeom>
        </p:spPr>
      </p:pic>
      <p:sp>
        <p:nvSpPr>
          <p:cNvPr id="6" name="Прямоугольник 5"/>
          <p:cNvSpPr/>
          <p:nvPr/>
        </p:nvSpPr>
        <p:spPr>
          <a:xfrm>
            <a:off x="755576" y="4437112"/>
            <a:ext cx="7634847" cy="923330"/>
          </a:xfrm>
          <a:prstGeom prst="rect">
            <a:avLst/>
          </a:prstGeom>
          <a:noFill/>
        </p:spPr>
        <p:txBody>
          <a:bodyPr wrap="none" lIns="91440" tIns="45720" rIns="91440" bIns="45720">
            <a:spAutoFit/>
          </a:bodyPr>
          <a:lstStyle/>
          <a:p>
            <a:r>
              <a:rPr lang="ru-RU" sz="5400"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rPr>
              <a:t>СПАСИБО</a:t>
            </a:r>
            <a:r>
              <a:rPr lang="ru-RU" sz="54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rPr>
              <a:t> </a:t>
            </a:r>
            <a:r>
              <a:rPr lang="ru-RU" sz="5400"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rPr>
              <a:t>ЗА ВНИМАНИЕ</a:t>
            </a:r>
            <a:endParaRPr lang="ru-RU" sz="54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узей БС1\IMG_0381.JPG"/>
          <p:cNvPicPr>
            <a:picLocks noChangeAspect="1" noChangeArrowheads="1"/>
          </p:cNvPicPr>
          <p:nvPr/>
        </p:nvPicPr>
        <p:blipFill>
          <a:blip r:embed="rId2" cstate="print"/>
          <a:srcRect/>
          <a:stretch>
            <a:fillRect/>
          </a:stretch>
        </p:blipFill>
        <p:spPr bwMode="auto">
          <a:xfrm>
            <a:off x="29003796" y="19002484"/>
            <a:ext cx="4086026" cy="3064520"/>
          </a:xfrm>
          <a:prstGeom prst="rect">
            <a:avLst/>
          </a:prstGeom>
          <a:noFill/>
        </p:spPr>
      </p:pic>
      <p:pic>
        <p:nvPicPr>
          <p:cNvPr id="7" name="Picture 2" descr="D:\музей БС1\IMG_0381.JPG"/>
          <p:cNvPicPr>
            <a:picLocks noChangeAspect="1" noChangeArrowheads="1"/>
          </p:cNvPicPr>
          <p:nvPr/>
        </p:nvPicPr>
        <p:blipFill>
          <a:blip r:embed="rId2" cstate="print"/>
          <a:srcRect/>
          <a:stretch>
            <a:fillRect/>
          </a:stretch>
        </p:blipFill>
        <p:spPr bwMode="auto">
          <a:xfrm>
            <a:off x="23360194" y="17502286"/>
            <a:ext cx="4086026" cy="3064520"/>
          </a:xfrm>
          <a:prstGeom prst="rect">
            <a:avLst/>
          </a:prstGeom>
          <a:noFill/>
        </p:spPr>
      </p:pic>
      <p:pic>
        <p:nvPicPr>
          <p:cNvPr id="9" name="Picture 2" descr="D:\музей БС1\IMG_0381.JPG"/>
          <p:cNvPicPr>
            <a:picLocks noChangeAspect="1" noChangeArrowheads="1"/>
          </p:cNvPicPr>
          <p:nvPr/>
        </p:nvPicPr>
        <p:blipFill>
          <a:blip r:embed="rId2" cstate="print"/>
          <a:srcRect/>
          <a:stretch>
            <a:fillRect/>
          </a:stretch>
        </p:blipFill>
        <p:spPr bwMode="auto">
          <a:xfrm>
            <a:off x="23512594" y="17654686"/>
            <a:ext cx="4086026" cy="3064520"/>
          </a:xfrm>
          <a:prstGeom prst="rect">
            <a:avLst/>
          </a:prstGeom>
          <a:noFill/>
        </p:spPr>
      </p:pic>
      <p:sp>
        <p:nvSpPr>
          <p:cNvPr id="8" name="Прямоугольник 7"/>
          <p:cNvSpPr/>
          <p:nvPr/>
        </p:nvSpPr>
        <p:spPr>
          <a:xfrm>
            <a:off x="500034" y="214290"/>
            <a:ext cx="8358246" cy="1366528"/>
          </a:xfrm>
          <a:prstGeom prst="rect">
            <a:avLst/>
          </a:prstGeom>
        </p:spPr>
        <p:txBody>
          <a:bodyPr wrap="square">
            <a:spAutoFit/>
          </a:bodyPr>
          <a:lstStyle/>
          <a:p>
            <a:pPr algn="ctr"/>
            <a:r>
              <a:rPr lang="ru-RU" sz="2760" b="1" dirty="0" smtClean="0">
                <a:solidFill>
                  <a:schemeClr val="accent2"/>
                </a:solidFill>
              </a:rPr>
              <a:t>МУЗЕЙ- ЭТО МЕСТО ВСТРЕЧИ </a:t>
            </a:r>
            <a:endParaRPr lang="en-US" sz="2760" b="1" dirty="0" smtClean="0">
              <a:solidFill>
                <a:schemeClr val="accent2"/>
              </a:solidFill>
            </a:endParaRPr>
          </a:p>
          <a:p>
            <a:pPr algn="ctr"/>
            <a:r>
              <a:rPr lang="ru-RU" sz="2760" b="1" dirty="0" smtClean="0">
                <a:solidFill>
                  <a:schemeClr val="accent2"/>
                </a:solidFill>
              </a:rPr>
              <a:t>ПРОШЛОГО И НАСТОЯЩЕГО. </a:t>
            </a:r>
            <a:endParaRPr lang="en-US" sz="2760" b="1" dirty="0" smtClean="0">
              <a:solidFill>
                <a:schemeClr val="accent2"/>
              </a:solidFill>
            </a:endParaRPr>
          </a:p>
          <a:p>
            <a:r>
              <a:rPr lang="en-US" sz="2760" b="1" dirty="0" smtClean="0">
                <a:solidFill>
                  <a:schemeClr val="accent2"/>
                </a:solidFill>
              </a:rPr>
              <a:t>                                </a:t>
            </a:r>
            <a:r>
              <a:rPr lang="ru-RU" sz="2760" b="1" dirty="0" smtClean="0">
                <a:solidFill>
                  <a:schemeClr val="accent2"/>
                </a:solidFill>
              </a:rPr>
              <a:t>ЭТО МЕСТО ДЛЯ ДУШИ. </a:t>
            </a:r>
            <a:endParaRPr lang="ru-RU" sz="2760" b="1" dirty="0">
              <a:solidFill>
                <a:schemeClr val="accent2"/>
              </a:solidFill>
            </a:endParaRPr>
          </a:p>
        </p:txBody>
      </p:sp>
      <p:pic>
        <p:nvPicPr>
          <p:cNvPr id="13" name="Содержимое 12" descr="DSC03068.JPG"/>
          <p:cNvPicPr>
            <a:picLocks noGrp="1" noChangeAspect="1"/>
          </p:cNvPicPr>
          <p:nvPr>
            <p:ph sz="quarter" idx="4"/>
          </p:nvPr>
        </p:nvPicPr>
        <p:blipFill>
          <a:blip r:embed="rId3" cstate="print"/>
          <a:stretch>
            <a:fillRect/>
          </a:stretch>
        </p:blipFill>
        <p:spPr>
          <a:xfrm>
            <a:off x="428596" y="1500174"/>
            <a:ext cx="2627842" cy="39417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Рисунок 13" descr="IMG_0987.JPG"/>
          <p:cNvPicPr>
            <a:picLocks noChangeAspect="1"/>
          </p:cNvPicPr>
          <p:nvPr/>
        </p:nvPicPr>
        <p:blipFill>
          <a:blip r:embed="rId4" cstate="print"/>
          <a:stretch>
            <a:fillRect/>
          </a:stretch>
        </p:blipFill>
        <p:spPr>
          <a:xfrm>
            <a:off x="6143636" y="1714488"/>
            <a:ext cx="2428892" cy="37453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Рисунок 14" descr="IMG_20210121_154518.jpg"/>
          <p:cNvPicPr>
            <a:picLocks noChangeAspect="1"/>
          </p:cNvPicPr>
          <p:nvPr/>
        </p:nvPicPr>
        <p:blipFill>
          <a:blip r:embed="rId5" cstate="print"/>
          <a:srcRect l="17187" t="20000" r="-625" b="21250"/>
          <a:stretch>
            <a:fillRect/>
          </a:stretch>
        </p:blipFill>
        <p:spPr>
          <a:xfrm>
            <a:off x="3214678" y="1928802"/>
            <a:ext cx="2570248" cy="13573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Рисунок 15" descr="DSC03077.JPG"/>
          <p:cNvPicPr>
            <a:picLocks noChangeAspect="1"/>
          </p:cNvPicPr>
          <p:nvPr/>
        </p:nvPicPr>
        <p:blipFill>
          <a:blip r:embed="rId6" cstate="print"/>
          <a:srcRect t="24210" r="14551" b="23096"/>
          <a:stretch>
            <a:fillRect/>
          </a:stretch>
        </p:blipFill>
        <p:spPr>
          <a:xfrm>
            <a:off x="3357554" y="3643314"/>
            <a:ext cx="2357454" cy="15859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TextBox 9"/>
          <p:cNvSpPr txBox="1"/>
          <p:nvPr/>
        </p:nvSpPr>
        <p:spPr>
          <a:xfrm>
            <a:off x="1000100" y="5500703"/>
            <a:ext cx="7572428" cy="923330"/>
          </a:xfrm>
          <a:prstGeom prst="rect">
            <a:avLst/>
          </a:prstGeom>
          <a:noFill/>
        </p:spPr>
        <p:txBody>
          <a:bodyPr wrap="square" rtlCol="0">
            <a:spAutoFit/>
          </a:bodyPr>
          <a:lstStyle/>
          <a:p>
            <a:r>
              <a:rPr lang="ru-RU" dirty="0" smtClean="0">
                <a:latin typeface="Calibri" pitchFamily="34" charset="0"/>
              </a:rPr>
              <a:t>Музей школы – это важный элемент воспитательной системы школы. Благодатная основа для принятия нравственных ценностей, в частности чувства причастности к родному прошлому.</a:t>
            </a:r>
            <a:endParaRPr lang="ru-RU" dirty="0">
              <a:latin typeface="Calibri" pitchFamily="34"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DSC03228.jpg"/>
          <p:cNvPicPr>
            <a:picLocks noGrp="1" noChangeAspect="1"/>
          </p:cNvPicPr>
          <p:nvPr>
            <p:ph sz="quarter" idx="4"/>
          </p:nvPr>
        </p:nvPicPr>
        <p:blipFill>
          <a:blip r:embed="rId2" cstate="print"/>
          <a:stretch>
            <a:fillRect/>
          </a:stretch>
        </p:blipFill>
        <p:spPr>
          <a:xfrm>
            <a:off x="4857752" y="3643314"/>
            <a:ext cx="3999704" cy="26664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Picture 2" descr="D:\музей БС1\IMG_0381.JPG"/>
          <p:cNvPicPr>
            <a:picLocks noChangeAspect="1" noChangeArrowheads="1"/>
          </p:cNvPicPr>
          <p:nvPr/>
        </p:nvPicPr>
        <p:blipFill>
          <a:blip r:embed="rId3" cstate="print"/>
          <a:srcRect/>
          <a:stretch>
            <a:fillRect/>
          </a:stretch>
        </p:blipFill>
        <p:spPr bwMode="auto">
          <a:xfrm>
            <a:off x="29003796" y="19002484"/>
            <a:ext cx="4086026" cy="3064520"/>
          </a:xfrm>
          <a:prstGeom prst="rect">
            <a:avLst/>
          </a:prstGeom>
          <a:noFill/>
        </p:spPr>
      </p:pic>
      <p:pic>
        <p:nvPicPr>
          <p:cNvPr id="7" name="Picture 2" descr="D:\музей БС1\IMG_0381.JPG"/>
          <p:cNvPicPr>
            <a:picLocks noChangeAspect="1" noChangeArrowheads="1"/>
          </p:cNvPicPr>
          <p:nvPr/>
        </p:nvPicPr>
        <p:blipFill>
          <a:blip r:embed="rId3" cstate="print"/>
          <a:srcRect/>
          <a:stretch>
            <a:fillRect/>
          </a:stretch>
        </p:blipFill>
        <p:spPr bwMode="auto">
          <a:xfrm>
            <a:off x="23360194" y="17502286"/>
            <a:ext cx="4086026" cy="3064520"/>
          </a:xfrm>
          <a:prstGeom prst="rect">
            <a:avLst/>
          </a:prstGeom>
          <a:noFill/>
        </p:spPr>
      </p:pic>
      <p:pic>
        <p:nvPicPr>
          <p:cNvPr id="9" name="Picture 2" descr="D:\музей БС1\IMG_0381.JPG"/>
          <p:cNvPicPr>
            <a:picLocks noChangeAspect="1" noChangeArrowheads="1"/>
          </p:cNvPicPr>
          <p:nvPr/>
        </p:nvPicPr>
        <p:blipFill>
          <a:blip r:embed="rId3" cstate="print"/>
          <a:srcRect/>
          <a:stretch>
            <a:fillRect/>
          </a:stretch>
        </p:blipFill>
        <p:spPr bwMode="auto">
          <a:xfrm>
            <a:off x="23512594" y="17654686"/>
            <a:ext cx="4086026" cy="3064520"/>
          </a:xfrm>
          <a:prstGeom prst="rect">
            <a:avLst/>
          </a:prstGeom>
          <a:noFill/>
        </p:spPr>
      </p:pic>
      <p:pic>
        <p:nvPicPr>
          <p:cNvPr id="11" name="Рисунок 10" descr="IMG_0381.JPG"/>
          <p:cNvPicPr>
            <a:picLocks noChangeAspect="1"/>
          </p:cNvPicPr>
          <p:nvPr/>
        </p:nvPicPr>
        <p:blipFill>
          <a:blip r:embed="rId4" cstate="print"/>
          <a:stretch>
            <a:fillRect/>
          </a:stretch>
        </p:blipFill>
        <p:spPr>
          <a:xfrm>
            <a:off x="5143504" y="428604"/>
            <a:ext cx="3545922" cy="300039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TextBox 9"/>
          <p:cNvSpPr txBox="1"/>
          <p:nvPr/>
        </p:nvSpPr>
        <p:spPr>
          <a:xfrm>
            <a:off x="214282" y="620688"/>
            <a:ext cx="8001056" cy="5078313"/>
          </a:xfrm>
          <a:prstGeom prst="rect">
            <a:avLst/>
          </a:prstGeom>
          <a:noFill/>
        </p:spPr>
        <p:txBody>
          <a:bodyPr wrap="square" rtlCol="0">
            <a:spAutoFit/>
          </a:bodyPr>
          <a:lstStyle/>
          <a:p>
            <a:pPr>
              <a:lnSpc>
                <a:spcPct val="150000"/>
              </a:lnSpc>
            </a:pPr>
            <a:r>
              <a:rPr lang="ru-RU" b="1" dirty="0" smtClean="0">
                <a:latin typeface="Calibri" pitchFamily="34" charset="0"/>
              </a:rPr>
              <a:t>Ты в музей пришел не просто гостем, </a:t>
            </a:r>
          </a:p>
          <a:p>
            <a:pPr>
              <a:lnSpc>
                <a:spcPct val="150000"/>
              </a:lnSpc>
            </a:pPr>
            <a:r>
              <a:rPr lang="ru-RU" b="1" dirty="0" smtClean="0">
                <a:latin typeface="Calibri" pitchFamily="34" charset="0"/>
              </a:rPr>
              <a:t>Память сердца здесь ты оживи.</a:t>
            </a:r>
          </a:p>
          <a:p>
            <a:pPr>
              <a:lnSpc>
                <a:spcPct val="150000"/>
              </a:lnSpc>
            </a:pPr>
            <a:r>
              <a:rPr lang="ru-RU" b="1" dirty="0" smtClean="0">
                <a:latin typeface="Calibri" pitchFamily="34" charset="0"/>
              </a:rPr>
              <a:t>Может, станет хоть немного проще</a:t>
            </a:r>
          </a:p>
          <a:p>
            <a:pPr>
              <a:lnSpc>
                <a:spcPct val="150000"/>
              </a:lnSpc>
            </a:pPr>
            <a:r>
              <a:rPr lang="ru-RU" b="1" dirty="0" smtClean="0">
                <a:latin typeface="Calibri" pitchFamily="34" charset="0"/>
              </a:rPr>
              <a:t>Нам понять сегодняшние дни.</a:t>
            </a:r>
          </a:p>
          <a:p>
            <a:pPr>
              <a:lnSpc>
                <a:spcPct val="150000"/>
              </a:lnSpc>
            </a:pPr>
            <a:r>
              <a:rPr lang="ru-RU" b="1" dirty="0" smtClean="0">
                <a:latin typeface="Calibri" pitchFamily="34" charset="0"/>
              </a:rPr>
              <a:t>Прикоснись к чужой судьбе и жизни,</a:t>
            </a:r>
          </a:p>
          <a:p>
            <a:pPr>
              <a:lnSpc>
                <a:spcPct val="150000"/>
              </a:lnSpc>
            </a:pPr>
            <a:r>
              <a:rPr lang="ru-RU" b="1" dirty="0" smtClean="0">
                <a:latin typeface="Calibri" pitchFamily="34" charset="0"/>
              </a:rPr>
              <a:t>Подвигам отцов ты поклонись.</a:t>
            </a:r>
          </a:p>
          <a:p>
            <a:pPr>
              <a:lnSpc>
                <a:spcPct val="150000"/>
              </a:lnSpc>
            </a:pPr>
            <a:r>
              <a:rPr lang="ru-RU" b="1" dirty="0" smtClean="0">
                <a:latin typeface="Calibri" pitchFamily="34" charset="0"/>
              </a:rPr>
              <a:t>Так же научись служить Отчизне,</a:t>
            </a:r>
          </a:p>
          <a:p>
            <a:pPr>
              <a:lnSpc>
                <a:spcPct val="150000"/>
              </a:lnSpc>
            </a:pPr>
            <a:r>
              <a:rPr lang="ru-RU" b="1" dirty="0" smtClean="0">
                <a:latin typeface="Calibri" pitchFamily="34" charset="0"/>
              </a:rPr>
              <a:t>Чтоб прожить достойно свою жизнь!</a:t>
            </a:r>
          </a:p>
          <a:p>
            <a:pPr>
              <a:lnSpc>
                <a:spcPct val="150000"/>
              </a:lnSpc>
            </a:pPr>
            <a:r>
              <a:rPr lang="ru-RU" b="1" dirty="0" smtClean="0">
                <a:latin typeface="Calibri" pitchFamily="34" charset="0"/>
              </a:rPr>
              <a:t>Пусть в музей тропа не зарастает,</a:t>
            </a:r>
          </a:p>
          <a:p>
            <a:pPr>
              <a:lnSpc>
                <a:spcPct val="150000"/>
              </a:lnSpc>
            </a:pPr>
            <a:r>
              <a:rPr lang="ru-RU" b="1" dirty="0" smtClean="0">
                <a:latin typeface="Calibri" pitchFamily="34" charset="0"/>
              </a:rPr>
              <a:t>Пусть мужает наша детвора,</a:t>
            </a:r>
          </a:p>
          <a:p>
            <a:pPr>
              <a:lnSpc>
                <a:spcPct val="150000"/>
              </a:lnSpc>
            </a:pPr>
            <a:r>
              <a:rPr lang="ru-RU" b="1" dirty="0" smtClean="0">
                <a:latin typeface="Calibri" pitchFamily="34" charset="0"/>
              </a:rPr>
              <a:t>Пусть быстрее каждый осознает:</a:t>
            </a:r>
          </a:p>
          <a:p>
            <a:pPr>
              <a:lnSpc>
                <a:spcPct val="150000"/>
              </a:lnSpc>
            </a:pPr>
            <a:r>
              <a:rPr lang="ru-RU" b="1" dirty="0" smtClean="0">
                <a:latin typeface="Calibri" pitchFamily="34" charset="0"/>
              </a:rPr>
              <a:t>Завтра вырастает из вчера.</a:t>
            </a:r>
            <a:endParaRPr lang="ru-RU" b="1" dirty="0">
              <a:latin typeface="Calibri"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95536" y="404664"/>
            <a:ext cx="3500462" cy="26253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5" name="Picture 3"/>
          <p:cNvPicPr>
            <a:picLocks noChangeAspect="1" noChangeArrowheads="1"/>
          </p:cNvPicPr>
          <p:nvPr/>
        </p:nvPicPr>
        <p:blipFill>
          <a:blip r:embed="rId3" cstate="print"/>
          <a:srcRect/>
          <a:stretch>
            <a:fillRect/>
          </a:stretch>
        </p:blipFill>
        <p:spPr bwMode="auto">
          <a:xfrm>
            <a:off x="5796136" y="3645024"/>
            <a:ext cx="2379292" cy="30689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6" name="Picture 4"/>
          <p:cNvPicPr>
            <a:picLocks noChangeAspect="1" noChangeArrowheads="1"/>
          </p:cNvPicPr>
          <p:nvPr/>
        </p:nvPicPr>
        <p:blipFill>
          <a:blip r:embed="rId4" cstate="print"/>
          <a:srcRect/>
          <a:stretch>
            <a:fillRect/>
          </a:stretch>
        </p:blipFill>
        <p:spPr bwMode="auto">
          <a:xfrm>
            <a:off x="1619672" y="3356992"/>
            <a:ext cx="2543506" cy="32473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Прямоугольник 11"/>
          <p:cNvSpPr/>
          <p:nvPr/>
        </p:nvSpPr>
        <p:spPr>
          <a:xfrm>
            <a:off x="4716016" y="836712"/>
            <a:ext cx="4248472" cy="2554545"/>
          </a:xfrm>
          <a:prstGeom prst="rect">
            <a:avLst/>
          </a:prstGeom>
        </p:spPr>
        <p:txBody>
          <a:bodyPr wrap="square">
            <a:spAutoFit/>
          </a:bodyPr>
          <a:lstStyle/>
          <a:p>
            <a:r>
              <a:rPr lang="ru-RU" sz="2000" dirty="0" smtClean="0">
                <a:latin typeface="Calibri" pitchFamily="34" charset="0"/>
              </a:rPr>
              <a:t>Воспоминания пожилых людей, письма, фотографии, документы — нет им цены. Из них можно узнать о событиях славной истории нашей страны. Мы должны свято чтить семейные традиции, собирать и бережно хранить семейные реликвии.</a:t>
            </a:r>
            <a:endParaRPr lang="ru-RU" sz="2000" dirty="0">
              <a:latin typeface="Calibri" pitchFamily="34" charset="0"/>
            </a:endParaRPr>
          </a:p>
        </p:txBody>
      </p:sp>
    </p:spTree>
    <p:extLst>
      <p:ext uri="{BB962C8B-B14F-4D97-AF65-F5344CB8AC3E}">
        <p14:creationId xmlns="" xmlns:p14="http://schemas.microsoft.com/office/powerpoint/2010/main" val="390152138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узей БС1\IMG_0381.JPG"/>
          <p:cNvPicPr>
            <a:picLocks noChangeAspect="1" noChangeArrowheads="1"/>
          </p:cNvPicPr>
          <p:nvPr/>
        </p:nvPicPr>
        <p:blipFill>
          <a:blip r:embed="rId2" cstate="print"/>
          <a:srcRect/>
          <a:stretch>
            <a:fillRect/>
          </a:stretch>
        </p:blipFill>
        <p:spPr bwMode="auto">
          <a:xfrm>
            <a:off x="29003796" y="19002484"/>
            <a:ext cx="4086026" cy="3064520"/>
          </a:xfrm>
          <a:prstGeom prst="rect">
            <a:avLst/>
          </a:prstGeom>
          <a:noFill/>
        </p:spPr>
      </p:pic>
      <p:pic>
        <p:nvPicPr>
          <p:cNvPr id="7" name="Picture 2" descr="D:\музей БС1\IMG_0381.JPG"/>
          <p:cNvPicPr>
            <a:picLocks noChangeAspect="1" noChangeArrowheads="1"/>
          </p:cNvPicPr>
          <p:nvPr/>
        </p:nvPicPr>
        <p:blipFill>
          <a:blip r:embed="rId2" cstate="print"/>
          <a:srcRect/>
          <a:stretch>
            <a:fillRect/>
          </a:stretch>
        </p:blipFill>
        <p:spPr bwMode="auto">
          <a:xfrm>
            <a:off x="23360194" y="17502286"/>
            <a:ext cx="4086026" cy="3064520"/>
          </a:xfrm>
          <a:prstGeom prst="rect">
            <a:avLst/>
          </a:prstGeom>
          <a:noFill/>
        </p:spPr>
      </p:pic>
      <p:pic>
        <p:nvPicPr>
          <p:cNvPr id="9" name="Picture 2" descr="D:\музей БС1\IMG_0381.JPG"/>
          <p:cNvPicPr>
            <a:picLocks noChangeAspect="1" noChangeArrowheads="1"/>
          </p:cNvPicPr>
          <p:nvPr/>
        </p:nvPicPr>
        <p:blipFill>
          <a:blip r:embed="rId2" cstate="print"/>
          <a:srcRect/>
          <a:stretch>
            <a:fillRect/>
          </a:stretch>
        </p:blipFill>
        <p:spPr bwMode="auto">
          <a:xfrm>
            <a:off x="23512594" y="17654686"/>
            <a:ext cx="4086026" cy="3064520"/>
          </a:xfrm>
          <a:prstGeom prst="rect">
            <a:avLst/>
          </a:prstGeom>
          <a:noFill/>
        </p:spPr>
      </p:pic>
      <p:sp>
        <p:nvSpPr>
          <p:cNvPr id="8" name="Прямоугольник 7"/>
          <p:cNvSpPr/>
          <p:nvPr/>
        </p:nvSpPr>
        <p:spPr>
          <a:xfrm>
            <a:off x="500034" y="428604"/>
            <a:ext cx="8358246" cy="517065"/>
          </a:xfrm>
          <a:prstGeom prst="rect">
            <a:avLst/>
          </a:prstGeom>
        </p:spPr>
        <p:txBody>
          <a:bodyPr wrap="square">
            <a:spAutoFit/>
          </a:bodyPr>
          <a:lstStyle/>
          <a:p>
            <a:pPr algn="ctr"/>
            <a:r>
              <a:rPr lang="ru-RU" sz="2760" b="1" dirty="0" smtClean="0">
                <a:solidFill>
                  <a:schemeClr val="accent2"/>
                </a:solidFill>
              </a:rPr>
              <a:t> </a:t>
            </a:r>
            <a:endParaRPr lang="ru-RU" sz="2760" b="1" dirty="0">
              <a:solidFill>
                <a:schemeClr val="accent2"/>
              </a:solidFill>
            </a:endParaRPr>
          </a:p>
        </p:txBody>
      </p:sp>
      <p:sp>
        <p:nvSpPr>
          <p:cNvPr id="10" name="TextBox 9"/>
          <p:cNvSpPr txBox="1"/>
          <p:nvPr/>
        </p:nvSpPr>
        <p:spPr>
          <a:xfrm>
            <a:off x="1000100" y="476672"/>
            <a:ext cx="7429552" cy="5078313"/>
          </a:xfrm>
          <a:prstGeom prst="rect">
            <a:avLst/>
          </a:prstGeom>
          <a:noFill/>
        </p:spPr>
        <p:txBody>
          <a:bodyPr wrap="square" rtlCol="0">
            <a:spAutoFit/>
          </a:bodyPr>
          <a:lstStyle/>
          <a:p>
            <a:endParaRPr lang="en-US" b="1" dirty="0" smtClean="0">
              <a:latin typeface="Calibri" pitchFamily="34" charset="0"/>
            </a:endParaRPr>
          </a:p>
          <a:p>
            <a:endParaRPr lang="ru-RU" b="1" dirty="0" smtClean="0">
              <a:latin typeface="Calibri" pitchFamily="34" charset="0"/>
            </a:endParaRPr>
          </a:p>
          <a:p>
            <a:pPr>
              <a:buFontTx/>
              <a:buChar char="-"/>
            </a:pPr>
            <a:r>
              <a:rPr lang="ru-RU" sz="2400" b="1" dirty="0" smtClean="0">
                <a:latin typeface="Calibri" pitchFamily="34" charset="0"/>
              </a:rPr>
              <a:t>Развитие интереса и уважения к родному прошлому в процессе осознания ценности каждого периода истории; </a:t>
            </a:r>
            <a:endParaRPr lang="en-US" sz="2400" b="1" dirty="0" smtClean="0">
              <a:latin typeface="Calibri" pitchFamily="34" charset="0"/>
            </a:endParaRPr>
          </a:p>
          <a:p>
            <a:r>
              <a:rPr lang="ru-RU" sz="2400" b="1" dirty="0" smtClean="0">
                <a:latin typeface="Calibri" pitchFamily="34" charset="0"/>
              </a:rPr>
              <a:t>- Формирование представления о целостности исторического процесса как неразрывной связи поколений соотечественников; </a:t>
            </a:r>
            <a:endParaRPr lang="en-US" sz="2400" b="1" dirty="0" smtClean="0">
              <a:latin typeface="Calibri" pitchFamily="34" charset="0"/>
            </a:endParaRPr>
          </a:p>
          <a:p>
            <a:r>
              <a:rPr lang="ru-RU" sz="2400" b="1" dirty="0" smtClean="0">
                <a:latin typeface="Calibri" pitchFamily="34" charset="0"/>
              </a:rPr>
              <a:t>- Формирование навыков </a:t>
            </a:r>
            <a:r>
              <a:rPr lang="ru-RU" sz="2400" b="1" dirty="0" err="1" smtClean="0">
                <a:latin typeface="Calibri" pitchFamily="34" charset="0"/>
              </a:rPr>
              <a:t>межвозрастного</a:t>
            </a:r>
            <a:r>
              <a:rPr lang="ru-RU" sz="2400" b="1" dirty="0" smtClean="0">
                <a:latin typeface="Calibri" pitchFamily="34" charset="0"/>
              </a:rPr>
              <a:t> и </a:t>
            </a:r>
            <a:r>
              <a:rPr lang="ru-RU" sz="2400" b="1" dirty="0" err="1" smtClean="0">
                <a:latin typeface="Calibri" pitchFamily="34" charset="0"/>
              </a:rPr>
              <a:t>межпоколенческого</a:t>
            </a:r>
            <a:r>
              <a:rPr lang="ru-RU" sz="2400" b="1" dirty="0" smtClean="0">
                <a:latin typeface="Calibri" pitchFamily="34" charset="0"/>
              </a:rPr>
              <a:t> общения; </a:t>
            </a:r>
            <a:endParaRPr lang="en-US" sz="2400" b="1" dirty="0" smtClean="0">
              <a:latin typeface="Calibri" pitchFamily="34" charset="0"/>
            </a:endParaRPr>
          </a:p>
          <a:p>
            <a:pPr>
              <a:buFontTx/>
              <a:buChar char="-"/>
            </a:pPr>
            <a:r>
              <a:rPr lang="ru-RU" sz="2400" b="1" dirty="0" smtClean="0">
                <a:latin typeface="Calibri" pitchFamily="34" charset="0"/>
              </a:rPr>
              <a:t>Развитие познавательных интересов и творческих способностей воспитанников и учащихся;</a:t>
            </a:r>
          </a:p>
          <a:p>
            <a:pPr>
              <a:buFontTx/>
              <a:buChar char="-"/>
            </a:pPr>
            <a:endParaRPr lang="ru-RU" sz="2400" b="1" dirty="0" smtClean="0"/>
          </a:p>
          <a:p>
            <a:endParaRPr lang="ru-RU" sz="2400" b="1" dirty="0"/>
          </a:p>
        </p:txBody>
      </p:sp>
      <p:sp>
        <p:nvSpPr>
          <p:cNvPr id="11" name="Блок-схема: перфолента 10"/>
          <p:cNvSpPr/>
          <p:nvPr/>
        </p:nvSpPr>
        <p:spPr>
          <a:xfrm>
            <a:off x="2267744" y="260649"/>
            <a:ext cx="4968552" cy="648072"/>
          </a:xfrm>
          <a:prstGeom prst="flowChartPunchedTape">
            <a:avLst/>
          </a:prstGeom>
          <a:solidFill>
            <a:srgbClr val="2BC1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Calibri" pitchFamily="34" charset="0"/>
              </a:rPr>
              <a:t>ЗАДАЧИ ПАТРИОТИЧЕСКОГО ВОСПИТАНИЯ </a:t>
            </a:r>
            <a:endParaRPr lang="en-US" b="1" dirty="0" smtClean="0">
              <a:solidFill>
                <a:schemeClr val="tx1"/>
              </a:solidFill>
              <a:latin typeface="Calibri"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узей БС1\IMG_0381.JPG"/>
          <p:cNvPicPr>
            <a:picLocks noChangeAspect="1" noChangeArrowheads="1"/>
          </p:cNvPicPr>
          <p:nvPr/>
        </p:nvPicPr>
        <p:blipFill>
          <a:blip r:embed="rId2" cstate="print"/>
          <a:srcRect/>
          <a:stretch>
            <a:fillRect/>
          </a:stretch>
        </p:blipFill>
        <p:spPr bwMode="auto">
          <a:xfrm>
            <a:off x="29003796" y="19002484"/>
            <a:ext cx="4086026" cy="3064520"/>
          </a:xfrm>
          <a:prstGeom prst="rect">
            <a:avLst/>
          </a:prstGeom>
          <a:noFill/>
        </p:spPr>
      </p:pic>
      <p:pic>
        <p:nvPicPr>
          <p:cNvPr id="7" name="Picture 2" descr="D:\музей БС1\IMG_0381.JPG"/>
          <p:cNvPicPr>
            <a:picLocks noChangeAspect="1" noChangeArrowheads="1"/>
          </p:cNvPicPr>
          <p:nvPr/>
        </p:nvPicPr>
        <p:blipFill>
          <a:blip r:embed="rId2" cstate="print"/>
          <a:srcRect/>
          <a:stretch>
            <a:fillRect/>
          </a:stretch>
        </p:blipFill>
        <p:spPr bwMode="auto">
          <a:xfrm>
            <a:off x="23360194" y="17502286"/>
            <a:ext cx="4086026" cy="3064520"/>
          </a:xfrm>
          <a:prstGeom prst="rect">
            <a:avLst/>
          </a:prstGeom>
          <a:noFill/>
        </p:spPr>
      </p:pic>
      <p:pic>
        <p:nvPicPr>
          <p:cNvPr id="9" name="Picture 2" descr="D:\музей БС1\IMG_0381.JPG"/>
          <p:cNvPicPr>
            <a:picLocks noChangeAspect="1" noChangeArrowheads="1"/>
          </p:cNvPicPr>
          <p:nvPr/>
        </p:nvPicPr>
        <p:blipFill>
          <a:blip r:embed="rId2" cstate="print"/>
          <a:srcRect/>
          <a:stretch>
            <a:fillRect/>
          </a:stretch>
        </p:blipFill>
        <p:spPr bwMode="auto">
          <a:xfrm>
            <a:off x="23512594" y="17654686"/>
            <a:ext cx="4086026" cy="3064520"/>
          </a:xfrm>
          <a:prstGeom prst="rect">
            <a:avLst/>
          </a:prstGeom>
          <a:noFill/>
        </p:spPr>
      </p:pic>
      <p:sp>
        <p:nvSpPr>
          <p:cNvPr id="8" name="Прямоугольник 7"/>
          <p:cNvSpPr/>
          <p:nvPr/>
        </p:nvSpPr>
        <p:spPr>
          <a:xfrm>
            <a:off x="500034" y="428604"/>
            <a:ext cx="8358246" cy="517065"/>
          </a:xfrm>
          <a:prstGeom prst="rect">
            <a:avLst/>
          </a:prstGeom>
        </p:spPr>
        <p:txBody>
          <a:bodyPr wrap="square">
            <a:spAutoFit/>
          </a:bodyPr>
          <a:lstStyle/>
          <a:p>
            <a:pPr algn="ctr"/>
            <a:r>
              <a:rPr lang="ru-RU" sz="2760" b="1" dirty="0" smtClean="0">
                <a:solidFill>
                  <a:schemeClr val="accent2"/>
                </a:solidFill>
              </a:rPr>
              <a:t> </a:t>
            </a:r>
            <a:endParaRPr lang="ru-RU" sz="2760" b="1" dirty="0">
              <a:solidFill>
                <a:schemeClr val="accent2"/>
              </a:solidFill>
            </a:endParaRPr>
          </a:p>
        </p:txBody>
      </p:sp>
      <p:sp>
        <p:nvSpPr>
          <p:cNvPr id="10" name="TextBox 9"/>
          <p:cNvSpPr txBox="1"/>
          <p:nvPr/>
        </p:nvSpPr>
        <p:spPr>
          <a:xfrm>
            <a:off x="683568" y="785794"/>
            <a:ext cx="7746084" cy="6324808"/>
          </a:xfrm>
          <a:prstGeom prst="rect">
            <a:avLst/>
          </a:prstGeom>
          <a:noFill/>
        </p:spPr>
        <p:txBody>
          <a:bodyPr wrap="square" rtlCol="0">
            <a:spAutoFit/>
          </a:bodyPr>
          <a:lstStyle/>
          <a:p>
            <a:pPr>
              <a:lnSpc>
                <a:spcPct val="150000"/>
              </a:lnSpc>
            </a:pPr>
            <a:r>
              <a:rPr lang="ru-RU" b="1" dirty="0" smtClean="0">
                <a:latin typeface="Calibri" pitchFamily="34" charset="0"/>
              </a:rPr>
              <a:t>     Благодаря преемственности в работе школы и детского сада. Музей активно используется педагогами дошкольного отделения для развития познавательной активности, самостоятельности и творчества каждого ребенка. Увлекает детей перспективой  работы в школьном музее. Вызывает желание учиться в школе.</a:t>
            </a:r>
          </a:p>
          <a:p>
            <a:pPr>
              <a:lnSpc>
                <a:spcPct val="150000"/>
              </a:lnSpc>
            </a:pPr>
            <a:r>
              <a:rPr lang="ru-RU" b="1" dirty="0" smtClean="0">
                <a:latin typeface="Calibri" pitchFamily="34" charset="0"/>
              </a:rPr>
              <a:t>     Педагоги с детьми посещают музей по плану работы музея и в дни памятных дат: день полного освобождения Ленинграда от фашистских захватчиков, День Победы.</a:t>
            </a:r>
          </a:p>
          <a:p>
            <a:pPr>
              <a:lnSpc>
                <a:spcPct val="150000"/>
              </a:lnSpc>
            </a:pPr>
            <a:r>
              <a:rPr lang="ru-RU" b="1" dirty="0" smtClean="0">
                <a:latin typeface="Calibri" pitchFamily="34" charset="0"/>
              </a:rPr>
              <a:t>     В музее можно познакомиться с предметами истории, потрогать экспонаты, почувствовать себя частью истории. Здесь представлена форма советского солдата, каски, боевые припасы, письма – треугольники, керосиновая лампа. Газеты и плакаты рассказывают, как жили взрослые и дети в годы войны.</a:t>
            </a:r>
          </a:p>
          <a:p>
            <a:endParaRPr lang="ru-RU" b="1" dirty="0" smtClean="0"/>
          </a:p>
          <a:p>
            <a:endParaRPr lang="ru-RU" b="1" dirty="0" smtClean="0"/>
          </a:p>
          <a:p>
            <a:endParaRPr lang="ru-RU" b="1" dirty="0" smtClean="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Блок-схема: перфолента 1"/>
          <p:cNvSpPr/>
          <p:nvPr/>
        </p:nvSpPr>
        <p:spPr>
          <a:xfrm>
            <a:off x="755576" y="0"/>
            <a:ext cx="2928926" cy="958288"/>
          </a:xfrm>
          <a:prstGeom prst="flowChartPunchedTape">
            <a:avLst/>
          </a:prstGeom>
          <a:solidFill>
            <a:srgbClr val="2BC1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Times New Roman" panose="02020603050405020304" pitchFamily="18" charset="0"/>
                <a:cs typeface="Times New Roman" panose="02020603050405020304" pitchFamily="18" charset="0"/>
              </a:rPr>
              <a:t>Каска и гильза от снаряда</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8" name="Блок-схема: перфолента 7"/>
          <p:cNvSpPr/>
          <p:nvPr/>
        </p:nvSpPr>
        <p:spPr>
          <a:xfrm>
            <a:off x="5292080" y="-171400"/>
            <a:ext cx="2879180" cy="974573"/>
          </a:xfrm>
          <a:prstGeom prst="flowChartPunchedTape">
            <a:avLst/>
          </a:prstGeom>
          <a:solidFill>
            <a:srgbClr val="2BC1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Times New Roman" panose="02020603050405020304" pitchFamily="18" charset="0"/>
                <a:cs typeface="Times New Roman" panose="02020603050405020304" pitchFamily="18" charset="0"/>
              </a:rPr>
              <a:t>Макет «Дорога жизни»</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9" name="Блок-схема: перфолента 8"/>
          <p:cNvSpPr/>
          <p:nvPr/>
        </p:nvSpPr>
        <p:spPr>
          <a:xfrm>
            <a:off x="1835696" y="3717032"/>
            <a:ext cx="5143536" cy="855480"/>
          </a:xfrm>
          <a:prstGeom prst="flowChartPunchedTape">
            <a:avLst/>
          </a:prstGeom>
          <a:solidFill>
            <a:srgbClr val="2BC1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Times New Roman" panose="02020603050405020304" pitchFamily="18" charset="0"/>
                <a:cs typeface="Times New Roman" panose="02020603050405020304" pitchFamily="18" charset="0"/>
              </a:rPr>
              <a:t>Письмо из Ленинграда</a:t>
            </a:r>
            <a:endParaRPr lang="ru-RU" b="1" dirty="0">
              <a:solidFill>
                <a:schemeClr val="tx1"/>
              </a:solidFill>
              <a:latin typeface="Times New Roman" panose="02020603050405020304" pitchFamily="18" charset="0"/>
              <a:cs typeface="Times New Roman" panose="02020603050405020304" pitchFamily="18" charset="0"/>
            </a:endParaRPr>
          </a:p>
        </p:txBody>
      </p:sp>
      <p:pic>
        <p:nvPicPr>
          <p:cNvPr id="19" name="Рисунок 18" descr="IMG_4249.JPG"/>
          <p:cNvPicPr>
            <a:picLocks noChangeAspect="1"/>
          </p:cNvPicPr>
          <p:nvPr/>
        </p:nvPicPr>
        <p:blipFill>
          <a:blip r:embed="rId2" cstate="print"/>
          <a:srcRect l="3125" t="9080" r="4644" b="5571"/>
          <a:stretch>
            <a:fillRect/>
          </a:stretch>
        </p:blipFill>
        <p:spPr>
          <a:xfrm>
            <a:off x="467544" y="1196752"/>
            <a:ext cx="3410785" cy="23574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 name="Рисунок 19" descr="IMG_2144.JPG"/>
          <p:cNvPicPr>
            <a:picLocks noChangeAspect="1"/>
          </p:cNvPicPr>
          <p:nvPr/>
        </p:nvPicPr>
        <p:blipFill>
          <a:blip r:embed="rId3" cstate="print"/>
          <a:stretch>
            <a:fillRect/>
          </a:stretch>
        </p:blipFill>
        <p:spPr>
          <a:xfrm>
            <a:off x="4644008" y="764704"/>
            <a:ext cx="4143368" cy="31075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6" name="Picture 2" descr="C:\Users\1\Desktop\4R35-b67P98.jpg"/>
          <p:cNvPicPr>
            <a:picLocks noGrp="1" noChangeAspect="1" noChangeArrowheads="1"/>
          </p:cNvPicPr>
          <p:nvPr>
            <p:ph idx="1"/>
          </p:nvPr>
        </p:nvPicPr>
        <p:blipFill>
          <a:blip r:embed="rId4" cstate="print"/>
          <a:srcRect t="36324" r="2012"/>
          <a:stretch>
            <a:fillRect/>
          </a:stretch>
        </p:blipFill>
        <p:spPr bwMode="auto">
          <a:xfrm>
            <a:off x="2843808" y="4509120"/>
            <a:ext cx="2664296" cy="21912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6" descr="IMG_20210121_153343.jpg"/>
          <p:cNvPicPr>
            <a:picLocks noGrp="1" noChangeAspect="1"/>
          </p:cNvPicPr>
          <p:nvPr>
            <p:ph idx="1"/>
          </p:nvPr>
        </p:nvPicPr>
        <p:blipFill>
          <a:blip r:embed="rId2" cstate="print"/>
          <a:stretch>
            <a:fillRect/>
          </a:stretch>
        </p:blipFill>
        <p:spPr>
          <a:xfrm>
            <a:off x="3419872" y="2132856"/>
            <a:ext cx="2463738" cy="32849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Блок-схема: перфолента 8"/>
          <p:cNvSpPr/>
          <p:nvPr/>
        </p:nvSpPr>
        <p:spPr>
          <a:xfrm>
            <a:off x="899592" y="620688"/>
            <a:ext cx="3816424" cy="855480"/>
          </a:xfrm>
          <a:prstGeom prst="flowChartPunchedTape">
            <a:avLst/>
          </a:prstGeom>
          <a:solidFill>
            <a:srgbClr val="2BC1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Times New Roman" panose="02020603050405020304" pitchFamily="18" charset="0"/>
                <a:cs typeface="Times New Roman" panose="02020603050405020304" pitchFamily="18" charset="0"/>
              </a:rPr>
              <a:t>Экспонаты</a:t>
            </a:r>
            <a:endParaRPr lang="ru-RU" b="1" dirty="0">
              <a:solidFill>
                <a:schemeClr val="tx1"/>
              </a:solidFill>
              <a:latin typeface="Times New Roman" panose="02020603050405020304" pitchFamily="18" charset="0"/>
              <a:cs typeface="Times New Roman" panose="02020603050405020304" pitchFamily="18" charset="0"/>
            </a:endParaRPr>
          </a:p>
        </p:txBody>
      </p:sp>
      <p:pic>
        <p:nvPicPr>
          <p:cNvPr id="11" name="Рисунок 10" descr="DSC03077.JPG"/>
          <p:cNvPicPr>
            <a:picLocks noChangeAspect="1"/>
          </p:cNvPicPr>
          <p:nvPr/>
        </p:nvPicPr>
        <p:blipFill>
          <a:blip r:embed="rId3" cstate="print"/>
          <a:stretch>
            <a:fillRect/>
          </a:stretch>
        </p:blipFill>
        <p:spPr>
          <a:xfrm>
            <a:off x="683568" y="1700808"/>
            <a:ext cx="2428892" cy="36433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0" name="Picture 2"/>
          <p:cNvPicPr>
            <a:picLocks noChangeAspect="1" noChangeArrowheads="1"/>
          </p:cNvPicPr>
          <p:nvPr/>
        </p:nvPicPr>
        <p:blipFill>
          <a:blip r:embed="rId4" cstate="print"/>
          <a:srcRect t="7437" r="-2222"/>
          <a:stretch>
            <a:fillRect/>
          </a:stretch>
        </p:blipFill>
        <p:spPr bwMode="auto">
          <a:xfrm>
            <a:off x="6300192" y="1628800"/>
            <a:ext cx="2618256" cy="42148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1698</TotalTime>
  <Words>673</Words>
  <Application>Microsoft Office PowerPoint</Application>
  <PresentationFormat>Экран (4:3)</PresentationFormat>
  <Paragraphs>85</Paragraphs>
  <Slides>23</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Открытая</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Экскурсоводы- учащиеся школы</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Мария Иванова</dc:creator>
  <cp:lastModifiedBy>Работа</cp:lastModifiedBy>
  <dcterms:modified xsi:type="dcterms:W3CDTF">2022-02-10T11:59:08Z</dcterms:modified>
</cp:coreProperties>
</file>