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50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966E3-99DF-48AF-BD8A-0312C43B2D80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ED929-DC9B-4FDE-866E-DED919D20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F153-F937-4B6F-B561-9633CDBB5A01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2FD86-5CD3-42EA-BEDF-1A06865642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74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Современное воспитание подрастающего поколения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0694" y="3512349"/>
            <a:ext cx="36433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Подготовил: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Еремян А.К.,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аместитель директора по ВР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МОБУ Лицея №3 г. Сочи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ОБЩЕОБРАЗОВАТЕЛЬНОЕ БЮДЖЕТНОЕ УЧРЕЖДЕНИЕ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ЛИЦЕЙ №3 Г. СОЧИ ИМЕНИ ГЕРОЯ СОВЕТСКОГО СОЮЗА СТОГОВА Н.И.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5286392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г. Сочи, 2021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786874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</a:rPr>
              <a:t>Тенденция 7:</a:t>
            </a:r>
            <a:r>
              <a:rPr lang="ru-RU" sz="2400" u="sng" dirty="0" smtClean="0">
                <a:solidFill>
                  <a:srgbClr val="002060"/>
                </a:solidFill>
              </a:rPr>
              <a:t>  </a:t>
            </a:r>
          </a:p>
          <a:p>
            <a:r>
              <a:rPr lang="ru-RU" b="1" i="1" u="sng" dirty="0" smtClean="0">
                <a:solidFill>
                  <a:srgbClr val="002060"/>
                </a:solidFill>
              </a:rPr>
              <a:t>Активный поиск форм сотрудничества в образовании между  государством и церковью. </a:t>
            </a:r>
          </a:p>
          <a:p>
            <a:endParaRPr lang="ru-RU" b="1" i="1" u="sng" dirty="0" smtClean="0">
              <a:solidFill>
                <a:srgbClr val="002060"/>
              </a:solidFill>
            </a:endParaRPr>
          </a:p>
          <a:p>
            <a:r>
              <a:rPr lang="ru-RU" dirty="0" smtClean="0"/>
              <a:t>  Начинают появляться </a:t>
            </a:r>
            <a:r>
              <a:rPr lang="ru-RU" b="1" dirty="0" smtClean="0"/>
              <a:t>формы,  приемлемые как для школы, так и для церкви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разработка </a:t>
            </a:r>
            <a:r>
              <a:rPr lang="ru-RU" i="1" dirty="0" smtClean="0"/>
              <a:t>образовательных программ</a:t>
            </a:r>
            <a:r>
              <a:rPr lang="ru-RU" dirty="0" smtClean="0"/>
              <a:t> по формированию духовно -нравственной культуры; </a:t>
            </a:r>
          </a:p>
          <a:p>
            <a:pPr>
              <a:buFontTx/>
              <a:buChar char="-"/>
            </a:pPr>
            <a:r>
              <a:rPr lang="ru-RU" i="1" dirty="0"/>
              <a:t>возрождение народных ремесел</a:t>
            </a:r>
            <a:r>
              <a:rPr lang="ru-RU" dirty="0"/>
              <a:t>, выращивание народных умельцев, обучение навыкам народной художественной культуры (ткачество, резьба, вышивание, плетение и т.д</a:t>
            </a:r>
            <a:r>
              <a:rPr lang="ru-RU" dirty="0" smtClean="0"/>
              <a:t>.);</a:t>
            </a:r>
          </a:p>
          <a:p>
            <a:r>
              <a:rPr lang="ru-RU" i="1" dirty="0" smtClean="0"/>
              <a:t>-вовлечение </a:t>
            </a:r>
            <a:r>
              <a:rPr lang="ru-RU" dirty="0"/>
              <a:t>школьников, родителей, педагогов в художественную самодеятельность, народное творчество, культурный досуг и другие </a:t>
            </a:r>
            <a:r>
              <a:rPr lang="ru-RU" i="1" dirty="0"/>
              <a:t>формы эстетической деятельности; 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подготовка и проведение массовых образовательных и воспитательных </a:t>
            </a:r>
            <a:r>
              <a:rPr lang="ru-RU" dirty="0" smtClean="0"/>
              <a:t>мероприятий</a:t>
            </a:r>
          </a:p>
          <a:p>
            <a:pPr>
              <a:buFontTx/>
              <a:buChar char="-"/>
            </a:pPr>
            <a:r>
              <a:rPr lang="ru-RU" dirty="0" smtClean="0"/>
              <a:t>формирование </a:t>
            </a:r>
            <a:r>
              <a:rPr lang="ru-RU" dirty="0"/>
              <a:t>потребности в здоровом образе </a:t>
            </a:r>
            <a:r>
              <a:rPr lang="ru-RU" dirty="0" smtClean="0"/>
              <a:t>жизни(потребности </a:t>
            </a:r>
            <a:r>
              <a:rPr lang="ru-RU" dirty="0"/>
              <a:t>в повседневных занятиях физкультурой и спортом; оказание индивидуальной помощи наиболее одаренным детям, спортсменам, работа с ослабленными детьми; оказание помощи нуждающимся в преодолении вредных привычек (курение, пьянство и др.);</a:t>
            </a:r>
            <a:endParaRPr lang="ru-RU" dirty="0" smtClean="0"/>
          </a:p>
          <a:p>
            <a:r>
              <a:rPr lang="ru-RU" dirty="0" smtClean="0"/>
              <a:t>-развитие </a:t>
            </a:r>
            <a:r>
              <a:rPr lang="ru-RU" dirty="0"/>
              <a:t>у детей и молодежи важнейших трудовых, технических умений и навыков, необходимых современному человеку;</a:t>
            </a:r>
          </a:p>
          <a:p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78575"/>
            <a:ext cx="807249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Тенденция 8: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i="1" u="sng" dirty="0">
                <a:solidFill>
                  <a:srgbClr val="002060"/>
                </a:solidFill>
              </a:rPr>
              <a:t>активизация использования информационных технологий как воспитательного  ресурса</a:t>
            </a:r>
            <a:r>
              <a:rPr lang="ru-RU" b="1" i="1" u="sng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Возможности </a:t>
            </a:r>
            <a:r>
              <a:rPr lang="ru-RU" dirty="0"/>
              <a:t>использования ИКТ в организации воспитательного процесса </a:t>
            </a:r>
            <a:r>
              <a:rPr lang="ru-RU" dirty="0" smtClean="0"/>
              <a:t>велики</a:t>
            </a:r>
            <a:r>
              <a:rPr lang="ru-RU" dirty="0"/>
              <a:t>. Информационные технологии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-</a:t>
            </a:r>
            <a:r>
              <a:rPr lang="ru-RU" dirty="0"/>
              <a:t> повышают и стимулируют интерес; </a:t>
            </a:r>
          </a:p>
          <a:p>
            <a:pPr>
              <a:buFontTx/>
              <a:buChar char="-"/>
            </a:pPr>
            <a:r>
              <a:rPr lang="ru-RU" dirty="0" smtClean="0"/>
              <a:t>активизируют </a:t>
            </a:r>
            <a:r>
              <a:rPr lang="ru-RU" dirty="0"/>
              <a:t>мыслительную деятельность и эффективность воспитания тех или иных качеств личности благодаря интерактивности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 -предоставляют </a:t>
            </a:r>
            <a:r>
              <a:rPr lang="ru-RU" dirty="0"/>
              <a:t>ученикам возможность самостоятельного поиска материалов, опубликованных в Интернет для подготовки докладов, рефератов, составления сценариев; </a:t>
            </a:r>
          </a:p>
          <a:p>
            <a:r>
              <a:rPr lang="ru-RU" dirty="0"/>
              <a:t>-</a:t>
            </a:r>
            <a:r>
              <a:rPr lang="ru-RU" dirty="0" smtClean="0"/>
              <a:t>предоставляют </a:t>
            </a:r>
            <a:r>
              <a:rPr lang="ru-RU" dirty="0"/>
              <a:t>помощь в поисках ответов на проблемные вопросы;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/>
              <a:t> работа с графической информацией — сканирование, обработка, создание  графических проектов (презентаций, видеофильмов и др.);</a:t>
            </a:r>
          </a:p>
          <a:p>
            <a:pPr>
              <a:buFontTx/>
              <a:buChar char="-"/>
            </a:pPr>
            <a:r>
              <a:rPr lang="ru-RU" dirty="0" smtClean="0"/>
              <a:t>работа </a:t>
            </a:r>
            <a:r>
              <a:rPr lang="ru-RU" dirty="0"/>
              <a:t>со звуком — запись, обработка, монтаж, звуковое сопровождение различных мероприятий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-использование </a:t>
            </a:r>
            <a:r>
              <a:rPr lang="ru-RU" dirty="0"/>
              <a:t>компьютера в ходе внеклассных занятий и мероприятий</a:t>
            </a:r>
          </a:p>
          <a:p>
            <a:pPr>
              <a:buFontTx/>
              <a:buChar char="-"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92971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Тенденция 9: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b="1" i="1" u="sng" dirty="0" smtClean="0">
                <a:solidFill>
                  <a:srgbClr val="002060"/>
                </a:solidFill>
              </a:rPr>
              <a:t>изменение профессионального мышления педагога, формирование педагога с позицией воспитателя.</a:t>
            </a:r>
          </a:p>
          <a:p>
            <a:r>
              <a:rPr lang="ru-RU" dirty="0" smtClean="0"/>
              <a:t>  Школе будущего требуются педагоги с изменённым профессиональным мышлением, новой личностно-профессиональной позицией</a:t>
            </a:r>
          </a:p>
          <a:p>
            <a:endParaRPr lang="ru-RU" dirty="0" smtClean="0"/>
          </a:p>
          <a:p>
            <a:r>
              <a:rPr lang="ru-RU" dirty="0" smtClean="0"/>
              <a:t>Каждому  педагогу   важно  изменить угол  зрения  и  свою  позицию, увидеть  в  ученике  растущего,  как  побег, саморазвивающегося строителя,</a:t>
            </a:r>
          </a:p>
          <a:p>
            <a:r>
              <a:rPr lang="ru-RU" dirty="0" smtClean="0"/>
              <a:t>стать  садовником,  и разыгрывать  сценарии  педагогических  событий  в</a:t>
            </a:r>
          </a:p>
          <a:p>
            <a:r>
              <a:rPr lang="ru-RU" dirty="0" smtClean="0"/>
              <a:t>соответствии  с  личностными  особенностями  учеников,  для  развития  </a:t>
            </a:r>
          </a:p>
          <a:p>
            <a:r>
              <a:rPr lang="ru-RU" dirty="0" smtClean="0"/>
              <a:t>конкретных  свойств  конкретного  ученика  в  нужное  именно  для  него </a:t>
            </a:r>
          </a:p>
          <a:p>
            <a:r>
              <a:rPr lang="ru-RU" dirty="0" smtClean="0"/>
              <a:t>время  и  в  уместных   именно  для  него  обстоятельствах.</a:t>
            </a:r>
          </a:p>
          <a:p>
            <a:endParaRPr lang="ru-RU" b="1" dirty="0" smtClean="0"/>
          </a:p>
          <a:p>
            <a:r>
              <a:rPr lang="ru-RU" b="1" dirty="0" smtClean="0"/>
              <a:t>Современной школе нужен педагог с позицией воспитателя.  </a:t>
            </a:r>
            <a:r>
              <a:rPr lang="ru-RU" dirty="0" smtClean="0"/>
              <a:t> Сформировать её — это сформировать потребность в личностном саморазвитии,   веру в   возможности каждого  ученика,  установку на диалог, на открытое общение, освоить приёмы эмоциональной </a:t>
            </a:r>
            <a:r>
              <a:rPr lang="ru-RU" dirty="0" err="1" smtClean="0"/>
              <a:t>саморегуляции</a:t>
            </a:r>
            <a:r>
              <a:rPr lang="ru-RU" dirty="0" smtClean="0"/>
              <a:t>, развить педагогический такт, деликатность. </a:t>
            </a:r>
          </a:p>
          <a:p>
            <a:endParaRPr lang="ru-RU" dirty="0" smtClean="0"/>
          </a:p>
          <a:p>
            <a:r>
              <a:rPr lang="ru-RU" dirty="0" smtClean="0"/>
              <a:t>Важно </a:t>
            </a:r>
            <a:r>
              <a:rPr lang="ru-RU" dirty="0"/>
              <a:t>уметь анализировать результаты своей  работы,  вовремя перестраивать её,   брать  на себя ответственность.  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833424"/>
            <a:ext cx="89297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Воспитание в современной школе - это мастерство и искусство глубинного  общения, в нём нет  и не может быть ничего  заранее предугаданного, а действуют  интуитивные, вероятностные процессы.  </a:t>
            </a:r>
            <a:r>
              <a:rPr lang="ru-RU" dirty="0" smtClean="0"/>
              <a:t>Каждый </a:t>
            </a:r>
            <a:r>
              <a:rPr lang="ru-RU" dirty="0"/>
              <a:t>ребёнок требует иной педагогической поддержки,  тут нужен  особый педагогический талант, творческая работа,  соблюдение особой этики поддержки, сущность которой -  единство нравственных и педагогических норм.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Перечень </a:t>
            </a:r>
            <a:r>
              <a:rPr lang="ru-RU" dirty="0"/>
              <a:t>тенденций развития воспитания в современной школе можно пополнять. Среди них найдутся позитивные и отрицательные. Подобное осмысление поможет педагогу определить актуальность и своевременность своей деятельности, прогнозировать и совершенствовать её.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7" y="1131082"/>
            <a:ext cx="5555583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  <a:p>
            <a:pPr algn="ctr"/>
            <a:r>
              <a:rPr lang="ru-RU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нимание!</a:t>
            </a:r>
            <a:endParaRPr lang="ru-RU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16702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u="sng" dirty="0">
              <a:solidFill>
                <a:srgbClr val="333333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u="sng" dirty="0">
              <a:solidFill>
                <a:srgbClr val="333333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u="sng" dirty="0">
              <a:solidFill>
                <a:srgbClr val="333333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sng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100" u="sng" dirty="0">
              <a:solidFill>
                <a:srgbClr val="333333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Тенденция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  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«направление развития какого-либо явления, мысли, идеи» 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(Большой энциклопедический словарь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78576"/>
            <a:ext cx="835824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u="sng" dirty="0">
                <a:solidFill>
                  <a:srgbClr val="002060"/>
                </a:solidFill>
              </a:rPr>
              <a:t>Тенденция 1.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u="sng" dirty="0" smtClean="0">
                <a:solidFill>
                  <a:srgbClr val="002060"/>
                </a:solidFill>
              </a:rPr>
              <a:t>Направленность </a:t>
            </a:r>
            <a:r>
              <a:rPr lang="ru-RU" u="sng" dirty="0">
                <a:solidFill>
                  <a:srgbClr val="002060"/>
                </a:solidFill>
              </a:rPr>
              <a:t>воспитания на развитие </a:t>
            </a:r>
            <a:r>
              <a:rPr lang="ru-RU" u="sng" dirty="0" err="1">
                <a:solidFill>
                  <a:srgbClr val="002060"/>
                </a:solidFill>
              </a:rPr>
              <a:t>субъектности</a:t>
            </a:r>
            <a:r>
              <a:rPr lang="ru-RU" u="sng" dirty="0">
                <a:solidFill>
                  <a:srgbClr val="002060"/>
                </a:solidFill>
              </a:rPr>
              <a:t> ребёнка. </a:t>
            </a:r>
            <a:r>
              <a:rPr lang="ru-RU" u="sng" dirty="0"/>
              <a:t/>
            </a:r>
            <a:br>
              <a:rPr lang="ru-RU" u="sng" dirty="0"/>
            </a:br>
            <a:endParaRPr lang="ru-RU" u="sng" dirty="0" smtClean="0"/>
          </a:p>
          <a:p>
            <a:r>
              <a:rPr lang="ru-RU" dirty="0" smtClean="0"/>
              <a:t>Ребёнок </a:t>
            </a:r>
            <a:r>
              <a:rPr lang="ru-RU" dirty="0"/>
              <a:t>должен осознать себя </a:t>
            </a:r>
            <a:r>
              <a:rPr lang="ru-RU" dirty="0" err="1"/>
              <a:t>субьектом</a:t>
            </a:r>
            <a:r>
              <a:rPr lang="ru-RU" dirty="0"/>
              <a:t>, к нему должны относиться как к </a:t>
            </a:r>
            <a:r>
              <a:rPr lang="ru-RU" dirty="0" err="1"/>
              <a:t>субьекту</a:t>
            </a:r>
            <a:r>
              <a:rPr lang="ru-RU" dirty="0"/>
              <a:t> </a:t>
            </a:r>
            <a:r>
              <a:rPr lang="ru-RU" dirty="0" smtClean="0"/>
              <a:t>.</a:t>
            </a:r>
          </a:p>
          <a:p>
            <a:r>
              <a:rPr lang="ru-RU" dirty="0" err="1"/>
              <a:t>Субъектность</a:t>
            </a:r>
            <a:r>
              <a:rPr lang="ru-RU" dirty="0"/>
              <a:t> развивается в результате </a:t>
            </a:r>
            <a:r>
              <a:rPr lang="ru-RU" i="1" u="sng" dirty="0"/>
              <a:t>духовных усилий </a:t>
            </a:r>
            <a:r>
              <a:rPr lang="ru-RU" dirty="0"/>
              <a:t>самого ребёнка в условиях социальной жизни и при педагогической поддержке</a:t>
            </a:r>
            <a:br>
              <a:rPr lang="ru-RU" dirty="0"/>
            </a:br>
            <a:r>
              <a:rPr lang="ru-RU" dirty="0"/>
              <a:t>      </a:t>
            </a:r>
            <a:endParaRPr lang="ru-RU" dirty="0" smtClean="0"/>
          </a:p>
          <a:p>
            <a:r>
              <a:rPr lang="ru-RU" i="1" dirty="0" smtClean="0"/>
              <a:t>Педагог </a:t>
            </a:r>
            <a:r>
              <a:rPr lang="ru-RU" i="1" dirty="0"/>
              <a:t>поможет </a:t>
            </a:r>
            <a:r>
              <a:rPr lang="ru-RU" dirty="0"/>
              <a:t>ребёнку в его восхождении к  </a:t>
            </a:r>
            <a:r>
              <a:rPr lang="ru-RU" dirty="0" err="1"/>
              <a:t>субъектности</a:t>
            </a:r>
            <a:r>
              <a:rPr lang="ru-RU" dirty="0"/>
              <a:t>, если:</a:t>
            </a:r>
            <a:br>
              <a:rPr lang="ru-RU" dirty="0"/>
            </a:br>
            <a:r>
              <a:rPr lang="ru-RU" dirty="0"/>
              <a:t>•      будет побуждать его к свободному выражению своего Я;</a:t>
            </a:r>
            <a:br>
              <a:rPr lang="ru-RU" dirty="0"/>
            </a:br>
            <a:r>
              <a:rPr lang="ru-RU" dirty="0"/>
              <a:t>•      поможет наладить диалог с другим Я;</a:t>
            </a:r>
            <a:br>
              <a:rPr lang="ru-RU" dirty="0"/>
            </a:br>
            <a:r>
              <a:rPr lang="ru-RU" dirty="0"/>
              <a:t>•      научит предвидеть последствия своих действий;</a:t>
            </a:r>
            <a:br>
              <a:rPr lang="ru-RU" dirty="0"/>
            </a:br>
            <a:r>
              <a:rPr lang="ru-RU" dirty="0"/>
              <a:t>•      создаст условия для свободного выбора и научит выбор осуществлять;</a:t>
            </a:r>
            <a:br>
              <a:rPr lang="ru-RU" dirty="0"/>
            </a:br>
            <a:r>
              <a:rPr lang="ru-RU" dirty="0"/>
              <a:t>•      научит рефлексии, оценке результата своей деятельности;</a:t>
            </a:r>
            <a:br>
              <a:rPr lang="ru-RU" dirty="0"/>
            </a:br>
            <a:r>
              <a:rPr lang="ru-RU" dirty="0"/>
              <a:t>•      поможет выработать умение планирования своей деятельности на основе достигнутого результата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78575"/>
            <a:ext cx="807249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u="sng" dirty="0">
                <a:solidFill>
                  <a:srgbClr val="002060"/>
                </a:solidFill>
              </a:rPr>
              <a:t>Тенденция 2.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endParaRPr lang="ru-RU" dirty="0" smtClean="0"/>
          </a:p>
          <a:p>
            <a:r>
              <a:rPr lang="ru-RU" dirty="0"/>
              <a:t> </a:t>
            </a:r>
            <a:r>
              <a:rPr lang="ru-RU" u="sng" dirty="0">
                <a:solidFill>
                  <a:srgbClr val="002060"/>
                </a:solidFill>
              </a:rPr>
              <a:t>Формирование ЗОЖ  и культуры здоровья ребёнка через занятия физической культурой и спортом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 чём состоит  деятельности педагога</a:t>
            </a:r>
            <a:br>
              <a:rPr lang="ru-RU" dirty="0"/>
            </a:br>
            <a:r>
              <a:rPr lang="ru-RU" dirty="0" smtClean="0"/>
              <a:t>- </a:t>
            </a:r>
            <a:r>
              <a:rPr lang="ru-RU" dirty="0"/>
              <a:t>трансляция знаний о ЗОЖ             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 создание условий для доступа к занятиям физкультурой и спортом разных категорий учащихся 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 формирование потребности детей в регулярных занятиях физкультурой и спортом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 использование этих занятий для физического  развития  и нравственного формирования личности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 социально-значимые проекты пропаганды ЗОЖ и развития физкультуры и спорта.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70"/>
            <a:ext cx="864396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u="sng" dirty="0">
                <a:solidFill>
                  <a:srgbClr val="002060"/>
                </a:solidFill>
              </a:rPr>
              <a:t>Тенденция 3</a:t>
            </a:r>
            <a:r>
              <a:rPr lang="ru-RU" sz="2400" u="sng" dirty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u="sng" dirty="0" smtClean="0">
                <a:solidFill>
                  <a:srgbClr val="002060"/>
                </a:solidFill>
              </a:rPr>
              <a:t>Повышение </a:t>
            </a:r>
            <a:r>
              <a:rPr lang="ru-RU" u="sng" dirty="0">
                <a:solidFill>
                  <a:srgbClr val="002060"/>
                </a:solidFill>
              </a:rPr>
              <a:t>роли воспитания как средства культурного самоопределения детей в поликультурном </a:t>
            </a:r>
            <a:r>
              <a:rPr lang="ru-RU" u="sng" dirty="0" smtClean="0">
                <a:solidFill>
                  <a:srgbClr val="002060"/>
                </a:solidFill>
              </a:rPr>
              <a:t>обществе.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Задача</a:t>
            </a:r>
            <a:r>
              <a:rPr lang="ru-RU" b="1" dirty="0"/>
              <a:t>:</a:t>
            </a:r>
            <a:r>
              <a:rPr lang="ru-RU" dirty="0"/>
              <a:t> педагогическая поддержка культурного самоопределения подростков. </a:t>
            </a:r>
            <a:br>
              <a:rPr lang="ru-RU" dirty="0"/>
            </a:br>
            <a:r>
              <a:rPr lang="ru-RU" i="1" dirty="0"/>
              <a:t>Культурное самоопределение— </a:t>
            </a:r>
            <a:r>
              <a:rPr lang="ru-RU" dirty="0"/>
              <a:t>составная часть социализации. Точка обращения личности к культурному самоопределению </a:t>
            </a:r>
            <a:r>
              <a:rPr lang="ru-RU" dirty="0" smtClean="0"/>
              <a:t>лежит в </a:t>
            </a:r>
            <a:r>
              <a:rPr lang="ru-RU" dirty="0"/>
              <a:t>подростковом </a:t>
            </a:r>
            <a:r>
              <a:rPr lang="ru-RU" dirty="0" smtClean="0"/>
              <a:t>возрасте.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границах </a:t>
            </a:r>
            <a:r>
              <a:rPr lang="ru-RU" dirty="0" err="1"/>
              <a:t>прстранства</a:t>
            </a:r>
            <a:r>
              <a:rPr lang="ru-RU" dirty="0"/>
              <a:t> различных культур </a:t>
            </a:r>
            <a:r>
              <a:rPr lang="ru-RU" dirty="0" smtClean="0"/>
              <a:t>(</a:t>
            </a:r>
            <a:r>
              <a:rPr lang="ru-RU" dirty="0" err="1" smtClean="0"/>
              <a:t>искусство,телевидение,газеты,молодежные</a:t>
            </a:r>
            <a:r>
              <a:rPr lang="ru-RU" dirty="0" smtClean="0"/>
              <a:t> </a:t>
            </a:r>
            <a:r>
              <a:rPr lang="ru-RU" dirty="0" err="1" smtClean="0"/>
              <a:t>журналы,интернет</a:t>
            </a:r>
            <a:r>
              <a:rPr lang="ru-RU" dirty="0" smtClean="0"/>
              <a:t>) и </a:t>
            </a:r>
            <a:r>
              <a:rPr lang="ru-RU" dirty="0"/>
              <a:t>мнений подростки могут обрести способность к культурному самоопределению.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535765"/>
            <a:ext cx="8643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u="sng" dirty="0">
                <a:solidFill>
                  <a:srgbClr val="002060"/>
                </a:solidFill>
              </a:rPr>
              <a:t>Тенденция 4</a:t>
            </a:r>
            <a:r>
              <a:rPr lang="ru-RU" sz="2400" u="sng" dirty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u="sng" dirty="0" smtClean="0">
                <a:solidFill>
                  <a:srgbClr val="002060"/>
                </a:solidFill>
              </a:rPr>
              <a:t>Поиск</a:t>
            </a:r>
            <a:r>
              <a:rPr lang="ru-RU" u="sng" dirty="0">
                <a:solidFill>
                  <a:srgbClr val="002060"/>
                </a:solidFill>
              </a:rPr>
              <a:t>  форм «деятельного» патриотизма, конструктивных проектных  форм патриотического воспитания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Патриотическое воспитание в современной школе -  это  </a:t>
            </a:r>
            <a:r>
              <a:rPr lang="ru-RU" dirty="0" smtClean="0"/>
              <a:t>процесс </a:t>
            </a:r>
            <a:r>
              <a:rPr lang="ru-RU" i="1" dirty="0" smtClean="0"/>
              <a:t>взаимодействия </a:t>
            </a:r>
            <a:r>
              <a:rPr lang="ru-RU" i="1" dirty="0"/>
              <a:t>детей и взрослых</a:t>
            </a:r>
            <a:r>
              <a:rPr lang="ru-RU" dirty="0"/>
              <a:t>, направленный на развитие: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патриотических чувств, 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 патриотических убеждений,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устойчивых норм патриотического поведения,</a:t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dirty="0"/>
              <a:t>  патриотической социально значимой деятельности, приобретение опыта самостоятельного патриотического общественного действия.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357170"/>
            <a:ext cx="87154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solidFill>
                  <a:srgbClr val="002060"/>
                </a:solidFill>
              </a:rPr>
              <a:t>Тенденция 5.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smtClean="0">
                <a:solidFill>
                  <a:srgbClr val="002060"/>
                </a:solidFill>
              </a:rPr>
              <a:t>Повышение роли системности воспитательного взаимодействия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  </a:t>
            </a:r>
          </a:p>
          <a:p>
            <a:r>
              <a:rPr lang="ru-RU" dirty="0" smtClean="0"/>
              <a:t> В условиях вариативного  подхода к образованию </a:t>
            </a:r>
            <a:r>
              <a:rPr lang="ru-RU" i="1" dirty="0" smtClean="0"/>
              <a:t>система воспитательной работы во многих школах  вырастает в воспитательную систему школы</a:t>
            </a:r>
            <a:r>
              <a:rPr lang="ru-RU" dirty="0" smtClean="0"/>
              <a:t>, отражая её специфику и уникальность. Именно воспитательная система определяет лицо школы,  её миссию,  не даёт превратиться в безликое ОУ.</a:t>
            </a:r>
          </a:p>
          <a:p>
            <a:endParaRPr lang="ru-RU" dirty="0" smtClean="0"/>
          </a:p>
          <a:p>
            <a:r>
              <a:rPr lang="ru-RU" dirty="0" smtClean="0"/>
              <a:t>В основу воспитательной системы современной школы закладываются  идеи </a:t>
            </a:r>
            <a:r>
              <a:rPr lang="ru-RU" i="1" dirty="0" smtClean="0"/>
              <a:t>гуманистических воспитательных концепций:</a:t>
            </a:r>
            <a:endParaRPr lang="ru-RU" dirty="0" smtClean="0"/>
          </a:p>
          <a:p>
            <a:r>
              <a:rPr lang="ru-RU" dirty="0" smtClean="0"/>
              <a:t>-  системного построения  процесса воспитания</a:t>
            </a:r>
          </a:p>
          <a:p>
            <a:r>
              <a:rPr lang="ru-RU" dirty="0" smtClean="0"/>
              <a:t>-концепции формирования образа жизни, достойного Человека</a:t>
            </a:r>
          </a:p>
          <a:p>
            <a:r>
              <a:rPr lang="ru-RU" dirty="0" smtClean="0"/>
              <a:t>-концепции воспитания ребёнка как человека культуры</a:t>
            </a:r>
          </a:p>
          <a:p>
            <a:r>
              <a:rPr lang="ru-RU" dirty="0" smtClean="0"/>
              <a:t>- концепции воспитания на основе потребностей человека</a:t>
            </a:r>
          </a:p>
          <a:p>
            <a:r>
              <a:rPr lang="ru-RU" dirty="0" smtClean="0"/>
              <a:t>-  концепции самовоспитания школьника</a:t>
            </a:r>
          </a:p>
          <a:p>
            <a:r>
              <a:rPr lang="ru-RU" dirty="0" smtClean="0"/>
              <a:t>-  концепции педагогической поддержки ребёнка в процессе его развития </a:t>
            </a:r>
          </a:p>
          <a:p>
            <a:endParaRPr lang="ru-RU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78575"/>
            <a:ext cx="850112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  <a:r>
              <a:rPr lang="ru-RU" sz="2400" u="sng" dirty="0" smtClean="0">
                <a:solidFill>
                  <a:srgbClr val="002060"/>
                </a:solidFill>
              </a:rPr>
              <a:t>Тенденция 6.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smtClean="0">
                <a:solidFill>
                  <a:srgbClr val="002060"/>
                </a:solidFill>
              </a:rPr>
              <a:t>Активизация деятельности школ по целенаправленному формированию воспитательного пространства, взаимодействию со средой, сетевому взаимодействию.</a:t>
            </a:r>
          </a:p>
          <a:p>
            <a:r>
              <a:rPr lang="ru-RU" b="1" dirty="0" smtClean="0"/>
              <a:t>Задача:</a:t>
            </a:r>
            <a:r>
              <a:rPr lang="ru-RU" dirty="0" smtClean="0"/>
              <a:t>  максимально эффективно использовать воспитательный потенциал образовательного пространства школы, целенаправленно моделировать воспитывающую среду.</a:t>
            </a:r>
          </a:p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образовательном пространстве </a:t>
            </a:r>
            <a:r>
              <a:rPr lang="ru-RU" dirty="0" smtClean="0"/>
              <a:t> выделяются </a:t>
            </a:r>
            <a:r>
              <a:rPr lang="ru-RU" b="1" dirty="0" smtClean="0"/>
              <a:t>педагогически </a:t>
            </a:r>
            <a:r>
              <a:rPr lang="ru-RU" b="1" dirty="0"/>
              <a:t>организованные и педагогически неорганизованные среды.</a:t>
            </a:r>
            <a:endParaRPr lang="ru-RU" dirty="0"/>
          </a:p>
          <a:p>
            <a:endParaRPr lang="ru-RU" b="1" dirty="0" smtClean="0"/>
          </a:p>
          <a:p>
            <a:r>
              <a:rPr lang="ru-RU" b="1" dirty="0" smtClean="0"/>
              <a:t>К </a:t>
            </a:r>
            <a:r>
              <a:rPr lang="ru-RU" b="1" dirty="0"/>
              <a:t>педагогически организованным средам</a:t>
            </a:r>
            <a:r>
              <a:rPr lang="ru-RU" dirty="0"/>
              <a:t> мы относим: </a:t>
            </a:r>
          </a:p>
          <a:p>
            <a:r>
              <a:rPr lang="ru-RU" dirty="0"/>
              <a:t>- учебно-развивающую среду школы, </a:t>
            </a:r>
          </a:p>
          <a:p>
            <a:r>
              <a:rPr lang="ru-RU" dirty="0"/>
              <a:t>- внеклассную </a:t>
            </a:r>
            <a:r>
              <a:rPr lang="ru-RU" dirty="0" err="1"/>
              <a:t>досугово-развивающую</a:t>
            </a:r>
            <a:r>
              <a:rPr lang="ru-RU" dirty="0"/>
              <a:t> среду.</a:t>
            </a:r>
          </a:p>
          <a:p>
            <a:endParaRPr lang="ru-RU" b="1" dirty="0" smtClean="0"/>
          </a:p>
          <a:p>
            <a:r>
              <a:rPr lang="ru-RU" b="1" dirty="0" smtClean="0"/>
              <a:t>Педагогически </a:t>
            </a:r>
            <a:r>
              <a:rPr lang="ru-RU" b="1" dirty="0"/>
              <a:t>неорганизованные среды, среды свободной жизнедеятельности, неформального общения</a:t>
            </a:r>
            <a:r>
              <a:rPr lang="ru-RU" dirty="0"/>
              <a:t>:</a:t>
            </a:r>
          </a:p>
          <a:p>
            <a:r>
              <a:rPr lang="ru-RU" dirty="0"/>
              <a:t>внешкольная образовательная среда, массово-коммуникационная среда, среда семейная, среда возрастного общения, среда просветительских учреждений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"/>
            <a:ext cx="88582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Воспитывающая среда - совокупность окружающих ребенка обстоятельств, социально ценностных, влияющих на его личностное развитие и содействующих его вхождению в современную </a:t>
            </a:r>
            <a:r>
              <a:rPr lang="ru-RU" b="1" dirty="0" smtClean="0"/>
              <a:t>культуру. </a:t>
            </a:r>
            <a:endParaRPr lang="ru-RU" dirty="0"/>
          </a:p>
          <a:p>
            <a:r>
              <a:rPr lang="ru-RU" dirty="0" smtClean="0"/>
              <a:t> Воспитательная среда подразделяется на </a:t>
            </a:r>
            <a:r>
              <a:rPr lang="ru-RU" dirty="0"/>
              <a:t>предметно-пространственное, поведенческое, событийное и информационное культурное окружение.</a:t>
            </a:r>
          </a:p>
          <a:p>
            <a:r>
              <a:rPr lang="ru-RU" b="1" dirty="0"/>
              <a:t>Предметно-пространственное окружение школьника:</a:t>
            </a:r>
            <a:endParaRPr lang="ru-RU" dirty="0"/>
          </a:p>
          <a:p>
            <a:r>
              <a:rPr lang="ru-RU" dirty="0"/>
              <a:t>обустройство помещений и территории школы, одежда школьников и педагогов создают психологический фон, становится фактором воспитания личности ( в случае, когда они «</a:t>
            </a:r>
            <a:r>
              <a:rPr lang="ru-RU" dirty="0" err="1"/>
              <a:t>вочеловечены</a:t>
            </a:r>
            <a:r>
              <a:rPr lang="ru-RU" dirty="0"/>
              <a:t>», когда материальные средства выступают для всех в школе как условие наилучшего состояния каждого члена коллектива, когда человек активно заботится об этом мире, творчески преобразуя предметное пространство школьного дома).</a:t>
            </a:r>
          </a:p>
          <a:p>
            <a:r>
              <a:rPr lang="ru-RU" b="1" dirty="0"/>
              <a:t>Поведенческая среда школы:</a:t>
            </a:r>
            <a:endParaRPr lang="ru-RU" dirty="0"/>
          </a:p>
          <a:p>
            <a:r>
              <a:rPr lang="ru-RU" dirty="0"/>
              <a:t>рождается как некая единая карта поведения, свойственного школьнику в данной </a:t>
            </a:r>
            <a:r>
              <a:rPr lang="ru-RU" dirty="0" smtClean="0"/>
              <a:t>школе: </a:t>
            </a:r>
            <a:r>
              <a:rPr lang="ru-RU" dirty="0"/>
              <a:t>интонации в обращении, мимики и жестов при беседе, характера совместной деятельности детей и педагогов, способов разрешения конфликтов и сложных ситуаций этического порядка.</a:t>
            </a:r>
          </a:p>
          <a:p>
            <a:r>
              <a:rPr lang="ru-RU" b="1" dirty="0"/>
              <a:t>Событийное окружение:</a:t>
            </a:r>
            <a:r>
              <a:rPr lang="ru-RU" dirty="0"/>
              <a:t> </a:t>
            </a:r>
          </a:p>
          <a:p>
            <a:r>
              <a:rPr lang="ru-RU" dirty="0"/>
              <a:t>совокупность событий, попадающих в поле восприятия воспитанника, служащих предметом оценки, поводом к раздумью и основанием для жизненных выводов.</a:t>
            </a:r>
          </a:p>
          <a:p>
            <a:r>
              <a:rPr lang="ru-RU" b="1" dirty="0"/>
              <a:t>Информационное окружение школьника:</a:t>
            </a:r>
            <a:endParaRPr lang="ru-RU" dirty="0"/>
          </a:p>
          <a:p>
            <a:r>
              <a:rPr lang="ru-RU" dirty="0"/>
              <a:t>является воспитывающим, когда в школе есть культурно укомплектованная библиотека и читальный зал при ней; педагоги (в союзе с родителями) приобщают детей к домашнему чтению, грамотно используются ИКТ.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299</Words>
  <Application>Microsoft Office PowerPoint</Application>
  <PresentationFormat>Экран (16:10)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user</cp:lastModifiedBy>
  <cp:revision>20</cp:revision>
  <dcterms:created xsi:type="dcterms:W3CDTF">2014-03-23T17:52:32Z</dcterms:created>
  <dcterms:modified xsi:type="dcterms:W3CDTF">2021-12-27T06:24:10Z</dcterms:modified>
</cp:coreProperties>
</file>