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82" r:id="rId5"/>
    <p:sldId id="283" r:id="rId6"/>
    <p:sldId id="284" r:id="rId7"/>
    <p:sldId id="286" r:id="rId8"/>
    <p:sldId id="285" r:id="rId9"/>
    <p:sldId id="287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757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179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545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72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722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429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928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426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91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373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397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55879-6D72-4478-BE5E-6D46AE271256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F5252-DB7E-43FD-AE20-0A5631DD6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04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1780" y="2253804"/>
            <a:ext cx="8190248" cy="120464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Месячник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профессионального мастерства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«Мастерство без границ 2022»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1780" y="3586382"/>
            <a:ext cx="6858000" cy="1655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58705" y="4056432"/>
            <a:ext cx="484459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«Обратная связь»</a:t>
            </a:r>
            <a:endParaRPr lang="ru-RU" sz="5400" b="1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6979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To be continued….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774" y="2807593"/>
            <a:ext cx="5071748" cy="33822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829618" y="1464311"/>
            <a:ext cx="71078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«Ваши самые недовольные клиенты — ваш самый большой источник </a:t>
            </a:r>
            <a:r>
              <a:rPr lang="ru-RU" sz="3200" b="1" dirty="0" smtClean="0">
                <a:solidFill>
                  <a:srgbClr val="002060"/>
                </a:solidFill>
              </a:rPr>
              <a:t>обучения»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Билл Гейтс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25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Цитата …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0" dirty="0" smtClean="0">
                <a:solidFill>
                  <a:srgbClr val="333333"/>
                </a:solidFill>
                <a:latin typeface="Roboto"/>
              </a:rPr>
              <a:t>/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35400" y="826293"/>
            <a:ext cx="5214541" cy="27860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94634" y="782638"/>
            <a:ext cx="3928666" cy="419576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«В </a:t>
            </a:r>
            <a:r>
              <a:rPr lang="ru-RU" sz="2400" dirty="0">
                <a:solidFill>
                  <a:srgbClr val="002060"/>
                </a:solidFill>
              </a:rPr>
              <a:t>любом варианте, если вы хотите получить больше позитивных ощущений и эмоций — </a:t>
            </a:r>
            <a:r>
              <a:rPr lang="ru-RU" sz="2400" dirty="0" err="1">
                <a:solidFill>
                  <a:srgbClr val="002060"/>
                </a:solidFill>
              </a:rPr>
              <a:t>фидбэки</a:t>
            </a:r>
            <a:r>
              <a:rPr lang="ru-RU" sz="2400" dirty="0">
                <a:solidFill>
                  <a:srgbClr val="002060"/>
                </a:solidFill>
              </a:rPr>
              <a:t> обязательная составляющая. </a:t>
            </a:r>
            <a:r>
              <a:rPr lang="ru-RU" sz="2400" dirty="0" smtClean="0">
                <a:solidFill>
                  <a:srgbClr val="002060"/>
                </a:solidFill>
              </a:rPr>
              <a:t>Это </a:t>
            </a:r>
            <a:r>
              <a:rPr lang="ru-RU" sz="2400" dirty="0">
                <a:solidFill>
                  <a:srgbClr val="002060"/>
                </a:solidFill>
              </a:rPr>
              <a:t>не передаваемые ощущения, когда тебя слушают и слышат. А самое главное, </a:t>
            </a:r>
            <a:r>
              <a:rPr lang="ru-RU" sz="2400" dirty="0" err="1">
                <a:solidFill>
                  <a:srgbClr val="002060"/>
                </a:solidFill>
              </a:rPr>
              <a:t>фидбэки</a:t>
            </a:r>
            <a:r>
              <a:rPr lang="ru-RU" sz="2400" dirty="0">
                <a:solidFill>
                  <a:srgbClr val="002060"/>
                </a:solidFill>
              </a:rPr>
              <a:t> это обоюдная стратегия взаимодействия. Если вы не готовы сами слушать и слышать других, то будьте готовы, что и вас никто не станет</a:t>
            </a:r>
            <a:r>
              <a:rPr lang="ru-RU" sz="2400" dirty="0" smtClean="0">
                <a:solidFill>
                  <a:srgbClr val="002060"/>
                </a:solidFill>
              </a:rPr>
              <a:t>.»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45" y="3149265"/>
            <a:ext cx="3868737" cy="22922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49826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Обратная связь – сигнал!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8068" y="2094112"/>
            <a:ext cx="5731233" cy="823912"/>
          </a:xfrm>
        </p:spPr>
        <p:txBody>
          <a:bodyPr>
            <a:normAutofit fontScale="85000" lnSpcReduction="20000"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Обратная связь – условие эффективной коммуникации</a:t>
            </a:r>
          </a:p>
          <a:p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5324" y="2247899"/>
            <a:ext cx="4791075" cy="3382963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Директивная (оценочная) обратная связь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Недирективная</a:t>
            </a:r>
            <a:r>
              <a:rPr lang="ru-RU" dirty="0" smtClean="0">
                <a:solidFill>
                  <a:srgbClr val="002060"/>
                </a:solidFill>
              </a:rPr>
              <a:t> (</a:t>
            </a:r>
            <a:r>
              <a:rPr lang="ru-RU" dirty="0" err="1" smtClean="0">
                <a:solidFill>
                  <a:srgbClr val="002060"/>
                </a:solidFill>
              </a:rPr>
              <a:t>безоценочная</a:t>
            </a:r>
            <a:r>
              <a:rPr lang="ru-RU" dirty="0" smtClean="0">
                <a:solidFill>
                  <a:srgbClr val="002060"/>
                </a:solidFill>
              </a:rPr>
              <a:t>) обратная связь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52941" y="2352280"/>
            <a:ext cx="3887391" cy="8239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343" y="4250028"/>
            <a:ext cx="3244414" cy="21629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51104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Зачем давать обратную связь?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Чтобы ваше взаимодействие с другими людьми </a:t>
            </a:r>
            <a:r>
              <a:rPr lang="ru-RU" sz="3600" dirty="0" smtClean="0">
                <a:solidFill>
                  <a:srgbClr val="002060"/>
                </a:solidFill>
              </a:rPr>
              <a:t>улучшалось;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 Чтобы </a:t>
            </a:r>
            <a:r>
              <a:rPr lang="ru-RU" sz="3600" dirty="0">
                <a:solidFill>
                  <a:srgbClr val="002060"/>
                </a:solidFill>
              </a:rPr>
              <a:t>вы могли выстроить свои личные границы или их </a:t>
            </a:r>
            <a:r>
              <a:rPr lang="ru-RU" sz="3600" dirty="0" smtClean="0">
                <a:solidFill>
                  <a:srgbClr val="002060"/>
                </a:solidFill>
              </a:rPr>
              <a:t>изменить;</a:t>
            </a:r>
            <a:endParaRPr lang="ru-RU" sz="3600" dirty="0">
              <a:solidFill>
                <a:srgbClr val="002060"/>
              </a:solidFill>
            </a:endParaRPr>
          </a:p>
          <a:p>
            <a:r>
              <a:rPr lang="ru-RU" sz="3600" dirty="0" smtClean="0">
                <a:solidFill>
                  <a:srgbClr val="002060"/>
                </a:solidFill>
              </a:rPr>
              <a:t>Чтобы </a:t>
            </a:r>
            <a:r>
              <a:rPr lang="ru-RU" sz="3600" dirty="0">
                <a:solidFill>
                  <a:srgbClr val="002060"/>
                </a:solidFill>
              </a:rPr>
              <a:t>вам было комфортно в общении с любым человеком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1490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7000">
        <p15:prstTrans prst="pageCurlDouble"/>
      </p:transition>
    </mc:Choice>
    <mc:Fallback>
      <p:transition spd="slow" advTm="7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Что делать с обратной связью?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Поблагодарите того, кто вам подарил обратную связь!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Изучите </a:t>
            </a:r>
            <a:r>
              <a:rPr lang="ru-RU" sz="3600" dirty="0">
                <a:solidFill>
                  <a:srgbClr val="002060"/>
                </a:solidFill>
              </a:rPr>
              <a:t>свой подарок и подумайте готовы ли вы уже сейчас его применить или пока нет.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Сделайте </a:t>
            </a:r>
            <a:r>
              <a:rPr lang="ru-RU" sz="3600" dirty="0">
                <a:solidFill>
                  <a:srgbClr val="002060"/>
                </a:solidFill>
              </a:rPr>
              <a:t>свой выбор - как вы используете подарок.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735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Как давать обратную связь?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Конкретной </a:t>
            </a:r>
            <a:r>
              <a:rPr lang="ru-RU" sz="4400" dirty="0">
                <a:solidFill>
                  <a:srgbClr val="002060"/>
                </a:solidFill>
              </a:rPr>
              <a:t>(основанной на фактах</a:t>
            </a:r>
            <a:r>
              <a:rPr lang="ru-RU" sz="4400" dirty="0" smtClean="0">
                <a:solidFill>
                  <a:srgbClr val="002060"/>
                </a:solidFill>
              </a:rPr>
              <a:t>);</a:t>
            </a:r>
            <a:endParaRPr lang="ru-RU" sz="4400" dirty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Корректной </a:t>
            </a:r>
            <a:r>
              <a:rPr lang="ru-RU" sz="4400" dirty="0">
                <a:solidFill>
                  <a:srgbClr val="002060"/>
                </a:solidFill>
              </a:rPr>
              <a:t>(без перехода на личности</a:t>
            </a:r>
            <a:r>
              <a:rPr lang="ru-RU" sz="4400" dirty="0" smtClean="0">
                <a:solidFill>
                  <a:srgbClr val="002060"/>
                </a:solidFill>
              </a:rPr>
              <a:t>);</a:t>
            </a:r>
            <a:endParaRPr lang="ru-RU" sz="4400" dirty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 </a:t>
            </a:r>
            <a:r>
              <a:rPr lang="ru-RU" sz="4400" dirty="0">
                <a:solidFill>
                  <a:srgbClr val="002060"/>
                </a:solidFill>
              </a:rPr>
              <a:t>Говорить о поведении человека (не о его личных качествах)</a:t>
            </a:r>
          </a:p>
        </p:txBody>
      </p:sp>
    </p:spTree>
    <p:extLst>
      <p:ext uri="{BB962C8B-B14F-4D97-AF65-F5344CB8AC3E}">
        <p14:creationId xmlns:p14="http://schemas.microsoft.com/office/powerpoint/2010/main" val="3184105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" y="120914"/>
            <a:ext cx="8461420" cy="624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2085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7000">
        <p15:prstTrans prst="pageCurlDouble"/>
      </p:transition>
    </mc:Choice>
    <mc:Fallback>
      <p:transition spd="slow" advTm="7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А зачем это все вам?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Обратная связь – источник развития и роста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593" y="3418308"/>
            <a:ext cx="5254580" cy="27586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84919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Обратная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связь — это завтрак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чемпионов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825625"/>
            <a:ext cx="8232015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200" dirty="0">
                <a:solidFill>
                  <a:srgbClr val="002060"/>
                </a:solidFill>
              </a:rPr>
              <a:t>Обратная связь поможет раскрыть те аспекты вашего продукта или службы, которые необходимо </a:t>
            </a:r>
            <a:r>
              <a:rPr lang="ru-RU" sz="3200" dirty="0" smtClean="0">
                <a:solidFill>
                  <a:srgbClr val="002060"/>
                </a:solidFill>
              </a:rPr>
              <a:t>улучшить.</a:t>
            </a:r>
          </a:p>
          <a:p>
            <a:pPr>
              <a:lnSpc>
                <a:spcPct val="100000"/>
              </a:lnSpc>
            </a:pPr>
            <a:r>
              <a:rPr lang="ru-RU" sz="3200" dirty="0">
                <a:solidFill>
                  <a:srgbClr val="002060"/>
                </a:solidFill>
              </a:rPr>
              <a:t>Обратная связь поднимет уровень обслуживания клиентов и поможет удержанию клиентской базы</a:t>
            </a:r>
            <a:r>
              <a:rPr lang="ru-RU" sz="3200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Обратная связь поможет привлечь новых клиентов</a:t>
            </a:r>
            <a:r>
              <a:rPr lang="ru-RU" sz="3200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sz="3200" dirty="0">
                <a:solidFill>
                  <a:srgbClr val="002060"/>
                </a:solidFill>
              </a:rPr>
              <a:t>Хорошая обратная связь усилит вашу внутреннюю мотивацию.</a:t>
            </a:r>
          </a:p>
        </p:txBody>
      </p:sp>
    </p:spTree>
    <p:extLst>
      <p:ext uri="{BB962C8B-B14F-4D97-AF65-F5344CB8AC3E}">
        <p14:creationId xmlns:p14="http://schemas.microsoft.com/office/powerpoint/2010/main" val="493639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7000">
        <p15:prstTrans prst="pageCurlDouble"/>
      </p:transition>
    </mc:Choice>
    <mc:Fallback xmlns="">
      <p:transition spd="slow" advTm="7000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Monotype Corsiva"/>
        <a:ea typeface=""/>
        <a:cs typeface=""/>
      </a:majorFont>
      <a:minorFont>
        <a:latin typeface="Monotype Corsiva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890</TotalTime>
  <Words>276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Monotype Corsiva</vt:lpstr>
      <vt:lpstr>Roboto</vt:lpstr>
      <vt:lpstr>Тема Office</vt:lpstr>
      <vt:lpstr>Месячник  профессионального мастерства  «Мастерство без границ 2022»</vt:lpstr>
      <vt:lpstr>Цитата …</vt:lpstr>
      <vt:lpstr>Обратная связь – сигнал!</vt:lpstr>
      <vt:lpstr>Зачем давать обратную связь?</vt:lpstr>
      <vt:lpstr>Что делать с обратной связью?</vt:lpstr>
      <vt:lpstr>Как давать обратную связь?</vt:lpstr>
      <vt:lpstr>Презентация PowerPoint</vt:lpstr>
      <vt:lpstr>А зачем это все вам?</vt:lpstr>
      <vt:lpstr>Обратная связь — это завтрак чемпионов</vt:lpstr>
      <vt:lpstr>To be continued….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Буланова Наталья</cp:lastModifiedBy>
  <cp:revision>53</cp:revision>
  <dcterms:created xsi:type="dcterms:W3CDTF">2015-09-22T08:21:41Z</dcterms:created>
  <dcterms:modified xsi:type="dcterms:W3CDTF">2022-02-03T12:55:59Z</dcterms:modified>
</cp:coreProperties>
</file>