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5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65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12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2926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512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283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226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6041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238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26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028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938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96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1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381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4987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53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56C8D-73F9-43D9-BA3F-B6B4A704FC4F}" type="datetimeFigureOut">
              <a:rPr lang="ru-RU" smtClean="0"/>
              <a:pPr/>
              <a:t>23.02.2022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4B6E808-E7EC-49E9-B4B0-972726849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23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764705"/>
            <a:ext cx="7427251" cy="1656183"/>
          </a:xfrm>
        </p:spPr>
        <p:txBody>
          <a:bodyPr>
            <a:noAutofit/>
          </a:bodyPr>
          <a:lstStyle/>
          <a:p>
            <a:pPr algn="ctr"/>
            <a:r>
              <a:rPr lang="ru-RU" dirty="0" err="1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Обыкновеные</a:t>
            </a:r>
            <a:r>
              <a:rPr lang="ru-RU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 дроби</a:t>
            </a:r>
            <a:br>
              <a:rPr lang="ru-RU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</a:br>
            <a:endParaRPr lang="ru-RU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429000"/>
            <a:ext cx="2952327" cy="2982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но 1 7"/>
          <p:cNvSpPr/>
          <p:nvPr/>
        </p:nvSpPr>
        <p:spPr>
          <a:xfrm>
            <a:off x="683568" y="1484784"/>
            <a:ext cx="5544616" cy="4392488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907704" y="2852936"/>
            <a:ext cx="28083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КВН</a:t>
            </a:r>
          </a:p>
          <a:p>
            <a:pPr algn="ctr"/>
            <a:r>
              <a:rPr lang="ru-RU" sz="4400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5 класс</a:t>
            </a:r>
            <a:endParaRPr lang="ru-RU" sz="4400" b="1" i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Практические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1340768"/>
            <a:ext cx="7240057" cy="5328592"/>
          </a:xfrm>
        </p:spPr>
        <p:txBody>
          <a:bodyPr/>
          <a:lstStyle/>
          <a:p>
            <a:pPr>
              <a:buAutoNum type="arabicPeriod" startAt="2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AutoNum type="arabicPeriod" startAt="2"/>
            </a:pP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AutoNum type="arabicPeriod" startAt="2"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Имеются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2 ведра ёмкостью 10 л. Из первого выливают сначала половину, а затем 1/5 остатка. Из второго наоборот – сначала выливают 1/5, а затем ½ остатка. В каком ведре волы останется больше?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Ответ:  одинаково, по 1 л.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5112568" cy="3024336"/>
          </a:xfrm>
          <a:prstGeom prst="rect">
            <a:avLst/>
          </a:prstGeom>
          <a:gradFill flip="none" rotWithShape="1">
            <a:gsLst>
              <a:gs pos="0">
                <a:schemeClr val="bg2">
                  <a:shade val="30000"/>
                  <a:satMod val="115000"/>
                </a:schemeClr>
              </a:gs>
              <a:gs pos="50000">
                <a:schemeClr val="bg2">
                  <a:shade val="67500"/>
                  <a:satMod val="115000"/>
                </a:schemeClr>
              </a:gs>
              <a:gs pos="100000">
                <a:schemeClr val="bg2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836712"/>
            <a:ext cx="4824536" cy="295232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160338"/>
            <a:ext cx="6589199" cy="748382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Практические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0786" y="3933057"/>
            <a:ext cx="8649686" cy="33908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3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. На одной чаше весов лежит кусок мыла, а на другой ¾ такого же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куска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и гиря в 50 г. Весы находятся в равновесии. Каков вес куска мыла?</a:t>
            </a:r>
          </a:p>
          <a:p>
            <a:pPr>
              <a:buNone/>
            </a:pPr>
            <a:endParaRPr lang="ru-RU" sz="2000" dirty="0"/>
          </a:p>
          <a:p>
            <a:pPr>
              <a:buNone/>
            </a:pPr>
            <a:r>
              <a:rPr lang="ru-RU" sz="2000" dirty="0" smtClean="0"/>
              <a:t>                                  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Ответ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: 1/4 = 50 г, 50 ∙ 4 = 200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г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utoShape 4" descr="Весы настольные, чашечные»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16106" y="980728"/>
            <a:ext cx="854855" cy="894386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864915"/>
            <a:ext cx="648071" cy="89542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35350" y="1180681"/>
            <a:ext cx="432048" cy="6944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332656"/>
            <a:ext cx="6589199" cy="108012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Подведение итогов.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 До новых встреч</a:t>
            </a:r>
            <a:endParaRPr lang="ru-RU" sz="3200" dirty="0">
              <a:solidFill>
                <a:srgbClr val="00B05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340768"/>
            <a:ext cx="6048672" cy="48245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i="1" dirty="0" smtClean="0">
                <a:solidFill>
                  <a:srgbClr val="00B050"/>
                </a:solidFill>
              </a:rPr>
              <a:t>Разминка</a:t>
            </a:r>
            <a:endParaRPr lang="ru-RU" sz="4800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7" y="1556792"/>
            <a:ext cx="7418784" cy="4896544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Ленту длиной 3м разрезали на 4 равные части. Какова дина каждой части?</a:t>
            </a:r>
          </a:p>
          <a:p>
            <a:pPr>
              <a:buAutoNum type="arabicPeriod"/>
            </a:pPr>
            <a:r>
              <a:rPr lang="ru-RU" sz="20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Существует ли правильная дробь больше 1?</a:t>
            </a:r>
          </a:p>
          <a:p>
            <a:pPr>
              <a:buAutoNum type="arabicPeriod"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Сократима ли дробь, если её числитель и знаменатель можно поделить на 3?</a:t>
            </a:r>
          </a:p>
          <a:p>
            <a:pPr>
              <a:buAutoNum type="arabicPeriod"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Пловец за 7 секунд проплыл 3 м. С какой скоростью он плывёт?</a:t>
            </a:r>
          </a:p>
          <a:p>
            <a:pPr>
              <a:buAutoNum type="arabicPeriod"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Мальчик идёт в школу  2/5 часа, а из школы 4/10 часа. Одинаково ли его время в пути?</a:t>
            </a:r>
          </a:p>
          <a:p>
            <a:pPr>
              <a:buAutoNum type="arabicPeriod"/>
            </a:pPr>
            <a:r>
              <a:rPr lang="ru-RU" sz="2000" b="1" i="1" dirty="0" smtClean="0">
                <a:solidFill>
                  <a:schemeClr val="accent2">
                    <a:lumMod val="75000"/>
                  </a:schemeClr>
                </a:solidFill>
              </a:rPr>
              <a:t>Существуют ли две правильные взаимно обратные дроби?</a:t>
            </a:r>
          </a:p>
          <a:p>
            <a:pPr>
              <a:buAutoNum type="arabicPeriod"/>
            </a:pP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Произведение </a:t>
            </a:r>
            <a:r>
              <a:rPr lang="ru-RU" sz="2000" b="1" i="1" dirty="0">
                <a:solidFill>
                  <a:schemeClr val="accent1">
                    <a:lumMod val="50000"/>
                  </a:schemeClr>
                </a:solidFill>
              </a:rPr>
              <a:t>т</a:t>
            </a:r>
            <a:r>
              <a:rPr lang="ru-RU" sz="2000" b="1" i="1" dirty="0" smtClean="0">
                <a:solidFill>
                  <a:schemeClr val="accent1">
                    <a:lumMod val="50000"/>
                  </a:schemeClr>
                </a:solidFill>
              </a:rPr>
              <a:t>рёх чисел равно 3/5. Найти первое из этих чисел, если два других – взаимно простые числа.</a:t>
            </a:r>
            <a:endParaRPr lang="ru-RU" sz="2000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560840" cy="648072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Calibri" pitchFamily="34" charset="0"/>
                <a:cs typeface="Calibri" pitchFamily="34" charset="0"/>
              </a:rPr>
              <a:t>Правильные и неправильные дроби</a:t>
            </a:r>
            <a:endParaRPr lang="ru-RU" b="1" i="1" dirty="0">
              <a:solidFill>
                <a:srgbClr val="00B050"/>
              </a:solidFill>
              <a:latin typeface="Calibri" pitchFamily="34" charset="0"/>
              <a:cs typeface="Calibri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827584" y="908720"/>
                <a:ext cx="7706817" cy="5760640"/>
              </a:xfrm>
              <a:ln>
                <a:solidFill>
                  <a:schemeClr val="bg1"/>
                </a:solidFill>
              </a:ln>
            </p:spPr>
            <p:txBody>
              <a:bodyPr>
                <a:normAutofit fontScale="25000" lnSpcReduction="20000"/>
              </a:bodyPr>
              <a:lstStyle/>
              <a:p>
                <a:pPr>
                  <a:buAutoNum type="arabicPeriod"/>
                </a:pPr>
                <a:r>
                  <a:rPr lang="ru-RU" sz="9600" b="1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Вместо точек запишите такие числа, чтобы равенства оказались верными.</a:t>
                </a:r>
              </a:p>
              <a:p>
                <a:pPr marL="0" indent="0">
                  <a:buNone/>
                </a:pPr>
                <a:r>
                  <a:rPr lang="ru-RU" sz="9600" i="1" baseline="30000" dirty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9600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14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31</m:t>
                        </m:r>
                      </m:num>
                      <m:den>
                        <m:r>
                          <a:rPr lang="ru-RU" sz="14400" i="1">
                            <a:effectLst/>
                            <a:latin typeface="Cambria Math"/>
                            <a:ea typeface="Calibri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72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9600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= </a:t>
                </a:r>
                <a:r>
                  <a:rPr lang="ru-RU" sz="14400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…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 …</a:t>
                </a:r>
                <a:r>
                  <a:rPr lang="ru-RU" sz="9600" dirty="0" smtClean="0"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2800" dirty="0" smtClean="0">
                    <a:effectLst/>
                    <a:latin typeface="+mj-lt"/>
                    <a:ea typeface="Times New Roman"/>
                    <a:cs typeface="Times New Roman"/>
                  </a:rPr>
                  <a:t>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 b="0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</m:t>
                        </m:r>
                      </m:num>
                      <m:den>
                        <m:r>
                          <a:rPr lang="ru-RU" sz="14400" b="0" i="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  </a:t>
                </a:r>
                <a:r>
                  <a:rPr lang="ru-RU" sz="9600" b="1" dirty="0">
                    <a:latin typeface="Calibri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800" i="1">
                            <a:effectLst/>
                            <a:ea typeface="Times New Roman"/>
                          </a:rPr>
                        </m:ctrlPr>
                      </m:fPr>
                      <m:num/>
                      <m:den>
                        <m:r>
                          <a:rPr lang="ru-RU" sz="12800" b="0" i="1">
                            <a:effectLst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2800" dirty="0" smtClean="0">
                    <a:effectLst/>
                    <a:ea typeface="Times New Roman"/>
                    <a:cs typeface="Times New Roman"/>
                  </a:rPr>
                  <a:t> 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6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endParaRPr lang="ru-RU" sz="14400" u="sng" baseline="30000" dirty="0" smtClean="0">
                  <a:solidFill>
                    <a:schemeClr val="accent2">
                      <a:lumMod val="50000"/>
                    </a:schemeClr>
                  </a:solidFill>
                  <a:cs typeface="Calibri" pitchFamily="34" charset="0"/>
                </a:endParaRPr>
              </a:p>
              <a:p>
                <a:pPr>
                  <a:buNone/>
                </a:pPr>
                <a:r>
                  <a:rPr lang="ru-RU" sz="9600" dirty="0" smtClean="0"/>
                  <a:t>          </a:t>
                </a:r>
                <a:endParaRPr lang="ru-RU" sz="9600" dirty="0" smtClean="0"/>
              </a:p>
              <a:p>
                <a:pPr>
                  <a:buNone/>
                </a:pPr>
                <a:r>
                  <a:rPr lang="ru-RU" sz="9600" dirty="0" smtClean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43</m:t>
                        </m:r>
                      </m:num>
                      <m:den/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= 10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29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= 9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/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/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= 1</a:t>
                </a:r>
                <a:endParaRPr lang="ru-RU" sz="9600" dirty="0" smtClean="0"/>
              </a:p>
              <a:p>
                <a:pPr>
                  <a:buNone/>
                </a:pPr>
                <a:r>
                  <a:rPr lang="ru-RU" sz="9600" b="1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:r>
                  <a:rPr lang="ru-RU" sz="96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2.  Вместо квадратиков поставь числа.</a:t>
                </a:r>
              </a:p>
              <a:p>
                <a:pPr>
                  <a:buNone/>
                </a:pPr>
                <a:endParaRPr lang="ru-RU" sz="9600" i="1" dirty="0" smtClean="0">
                  <a:solidFill>
                    <a:schemeClr val="accent2">
                      <a:lumMod val="50000"/>
                    </a:schemeClr>
                  </a:solidFill>
                </a:endParaRPr>
              </a:p>
              <a:p>
                <a:pPr>
                  <a:buNone/>
                </a:pPr>
                <a:r>
                  <a:rPr lang="ru-RU" sz="9600" i="1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:r>
                  <a:rPr lang="ru-RU" sz="96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3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8</m:t>
                        </m:r>
                      </m:den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72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•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/>
                      <m:den/>
                    </m:f>
                  </m:oMath>
                </a14:m>
                <a:r>
                  <a:rPr lang="ru-RU" sz="14400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dirty="0" smtClean="0">
                    <a:effectLst/>
                    <a:latin typeface="Calibri"/>
                    <a:ea typeface="Times New Roman"/>
                    <a:cs typeface="Times New Roman"/>
                  </a:rPr>
                  <a:t>= 1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/>
                            <a:ea typeface="Times New Roman"/>
                          </a:rPr>
                        </m:ctrlPr>
                      </m:fPr>
                      <m:num/>
                      <m:den/>
                    </m:f>
                  </m:oMath>
                </a14:m>
                <a:r>
                  <a:rPr lang="ru-RU" sz="14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7200" i="1" dirty="0" smtClean="0">
                    <a:solidFill>
                      <a:srgbClr val="DE7E18">
                        <a:lumMod val="50000"/>
                      </a:srgbClr>
                    </a:solidFill>
                  </a:rPr>
                  <a:t>•</a:t>
                </a:r>
                <a:r>
                  <a:rPr lang="ru-RU" sz="9600" i="1" dirty="0" smtClean="0">
                    <a:solidFill>
                      <a:srgbClr val="DE7E18">
                        <a:lumMod val="50000"/>
                      </a:srgb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5</m:t>
                        </m:r>
                      </m:num>
                      <m:den>
                        <m:r>
                          <a:rPr lang="ru-RU" sz="14400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7</m:t>
                        </m:r>
                      </m:den>
                    </m:f>
                  </m:oMath>
                </a14:m>
                <a:r>
                  <a:rPr lang="ru-RU" sz="14400" dirty="0" smtClean="0"/>
                  <a:t> </a:t>
                </a:r>
                <a:r>
                  <a:rPr lang="ru-RU" sz="7200" i="1" dirty="0">
                    <a:solidFill>
                      <a:schemeClr val="accent2">
                        <a:lumMod val="50000"/>
                      </a:schemeClr>
                    </a:solidFill>
                  </a:rPr>
                  <a:t>•</a:t>
                </a:r>
                <a:r>
                  <a:rPr lang="ru-RU" sz="14400" i="1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400" i="1">
                            <a:solidFill>
                              <a:prstClr val="black">
                                <a:lumMod val="75000"/>
                                <a:lumOff val="25000"/>
                              </a:prstClr>
                            </a:solidFill>
                            <a:latin typeface="Cambria Math"/>
                            <a:ea typeface="Times New Roman"/>
                          </a:rPr>
                        </m:ctrlPr>
                      </m:fPr>
                      <m:num/>
                      <m:den/>
                    </m:f>
                  </m:oMath>
                </a14:m>
                <a:r>
                  <a:rPr lang="ru-RU" sz="14400" dirty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/>
                    <a:ea typeface="Times New Roman"/>
                    <a:cs typeface="Times New Roman"/>
                  </a:rPr>
                  <a:t> </a:t>
                </a:r>
                <a:r>
                  <a:rPr lang="ru-RU" sz="14400" i="1" dirty="0" smtClean="0">
                    <a:solidFill>
                      <a:prstClr val="black">
                        <a:lumMod val="75000"/>
                        <a:lumOff val="25000"/>
                      </a:prstClr>
                    </a:solidFill>
                    <a:latin typeface="Calibri"/>
                    <a:ea typeface="Times New Roman"/>
                    <a:cs typeface="Times New Roman"/>
                  </a:rPr>
                  <a:t>= </a:t>
                </a:r>
                <a:r>
                  <a:rPr lang="ru-RU" i="1" dirty="0">
                    <a:latin typeface="Calibri"/>
                    <a:ea typeface="Times New Roman"/>
                    <a:cs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800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1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11</m:t>
                        </m:r>
                      </m:num>
                      <m:den>
                        <m:r>
                          <a:rPr lang="ru-RU" sz="12800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13</m:t>
                        </m:r>
                      </m:den>
                    </m:f>
                  </m:oMath>
                </a14:m>
                <a:endParaRPr lang="ru-RU" sz="12800" i="1" dirty="0">
                  <a:latin typeface="Cambria" panose="02040503050406030204" pitchFamily="18" charset="0"/>
                </a:endParaRPr>
              </a:p>
              <a:p>
                <a:pPr>
                  <a:buNone/>
                </a:pPr>
                <a:r>
                  <a:rPr lang="ru-RU" sz="1800" dirty="0" smtClean="0"/>
                  <a:t>                                </a:t>
                </a:r>
                <a:endParaRPr lang="ru-RU" sz="1800" dirty="0" smtClean="0"/>
              </a:p>
              <a:p>
                <a:pPr>
                  <a:buNone/>
                </a:pPr>
                <a:r>
                  <a:rPr lang="ru-RU" sz="9600" b="1" i="1" dirty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3</a:t>
                </a:r>
                <a:r>
                  <a:rPr lang="ru-RU" sz="9600" b="1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. </a:t>
                </a:r>
                <a:r>
                  <a:rPr lang="ru-RU" sz="9600" b="1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Назвать все правильные дроби, неправильные, </a:t>
                </a:r>
                <a:r>
                  <a:rPr lang="ru-RU" sz="9600" b="1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смешанные.</a:t>
                </a:r>
                <a:endParaRPr lang="ru-RU" dirty="0"/>
              </a:p>
              <a:p>
                <a:pPr>
                  <a:buNone/>
                </a:pPr>
                <a:endParaRPr lang="ru-RU" sz="9600" i="1" dirty="0" smtClean="0">
                  <a:solidFill>
                    <a:schemeClr val="accent2">
                      <a:lumMod val="50000"/>
                    </a:schemeClr>
                  </a:solidFill>
                  <a:latin typeface="Calibri" pitchFamily="34" charset="0"/>
                  <a:cs typeface="Calibri" pitchFamily="34" charset="0"/>
                </a:endParaRPr>
              </a:p>
              <a:p>
                <a:pPr>
                  <a:buNone/>
                </a:pPr>
                <a:r>
                  <a:rPr lang="ru-RU" sz="9600" i="1" dirty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</a:t>
                </a:r>
                <a:r>
                  <a:rPr lang="ru-RU" sz="9600" i="1" dirty="0" smtClean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  <a:cs typeface="Calibri" pitchFamily="34" charset="0"/>
                  </a:rPr>
                  <a:t>   </a:t>
                </a:r>
              </a:p>
              <a:p>
                <a:pPr>
                  <a:buNone/>
                </a:pPr>
                <a:r>
                  <a:rPr lang="ru-RU" sz="1800" dirty="0" smtClean="0"/>
                  <a:t>             </a:t>
                </a:r>
              </a:p>
              <a:p>
                <a:pPr>
                  <a:buNone/>
                </a:pPr>
                <a:endParaRPr lang="ru-RU" sz="1800" dirty="0"/>
              </a:p>
              <a:p>
                <a:pPr>
                  <a:buNone/>
                </a:pPr>
                <a:r>
                  <a:rPr lang="ru-RU" sz="1800" dirty="0" smtClean="0"/>
                  <a:t>                           </a:t>
                </a:r>
                <a:endParaRPr lang="ru-RU" sz="1800" dirty="0"/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7584" y="908720"/>
                <a:ext cx="7706817" cy="5760640"/>
              </a:xfrm>
              <a:blipFill rotWithShape="1">
                <a:blip r:embed="rId2"/>
                <a:stretch>
                  <a:fillRect l="-1185" t="-2006"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2516858"/>
          </a:xfrm>
        </p:spPr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00B050"/>
                </a:solidFill>
              </a:rPr>
              <a:t>Вычисли пример  и прочти слово</a:t>
            </a:r>
            <a:br>
              <a:rPr lang="ru-RU" sz="3200" b="1" i="1" dirty="0" smtClean="0">
                <a:solidFill>
                  <a:srgbClr val="00B050"/>
                </a:solidFill>
              </a:rPr>
            </a:br>
            <a:endParaRPr lang="ru-RU" sz="3200" b="1" i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Содержимое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6"/>
                <a:ext cx="8229600" cy="5112568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None/>
                </a:pPr>
                <a:r>
                  <a:rPr lang="ru-RU" sz="3000" b="1" dirty="0" smtClean="0"/>
                  <a:t>            </a:t>
                </a:r>
                <a:r>
                  <a:rPr lang="ru-RU" sz="3000" b="1" i="1" dirty="0">
                    <a:latin typeface="Calibri"/>
                    <a:ea typeface="Times New Roman"/>
                    <a:cs typeface="Times New Roman"/>
                  </a:rPr>
                  <a:t>(5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:1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𝟏𝟏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𝟑𝟐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 - 6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:3</a:t>
                </a:r>
                <a:r>
                  <a:rPr lang="ru-RU" sz="3000" b="1" i="1" dirty="0" smtClean="0">
                    <a:effectLst/>
                    <a:latin typeface="Calibri"/>
                    <a:ea typeface="Times New Roman"/>
                    <a:cs typeface="Times New Roman"/>
                  </a:rPr>
                  <a:t>)</a:t>
                </a:r>
                <a:r>
                  <a:rPr lang="ru-RU" b="1" i="1" dirty="0" smtClean="0">
                    <a:effectLst/>
                    <a:latin typeface="Calibri"/>
                    <a:ea typeface="Times New Roman"/>
                    <a:cs typeface="Times New Roman"/>
                  </a:rPr>
                  <a:t>•</a:t>
                </a:r>
                <a:r>
                  <a:rPr lang="ru-RU" sz="3000" b="1" i="1" dirty="0" smtClean="0">
                    <a:effectLst/>
                    <a:latin typeface="Calibri"/>
                    <a:ea typeface="Times New Roman"/>
                    <a:cs typeface="Times New Roman"/>
                  </a:rPr>
                  <a:t>4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 -2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:(3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 -2</a:t>
                </a:r>
                <a:r>
                  <a:rPr lang="ru-RU" b="1" i="1" dirty="0">
                    <a:effectLst/>
                    <a:latin typeface="Calibri"/>
                    <a:ea typeface="Times New Roman"/>
                    <a:cs typeface="Times New Roman"/>
                  </a:rPr>
                  <a:t>•</a:t>
                </a:r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1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)+7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b="1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𝟑</m:t>
                        </m:r>
                      </m:num>
                      <m:den>
                        <m:r>
                          <a:rPr lang="ru-RU" sz="3000" b="1" i="1">
                            <a:effectLst/>
                            <a:latin typeface="Cambria Math"/>
                            <a:ea typeface="Times New Roman"/>
                            <a:cs typeface="Times New Roman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effectLst/>
                    <a:latin typeface="Calibri"/>
                    <a:ea typeface="Times New Roman"/>
                    <a:cs typeface="Times New Roman"/>
                  </a:rPr>
                  <a:t> </a:t>
                </a:r>
                <a:endParaRPr lang="ru-RU" sz="3000" b="1" dirty="0" smtClean="0"/>
              </a:p>
              <a:p>
                <a:pPr>
                  <a:buNone/>
                </a:pPr>
                <a:r>
                  <a:rPr lang="ru-RU" sz="2400" dirty="0" smtClean="0"/>
                  <a:t>         </a:t>
                </a:r>
                <a:endParaRPr lang="ru-RU" sz="2400" dirty="0"/>
              </a:p>
              <a:p>
                <a:pPr>
                  <a:buNone/>
                </a:pPr>
                <a:endParaRPr lang="ru-RU" sz="2400" dirty="0" smtClean="0"/>
              </a:p>
              <a:p>
                <a:pPr>
                  <a:buNone/>
                </a:pPr>
                <a:endParaRPr lang="ru-RU" sz="2400" dirty="0"/>
              </a:p>
              <a:p>
                <a:pPr>
                  <a:buNone/>
                </a:pPr>
                <a:endParaRPr lang="ru-RU" sz="2400" dirty="0" smtClean="0"/>
              </a:p>
              <a:p>
                <a:pPr>
                  <a:buNone/>
                </a:pPr>
                <a:r>
                  <a:rPr lang="ru-RU" sz="2000" b="1" dirty="0" smtClean="0"/>
                  <a:t>     </a:t>
                </a:r>
                <a:endParaRPr lang="ru-RU" sz="2000" b="1" dirty="0" smtClean="0"/>
              </a:p>
              <a:p>
                <a:pPr>
                  <a:buNone/>
                </a:pPr>
                <a:r>
                  <a:rPr lang="ru-RU" sz="2000" b="1" i="1" dirty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:r>
                  <a:rPr lang="ru-RU" sz="20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               </a:t>
                </a:r>
                <a:r>
                  <a:rPr lang="ru-RU" sz="39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Леонтий </a:t>
                </a:r>
                <a:r>
                  <a:rPr lang="ru-RU" sz="39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Магницкий </a:t>
                </a:r>
                <a:r>
                  <a:rPr lang="ru-RU" sz="39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– </a:t>
                </a:r>
                <a:r>
                  <a:rPr lang="ru-RU" sz="39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автор        </a:t>
                </a:r>
                <a:r>
                  <a:rPr lang="ru-RU" sz="40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первого </a:t>
                </a:r>
                <a:r>
                  <a:rPr lang="ru-RU" sz="40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русского учебника</a:t>
                </a:r>
              </a:p>
              <a:p>
                <a:pPr>
                  <a:buNone/>
                </a:pPr>
                <a:r>
                  <a:rPr lang="ru-RU" sz="36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   </a:t>
                </a:r>
                <a:r>
                  <a:rPr lang="ru-RU" sz="36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</a:t>
                </a:r>
                <a:r>
                  <a:rPr lang="ru-RU" sz="36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по математике, который назывался </a:t>
                </a:r>
                <a:r>
                  <a:rPr lang="ru-RU" sz="3600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  </a:t>
                </a:r>
                <a:r>
                  <a:rPr lang="ru-RU" sz="36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«</a:t>
                </a:r>
                <a:r>
                  <a:rPr lang="ru-RU" sz="3600" b="1" i="1" dirty="0" smtClean="0">
                    <a:solidFill>
                      <a:schemeClr val="accent2">
                        <a:lumMod val="50000"/>
                      </a:schemeClr>
                    </a:solidFill>
                  </a:rPr>
                  <a:t>Арифметика»</a:t>
                </a:r>
                <a:endParaRPr lang="ru-RU" sz="3600" b="1" i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Содержимое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6"/>
                <a:ext cx="8229600" cy="5112568"/>
              </a:xfrm>
              <a:blipFill rotWithShape="1">
                <a:blip r:embed="rId3"/>
                <a:stretch>
                  <a:fillRect r="-1185" b="-1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89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1450" cy="381000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1450" cy="381000"/>
          </a:xfrm>
          <a:prstGeom prst="rect">
            <a:avLst/>
          </a:prstGeom>
          <a:noFill/>
        </p:spPr>
      </p:pic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381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14300" cy="495300"/>
          </a:xfrm>
          <a:prstGeom prst="rect">
            <a:avLst/>
          </a:prstGeom>
          <a:noFill/>
        </p:spPr>
      </p:pic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57200"/>
            <a:ext cx="114300" cy="495300"/>
          </a:xfrm>
          <a:prstGeom prst="rect">
            <a:avLst/>
          </a:prstGeom>
          <a:noFill/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7653970"/>
              </p:ext>
            </p:extLst>
          </p:nvPr>
        </p:nvGraphicFramePr>
        <p:xfrm>
          <a:off x="1525588" y="2449513"/>
          <a:ext cx="6091237" cy="1957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Документ" r:id="rId6" imgW="6091407" imgH="1957918" progId="Word.Document.12">
                  <p:embed/>
                </p:oleObj>
              </mc:Choice>
              <mc:Fallback>
                <p:oleObj name="Документ" r:id="rId6" imgW="6091407" imgH="19579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25588" y="2449513"/>
                        <a:ext cx="6091237" cy="19573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rgbClr val="00B050"/>
                </a:solidFill>
              </a:rPr>
              <a:t>Задачи из учебника «Арифметика»          Леонтия Магницкого</a:t>
            </a:r>
            <a:br>
              <a:rPr lang="ru-RU" sz="2800" b="1" i="1" dirty="0" smtClean="0">
                <a:solidFill>
                  <a:srgbClr val="00B050"/>
                </a:solidFill>
              </a:rPr>
            </a:br>
            <a:r>
              <a:rPr lang="ru-RU" sz="2800" b="1" i="1" dirty="0" smtClean="0">
                <a:solidFill>
                  <a:srgbClr val="00B050"/>
                </a:solidFill>
              </a:rPr>
              <a:t/>
            </a:r>
            <a:br>
              <a:rPr lang="ru-RU" sz="2800" b="1" i="1" dirty="0" smtClean="0">
                <a:solidFill>
                  <a:srgbClr val="00B050"/>
                </a:solidFill>
              </a:rPr>
            </a:br>
            <a:endParaRPr lang="ru-RU" sz="2800" b="1" i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965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1. Собака усмотрела в 150 саженях зайца, который пробегает в минуту 250 сажен, а собака пробегает 260 сажен. В какое время собака догонит зайца?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Ответ: 15 минут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400" i="1" dirty="0" smtClean="0">
                <a:solidFill>
                  <a:schemeClr val="accent1">
                    <a:lumMod val="50000"/>
                  </a:schemeClr>
                </a:solidFill>
              </a:rPr>
              <a:t>2. Один человек идет в город и проходит в день по 40 вёрст, а другой человек идет навстречу из другого города и проходит в день по 30 вёрст. Через сколько дней путники встретятся, если расстояние между городами 700 верст?</a:t>
            </a:r>
          </a:p>
          <a:p>
            <a:pPr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Ответ : 10 дней</a:t>
            </a:r>
          </a:p>
          <a:p>
            <a:pPr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https://otvet.imgsmail.ru/download/5589300_299dc76503774f43c10ba239a8704ea3_8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7" y="2780929"/>
            <a:ext cx="2880319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39" y="188640"/>
            <a:ext cx="7202761" cy="17163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00B050"/>
                </a:solidFill>
              </a:rPr>
              <a:t>Задачи из учебника «Арифметика»          Леонтия Магницкого</a:t>
            </a:r>
            <a:br>
              <a:rPr lang="ru-RU" b="1" i="1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7" y="1340768"/>
            <a:ext cx="7778824" cy="457045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200" i="1" dirty="0" smtClean="0">
                <a:solidFill>
                  <a:schemeClr val="accent2">
                    <a:lumMod val="50000"/>
                  </a:schemeClr>
                </a:solidFill>
              </a:rPr>
              <a:t>3. Путешественник идет из одного города в другой 10 дней, а второй путешественник тот же путь проходит за 15 дней. Через сколько дней встретятся путешественники, если выйдут одновременно навстречу друг другу из этих городов?          </a:t>
            </a:r>
          </a:p>
          <a:p>
            <a:pPr>
              <a:buNone/>
            </a:pPr>
            <a:r>
              <a:rPr lang="ru-RU" sz="2200" i="1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</a:t>
            </a:r>
            <a:r>
              <a:rPr lang="ru-RU" sz="2200" dirty="0" smtClean="0">
                <a:solidFill>
                  <a:schemeClr val="accent2">
                    <a:lumMod val="50000"/>
                  </a:schemeClr>
                </a:solidFill>
              </a:rPr>
              <a:t> Ответ: 6 дней</a:t>
            </a:r>
            <a:endParaRPr lang="ru-RU" sz="1800" dirty="0" smtClean="0"/>
          </a:p>
          <a:p>
            <a:pPr>
              <a:buNone/>
            </a:pPr>
            <a:r>
              <a:rPr lang="ru-RU" sz="2000" i="1" dirty="0" smtClean="0">
                <a:solidFill>
                  <a:schemeClr val="accent2">
                    <a:lumMod val="50000"/>
                  </a:schemeClr>
                </a:solidFill>
              </a:rPr>
              <a:t>4. Капитан на вопрос сколько имеет людей в своей команде ответствовал. 2/5 команды - в карауле, 1/4 -  команды в работе,   1/20 – в лазарете, а 30 – налицо. Сколько человек в команде?</a:t>
            </a:r>
          </a:p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                                                                  Ответ:  100 человек</a:t>
            </a:r>
          </a:p>
        </p:txBody>
      </p:sp>
      <p:pic>
        <p:nvPicPr>
          <p:cNvPr id="4" name="Рисунок 3" descr="https://thumbs.dreamstime.com/b/%D0%BA%D0%B0%D0%BF%D0%B8%D1%82%D0%B0%D0%BD-%D0%BA%D0%BE%D1%80%D0%B0%D0%B1-%D1%8F-4377357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3" y="4581128"/>
            <a:ext cx="1584175" cy="226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476672"/>
            <a:ext cx="6589199" cy="1008112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00B050"/>
                </a:solidFill>
              </a:rPr>
              <a:t>Шарады</a:t>
            </a:r>
            <a:endParaRPr lang="ru-RU" sz="48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12776"/>
            <a:ext cx="7418784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1. Арифметический я знак,</a:t>
            </a:r>
          </a:p>
          <a:p>
            <a:pPr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В задачниках найдешь во многих строчках</a:t>
            </a:r>
          </a:p>
          <a:p>
            <a:pPr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Лишь «О» ты вставишь, зная как,</a:t>
            </a:r>
          </a:p>
          <a:p>
            <a:pPr>
              <a:buNone/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     И я – географическая точка.  </a:t>
            </a:r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ru-RU" sz="2000" dirty="0" smtClean="0">
                <a:solidFill>
                  <a:srgbClr val="C00000"/>
                </a:solidFill>
              </a:rPr>
              <a:t>2. Я -  половинка круга,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Линейке я родня.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Во мне найдешь ты друга,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Ставь правильно меня! 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Хоть я ни в чём не виноват, 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Всегда в углу стоять велят!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На мне стоят деления,</a:t>
            </a:r>
          </a:p>
          <a:p>
            <a:pPr>
              <a:buNone/>
            </a:pPr>
            <a:r>
              <a:rPr lang="ru-RU" sz="2000" dirty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rgbClr val="C00000"/>
                </a:solidFill>
              </a:rPr>
              <a:t>    Удел мой – измерения. 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92080" y="2708920"/>
            <a:ext cx="2448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( Плюс – полюс)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292080" y="5661248"/>
            <a:ext cx="2520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(Транспортир)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260648"/>
            <a:ext cx="6589199" cy="936104"/>
          </a:xfrm>
        </p:spPr>
        <p:txBody>
          <a:bodyPr/>
          <a:lstStyle/>
          <a:p>
            <a:pPr algn="ctr"/>
            <a:r>
              <a:rPr lang="ru-RU" sz="4800" b="1" dirty="0">
                <a:solidFill>
                  <a:srgbClr val="00B050"/>
                </a:solidFill>
              </a:rPr>
              <a:t>Шарады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5" y="1196752"/>
            <a:ext cx="7706816" cy="4714470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Могу в земле расти на грядке,</a:t>
            </a:r>
          </a:p>
          <a:p>
            <a:pPr>
              <a:buNone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 Люблю играть с тобою в прятки!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Но я не угощение,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Мой домик – уравнение!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И только тот меня найдет, 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Кто математику «грызёт».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Представлюсь в заключении,</a:t>
            </a:r>
          </a:p>
          <a:p>
            <a:pPr>
              <a:buNone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    Я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 ……….   …………</a:t>
            </a:r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endParaRPr lang="ru-RU" sz="1800" dirty="0"/>
          </a:p>
          <a:p>
            <a:pPr>
              <a:buNone/>
            </a:pPr>
            <a:r>
              <a:rPr lang="ru-RU" sz="1800" dirty="0" smtClean="0"/>
              <a:t>2. </a:t>
            </a:r>
            <a:r>
              <a:rPr lang="ru-RU" sz="1800" dirty="0" smtClean="0">
                <a:solidFill>
                  <a:srgbClr val="C00000"/>
                </a:solidFill>
              </a:rPr>
              <a:t>С «Д» – давно я мерой стала, </a:t>
            </a:r>
          </a:p>
          <a:p>
            <a:pPr>
              <a:buNone/>
            </a:pPr>
            <a:r>
              <a:rPr lang="ru-RU" sz="1800" dirty="0">
                <a:solidFill>
                  <a:srgbClr val="C00000"/>
                </a:solidFill>
              </a:rPr>
              <a:t> </a:t>
            </a:r>
            <a:r>
              <a:rPr lang="ru-RU" sz="1800" dirty="0" smtClean="0">
                <a:solidFill>
                  <a:srgbClr val="C00000"/>
                </a:solidFill>
              </a:rPr>
              <a:t>    С «Т» – не в школе выше </a:t>
            </a:r>
            <a:r>
              <a:rPr lang="ru-RU" sz="1800" dirty="0" smtClean="0">
                <a:solidFill>
                  <a:srgbClr val="C00000"/>
                </a:solidFill>
              </a:rPr>
              <a:t>балла</a:t>
            </a:r>
            <a:r>
              <a:rPr lang="ru-RU" sz="1800" dirty="0" smtClean="0"/>
              <a:t>   </a:t>
            </a:r>
            <a:endParaRPr lang="ru-RU" sz="18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863181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( корень уравнения)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5229200"/>
            <a:ext cx="37444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(Пядь – пять)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Практические задания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42415" y="1340768"/>
            <a:ext cx="6591985" cy="4570454"/>
          </a:xfrm>
        </p:spPr>
        <p:txBody>
          <a:bodyPr>
            <a:normAutofit/>
          </a:bodyPr>
          <a:lstStyle/>
          <a:p>
            <a:pPr>
              <a:buAutoNum type="arabicPeriod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AutoNum type="arabicPeriod"/>
            </a:pP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AutoNum type="arabicPeriod"/>
            </a:pP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У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меня в руках полоска. Её длина 1м 20 см. Надо отрезать от неё куски длиной 30 см и 45 см, не используя линейку.</a:t>
            </a:r>
          </a:p>
          <a:p>
            <a:pPr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/>
              <a:t> 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Ответ:  1) 120 : 4 = 30 , 2) ( 120 – 30 ) : 2 = 45</a:t>
            </a:r>
          </a:p>
          <a:p>
            <a:pPr>
              <a:buNone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12777"/>
            <a:ext cx="5112567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Стандартная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</TotalTime>
  <Words>826</Words>
  <Application>Microsoft Office PowerPoint</Application>
  <PresentationFormat>Экран (4:3)</PresentationFormat>
  <Paragraphs>104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Легкий дым</vt:lpstr>
      <vt:lpstr>Microsoft Word Document</vt:lpstr>
      <vt:lpstr>Обыкновеные дроби </vt:lpstr>
      <vt:lpstr>Разминка</vt:lpstr>
      <vt:lpstr>Правильные и неправильные дроби</vt:lpstr>
      <vt:lpstr>Вычисли пример  и прочти слово </vt:lpstr>
      <vt:lpstr>Задачи из учебника «Арифметика»          Леонтия Магницкого  </vt:lpstr>
      <vt:lpstr>Задачи из учебника «Арифметика»          Леонтия Магницкого </vt:lpstr>
      <vt:lpstr>Шарады</vt:lpstr>
      <vt:lpstr>Шарады</vt:lpstr>
      <vt:lpstr>Практические задания</vt:lpstr>
      <vt:lpstr>Практические задания</vt:lpstr>
      <vt:lpstr>Практические задания</vt:lpstr>
      <vt:lpstr>Подведение итогов.  До новых встреч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КВН</dc:title>
  <dc:creator>ANDREY</dc:creator>
  <cp:lastModifiedBy>Андрей</cp:lastModifiedBy>
  <cp:revision>31</cp:revision>
  <dcterms:created xsi:type="dcterms:W3CDTF">2022-02-20T19:37:32Z</dcterms:created>
  <dcterms:modified xsi:type="dcterms:W3CDTF">2022-02-23T20:06:22Z</dcterms:modified>
</cp:coreProperties>
</file>