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2" r:id="rId2"/>
    <p:sldMasterId id="2147483804" r:id="rId3"/>
    <p:sldMasterId id="2147483828" r:id="rId4"/>
    <p:sldMasterId id="2147483852" r:id="rId5"/>
    <p:sldMasterId id="2147483864" r:id="rId6"/>
    <p:sldMasterId id="2147483876" r:id="rId7"/>
  </p:sldMasterIdLst>
  <p:sldIdLst>
    <p:sldId id="274" r:id="rId8"/>
    <p:sldId id="272" r:id="rId9"/>
    <p:sldId id="281" r:id="rId10"/>
    <p:sldId id="278" r:id="rId11"/>
    <p:sldId id="280" r:id="rId12"/>
    <p:sldId id="279" r:id="rId13"/>
    <p:sldId id="282" r:id="rId14"/>
    <p:sldId id="270" r:id="rId15"/>
    <p:sldId id="283" r:id="rId16"/>
    <p:sldId id="269" r:id="rId17"/>
    <p:sldId id="268" r:id="rId18"/>
    <p:sldId id="285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00"/>
    <a:srgbClr val="FF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8229" autoAdjust="0"/>
  </p:normalViewPr>
  <p:slideViewPr>
    <p:cSldViewPr>
      <p:cViewPr varScale="1">
        <p:scale>
          <a:sx n="99" d="100"/>
          <a:sy n="99" d="100"/>
        </p:scale>
        <p:origin x="-1890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73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99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61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25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2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36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50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7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536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56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520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73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99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61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25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21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36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50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71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536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56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520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6737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998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0618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3258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72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636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505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2714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53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4568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952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53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39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968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69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808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681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9466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450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9990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5348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914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957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7459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9580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57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325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490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5816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3605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452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516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811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8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8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98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82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4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250" y="2204864"/>
            <a:ext cx="4725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207167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292649"/>
            <a:ext cx="8136904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Игровой  подход  в  формировании  коммуникативных  умений  и  навыков  у дошкольников</a:t>
            </a:r>
            <a:endParaRPr lang="ru-RU" sz="32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226239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25" y="2265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111115"/>
                </a:solidFill>
                <a:latin typeface="Monotype Corsiva" pitchFamily="66" charset="0"/>
              </a:rPr>
              <a:t>Для налаживания диалогического общения использовать настольно- печатные, дидактические игры, такие как лото, домино, игры с правилами.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28564" y="826673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Monotype Corsiva" pitchFamily="66" charset="0"/>
              </a:rPr>
              <a:t>Подвижные игры, основанные на активных двигательных действиях детей, способствуют не только физическому воспитанию. В них происходит игровое перевоплощение в животных, подражание трудовым действиям людей. Подвижным играм посвящаются специальные занятия, в основном они проводятся на занятиях по физическому воспитанию, на прогулках, в свободное время.</a:t>
            </a:r>
          </a:p>
        </p:txBody>
      </p:sp>
    </p:spTree>
    <p:extLst>
      <p:ext uri="{BB962C8B-B14F-4D97-AF65-F5344CB8AC3E}">
        <p14:creationId xmlns:p14="http://schemas.microsoft.com/office/powerpoint/2010/main" val="172708106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4094" y="11663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Monotype Corsiva" pitchFamily="66" charset="0"/>
              </a:rPr>
              <a:t>Особое внимание коммуникативному воспитанию, навыкам общения уделяется в процессе театрализованной деятельности. Участвуя в театрализованных играх, дети познают окружающий мир, становятся участниками событий из жизни людей, животных растений. Тематика театрализованных игр может быть разнообразной.</a:t>
            </a:r>
          </a:p>
        </p:txBody>
      </p:sp>
    </p:spTree>
    <p:extLst>
      <p:ext uri="{BB962C8B-B14F-4D97-AF65-F5344CB8AC3E}">
        <p14:creationId xmlns:p14="http://schemas.microsoft.com/office/powerpoint/2010/main" val="17270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620688"/>
            <a:ext cx="835292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Monotype Corsiva" pitchFamily="66" charset="0"/>
              </a:rPr>
              <a:t>Дружеские отношения со сверстниками, имеют большое значение в формировании человеческой психики, её развитию и становлении разумного, культурного поведения. Под руководством воспитателей, игры детей обогащаются эпидотами и дают простор для развития воображения. Речь их совершенствуется, становится ярче. В их речи формируются мысли о тех сторонах жизни, которые они изображают в игре. В процессе игровой деятельности, дети учатся социальному взаимодействию, реализуют свои способности, знания, коммуникативные навыки и учатся жить в обществе. Благодаря играм, общению и обучению происходит личностный рост и интеллектуальное развитие ребёнка.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2" y="0"/>
            <a:ext cx="9117687" cy="688966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7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1268760"/>
            <a:ext cx="6840760" cy="4680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Inflate">
              <a:avLst/>
            </a:prstTxWarp>
          </a:bodyPr>
          <a:lstStyle/>
          <a:p>
            <a:pPr algn="ctr"/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620688"/>
            <a:ext cx="83172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latin typeface="Monotype Corsiva" pitchFamily="66" charset="0"/>
              </a:rPr>
              <a:t>Игра - ведущая деятельность в дошкольном возрасте, она оказывает значительное влияние на развитие коммуникативных навыков ребенка</a:t>
            </a:r>
            <a:endParaRPr lang="ru-RU" sz="2000" dirty="0">
              <a:latin typeface="Monotype Corsiva" pitchFamily="66" charset="0"/>
            </a:endParaRPr>
          </a:p>
          <a:p>
            <a:r>
              <a:rPr lang="ru-RU" sz="2000" dirty="0">
                <a:latin typeface="Monotype Corsiva" pitchFamily="66" charset="0"/>
              </a:rPr>
              <a:t>В игре ребенок познает смысл человеческой деятельности, начинает понимать и ориентироваться в причинах тех или иных поступков людей.</a:t>
            </a:r>
          </a:p>
          <a:p>
            <a:r>
              <a:rPr lang="ru-RU" sz="2000" dirty="0">
                <a:latin typeface="Monotype Corsiva" pitchFamily="66" charset="0"/>
              </a:rPr>
              <a:t>Познавая систему человеческих отношений, он начинает осознавать свое место в ней.</a:t>
            </a:r>
          </a:p>
          <a:p>
            <a:r>
              <a:rPr lang="ru-RU" sz="2000" dirty="0">
                <a:latin typeface="Monotype Corsiva" pitchFamily="66" charset="0"/>
              </a:rPr>
              <a:t>Игра стимулирует развитие познавательной сферы ребенка.</a:t>
            </a:r>
          </a:p>
          <a:p>
            <a:r>
              <a:rPr lang="ru-RU" sz="2000" dirty="0">
                <a:latin typeface="Monotype Corsiva" pitchFamily="66" charset="0"/>
              </a:rPr>
              <a:t>Разыгрывая фрагменты реальной взрослой жизни, ребенок открывает новые грани окружающей его действительности.</a:t>
            </a:r>
          </a:p>
          <a:p>
            <a:r>
              <a:rPr lang="ru-RU" sz="2000" dirty="0">
                <a:latin typeface="Monotype Corsiva" pitchFamily="66" charset="0"/>
              </a:rPr>
              <a:t>Игра способствует развитию произвольного поведения ребенка</a:t>
            </a:r>
          </a:p>
          <a:p>
            <a:r>
              <a:rPr lang="ru-RU" sz="2000" dirty="0">
                <a:latin typeface="Monotype Corsiva" pitchFamily="66" charset="0"/>
              </a:rPr>
              <a:t>Игра способствует формированию творческое воображения.</a:t>
            </a:r>
          </a:p>
          <a:p>
            <a:r>
              <a:rPr lang="ru-RU" sz="2000" dirty="0">
                <a:latin typeface="Monotype Corsiva" pitchFamily="66" charset="0"/>
              </a:rPr>
              <a:t>Игра способствует становлению произвольной памяти, вниманию и мышлению ребенка.</a:t>
            </a:r>
          </a:p>
          <a:p>
            <a:r>
              <a:rPr lang="ru-RU" sz="2000" dirty="0">
                <a:latin typeface="Monotype Corsiva" pitchFamily="66" charset="0"/>
              </a:rPr>
              <a:t>Игра создает реальные условия для развития многих навыков и умений, необходимых ребенку для успешного перехода к учебной деятельности.</a:t>
            </a:r>
          </a:p>
          <a:p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08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3496" y="659011"/>
            <a:ext cx="74168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Monotype Corsiva" pitchFamily="66" charset="0"/>
              </a:rPr>
              <a:t>Цель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: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На </a:t>
            </a: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протяжении своей педагогической деятельности обосновать и экспериментально проверить значимость совместной взросло-детской деятельности в развитии коммуникативных навыков у детей дошкольников.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Задачи:</a:t>
            </a:r>
            <a:endParaRPr lang="ru-RU" sz="24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пробудить </a:t>
            </a: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в ребенке желание общаться </a:t>
            </a:r>
            <a:endParaRPr lang="ru-RU" sz="24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развивать </a:t>
            </a: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коммуникативные навыки детей с используя игры </a:t>
            </a:r>
            <a:endParaRPr lang="ru-RU" sz="2400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формировать </a:t>
            </a: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связную речь, речевое творчество через игровую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деятельность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способствовать </a:t>
            </a: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формированию самостоятельности в художественно-речевой и театрально-игровой </a:t>
            </a:r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деятельности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Monotype Corsiva" pitchFamily="66" charset="0"/>
              </a:rPr>
              <a:t> формировать </a:t>
            </a:r>
            <a:r>
              <a:rPr lang="ru-RU" sz="2400" dirty="0">
                <a:solidFill>
                  <a:srgbClr val="7030A0"/>
                </a:solidFill>
                <a:latin typeface="Monotype Corsiva" pitchFamily="66" charset="0"/>
              </a:rPr>
              <a:t>диалогическую и монологическую речь дошкольника</a:t>
            </a: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391289" y="2952999"/>
            <a:ext cx="504056" cy="2880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374376" y="3275311"/>
            <a:ext cx="504056" cy="2880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369440" y="4391037"/>
            <a:ext cx="504056" cy="2880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374376" y="3717032"/>
            <a:ext cx="504056" cy="2880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с вырезом 9"/>
          <p:cNvSpPr/>
          <p:nvPr/>
        </p:nvSpPr>
        <p:spPr>
          <a:xfrm>
            <a:off x="391289" y="5188784"/>
            <a:ext cx="504056" cy="288032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323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Monotype Corsiva" pitchFamily="66" charset="0"/>
              </a:rPr>
              <a:t>Развитие коммуникативных навыков у детей, очень важный аспект становления личности ребенка в целом. Навыки общения не в кругу семьи, начинают активно проявляются когда малыш проходит социализацию в детском саду. Коммуникация включает в себя не только развитие речи, выражения мыслей, но и взаимодействие с другими детьми, со взрослыми, умение играть и общаться со сверстниками. Развитие коммуникативных навыков у детей, очень важный аспект становления личности ребенка в целом. Навыки общения не в кругу семьи, начинают активно проявляются когда малыш проходит социализацию в детском саду. Коммуникация включает в себя не только развитие речи, выражения мыслей, но и взаимодействие с другими детьми, со взрослыми, умение играть и общаться со сверстниками. Есть дети, которым, в силу своих эмоциональных особенностей, сложно адаптироваться в детских коллективах. В таком случае, задание педагогов </a:t>
            </a:r>
            <a:r>
              <a:rPr lang="ru-RU" sz="1400" dirty="0">
                <a:latin typeface="Monotype Corsiva" pitchFamily="66" charset="0"/>
              </a:rPr>
              <a:t>и родителей – ввести малыша в свет социального общения с помощью игр</a:t>
            </a:r>
            <a:r>
              <a:rPr lang="ru-RU" sz="1400" dirty="0" smtClean="0">
                <a:latin typeface="Monotype Corsiva" pitchFamily="66" charset="0"/>
              </a:rPr>
              <a:t>.</a:t>
            </a:r>
            <a:endParaRPr lang="ru-RU" sz="1400" dirty="0">
              <a:latin typeface="Monotype Corsiva" pitchFamily="66" charset="0"/>
            </a:endParaRPr>
          </a:p>
        </p:txBody>
      </p:sp>
      <p:pic>
        <p:nvPicPr>
          <p:cNvPr id="2050" name="Picture 2" descr="C:\Users\Bulat\Desktop\Новая папка (2)\работа\ж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7992888" cy="3717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8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188640"/>
            <a:ext cx="85689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Коммуникативные </a:t>
            </a:r>
            <a:r>
              <a:rPr lang="ru-RU" sz="2800" dirty="0">
                <a:solidFill>
                  <a:srgbClr val="FF0000"/>
                </a:solidFill>
                <a:latin typeface="Monotype Corsiva" pitchFamily="66" charset="0"/>
              </a:rPr>
              <a:t>навыки </a:t>
            </a:r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• </a:t>
            </a:r>
            <a:r>
              <a:rPr lang="ru-RU" sz="2800" dirty="0">
                <a:solidFill>
                  <a:srgbClr val="111115"/>
                </a:solidFill>
                <a:latin typeface="Monotype Corsiva" pitchFamily="66" charset="0"/>
              </a:rPr>
              <a:t>легкость установления контакта </a:t>
            </a:r>
            <a:endParaRPr lang="ru-RU" sz="2800" dirty="0" smtClean="0">
              <a:solidFill>
                <a:srgbClr val="111115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• </a:t>
            </a:r>
            <a:r>
              <a:rPr lang="ru-RU" sz="2800" dirty="0">
                <a:solidFill>
                  <a:srgbClr val="111115"/>
                </a:solidFill>
                <a:latin typeface="Monotype Corsiva" pitchFamily="66" charset="0"/>
              </a:rPr>
              <a:t>поддержание разговора </a:t>
            </a:r>
            <a:endParaRPr lang="ru-RU" sz="2800" dirty="0" smtClean="0">
              <a:solidFill>
                <a:srgbClr val="111115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• </a:t>
            </a:r>
            <a:r>
              <a:rPr lang="ru-RU" sz="2800" dirty="0">
                <a:solidFill>
                  <a:srgbClr val="111115"/>
                </a:solidFill>
                <a:latin typeface="Monotype Corsiva" pitchFamily="66" charset="0"/>
              </a:rPr>
              <a:t>умения </a:t>
            </a:r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слушать</a:t>
            </a:r>
          </a:p>
          <a:p>
            <a:pPr algn="ctr"/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rgbClr val="111115"/>
                </a:solidFill>
                <a:latin typeface="Monotype Corsiva" pitchFamily="66" charset="0"/>
              </a:rPr>
              <a:t>• умения высказывать свою точку зрения </a:t>
            </a:r>
            <a:endParaRPr lang="ru-RU" sz="2800" dirty="0" smtClean="0">
              <a:solidFill>
                <a:srgbClr val="111115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• </a:t>
            </a:r>
            <a:r>
              <a:rPr lang="ru-RU" sz="2800" dirty="0">
                <a:solidFill>
                  <a:srgbClr val="111115"/>
                </a:solidFill>
                <a:latin typeface="Monotype Corsiva" pitchFamily="66" charset="0"/>
              </a:rPr>
              <a:t>умения аргументировать и отстоять свою точку </a:t>
            </a:r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зрения</a:t>
            </a:r>
          </a:p>
          <a:p>
            <a:pPr algn="ctr"/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 </a:t>
            </a:r>
            <a:r>
              <a:rPr lang="ru-RU" sz="2800" dirty="0">
                <a:solidFill>
                  <a:srgbClr val="111115"/>
                </a:solidFill>
                <a:latin typeface="Monotype Corsiva" pitchFamily="66" charset="0"/>
              </a:rPr>
              <a:t>• умение прийти к компромиссному решению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25105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76672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Коммуникативные  умения</a:t>
            </a:r>
          </a:p>
          <a:p>
            <a:pPr algn="ctr"/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• </a:t>
            </a:r>
            <a:r>
              <a:rPr lang="ru-RU" sz="2800" dirty="0">
                <a:solidFill>
                  <a:srgbClr val="111115"/>
                </a:solidFill>
                <a:latin typeface="Monotype Corsiva" pitchFamily="66" charset="0"/>
              </a:rPr>
              <a:t>Коммуникация чувств-ясное сообщение о своем внутреннем состоянии. Чувства выражаются телодвижениями, действиями , словами. </a:t>
            </a:r>
            <a:endParaRPr lang="ru-RU" sz="2800" dirty="0" smtClean="0">
              <a:solidFill>
                <a:srgbClr val="111115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• </a:t>
            </a:r>
            <a:r>
              <a:rPr lang="ru-RU" sz="2800" dirty="0">
                <a:solidFill>
                  <a:srgbClr val="111115"/>
                </a:solidFill>
                <a:latin typeface="Monotype Corsiva" pitchFamily="66" charset="0"/>
              </a:rPr>
              <a:t>Активное слушание-умение внимательно слушать, партнера и понимать его точку зрения. Коммуникативные умения </a:t>
            </a:r>
            <a:endParaRPr lang="ru-RU" sz="2800" dirty="0" smtClean="0">
              <a:solidFill>
                <a:srgbClr val="111115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• </a:t>
            </a:r>
            <a:r>
              <a:rPr lang="ru-RU" sz="2800" dirty="0">
                <a:solidFill>
                  <a:srgbClr val="111115"/>
                </a:solidFill>
                <a:latin typeface="Monotype Corsiva" pitchFamily="66" charset="0"/>
              </a:rPr>
              <a:t>Описание поведения, т.е. сообщение о наблюдаемом без оценивания и без предписывания мотивов </a:t>
            </a:r>
            <a:endParaRPr lang="ru-RU" sz="2800" dirty="0" smtClean="0">
              <a:solidFill>
                <a:srgbClr val="111115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• </a:t>
            </a:r>
            <a:r>
              <a:rPr lang="ru-RU" sz="2800" dirty="0" err="1">
                <a:solidFill>
                  <a:srgbClr val="111115"/>
                </a:solidFill>
                <a:latin typeface="Monotype Corsiva" pitchFamily="66" charset="0"/>
              </a:rPr>
              <a:t>Эмпатия</a:t>
            </a:r>
            <a:r>
              <a:rPr lang="ru-RU" sz="2800" dirty="0">
                <a:solidFill>
                  <a:srgbClr val="111115"/>
                </a:solidFill>
                <a:latin typeface="Monotype Corsiva" pitchFamily="66" charset="0"/>
              </a:rPr>
              <a:t>-адекватное представление о том, что происходит во внутреннем мире другого человека. </a:t>
            </a:r>
            <a:endParaRPr lang="ru-RU" sz="2800" dirty="0" smtClean="0">
              <a:solidFill>
                <a:srgbClr val="111115"/>
              </a:solidFill>
              <a:latin typeface="Monotype Corsiva" pitchFamily="66" charset="0"/>
            </a:endParaRPr>
          </a:p>
          <a:p>
            <a:pPr algn="ctr"/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• </a:t>
            </a:r>
            <a:r>
              <a:rPr lang="ru-RU" sz="2800" dirty="0">
                <a:solidFill>
                  <a:srgbClr val="111115"/>
                </a:solidFill>
                <a:latin typeface="Monotype Corsiva" pitchFamily="66" charset="0"/>
              </a:rPr>
              <a:t>Конфронтация-действия одного человека, направленные на то, чтобы побудить другого человека осознать, проанализировать или изменить свое решение или поведение.</a:t>
            </a:r>
            <a:endParaRPr lang="ru-RU" sz="28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14521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9712" y="18864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Игра</a:t>
            </a:r>
          </a:p>
          <a:p>
            <a:pPr algn="ctr"/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как </a:t>
            </a:r>
            <a:r>
              <a:rPr lang="ru-RU" sz="2800" dirty="0">
                <a:solidFill>
                  <a:srgbClr val="111115"/>
                </a:solidFill>
                <a:latin typeface="Monotype Corsiva" pitchFamily="66" charset="0"/>
              </a:rPr>
              <a:t>психолого-педагогический метод развития коммуникативных </a:t>
            </a:r>
            <a:r>
              <a:rPr lang="ru-RU" sz="2800" dirty="0" smtClean="0">
                <a:solidFill>
                  <a:srgbClr val="111115"/>
                </a:solidFill>
                <a:latin typeface="Monotype Corsiva" pitchFamily="66" charset="0"/>
              </a:rPr>
              <a:t>навыков </a:t>
            </a:r>
            <a:r>
              <a:rPr lang="ru-RU" sz="2800" dirty="0">
                <a:solidFill>
                  <a:srgbClr val="111115"/>
                </a:solidFill>
                <a:latin typeface="Monotype Corsiva" pitchFamily="66" charset="0"/>
              </a:rPr>
              <a:t>дошкольника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Picture 4" descr="C:\Users\Екатерина\Desktop\2\20181129_1442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5" r="19525"/>
          <a:stretch/>
        </p:blipFill>
        <p:spPr bwMode="auto">
          <a:xfrm rot="5400000">
            <a:off x="478944" y="2841536"/>
            <a:ext cx="350559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C:\Users\Екатерина\Desktop\2\20181130_1445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500" y="2877539"/>
            <a:ext cx="3816424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28151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476672"/>
            <a:ext cx="7920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Monotype Corsiva" pitchFamily="66" charset="0"/>
              </a:rPr>
              <a:t>ИГРЫ помогают устранять у дошкольников проблемы с коммуникацией, перерабатывать психологические блоки, помогать выражать свои мысли и эмоции в конструктивной форме, полезной всей группе.</a:t>
            </a:r>
          </a:p>
        </p:txBody>
      </p:sp>
      <p:pic>
        <p:nvPicPr>
          <p:cNvPr id="1027" name="Picture 3" descr="C:\Users\Bulat\Desktop\Новая папка (2)\работа\ИНРОВАЯ ТЕРА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40" y="2400350"/>
            <a:ext cx="8241323" cy="36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27081069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30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013"/>
            </a:avLst>
          </a:prstGeom>
          <a:solidFill>
            <a:srgbClr val="008600"/>
          </a:solidFill>
          <a:ln>
            <a:solidFill>
              <a:srgbClr val="00B0F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-99392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285728"/>
            <a:ext cx="6858048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166771"/>
            <a:ext cx="83529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111115"/>
                </a:solidFill>
                <a:latin typeface="Monotype Corsiva" pitchFamily="66" charset="0"/>
              </a:rPr>
              <a:t>В процессе непосредственно- образовательной деятельности необходимо включать игры на развитие эмоциональной отзывчивости детей. Например, игра «Давайте говорить друг другу комплименты», развивает эмоциональные переживания ребенка, возникает потребность в общении. В ситуации общения, на основе ярких эмоциональных переживаний у ребенка развиваются желание и потребность в сотрудничестве, возникают новые отношения к окружающему его миру .</a:t>
            </a:r>
            <a:endParaRPr lang="ru-RU" sz="20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56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1861</TotalTime>
  <Words>617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Тема Office</vt:lpstr>
      <vt:lpstr>12_Тема Office</vt:lpstr>
      <vt:lpstr>13_Тема Office</vt:lpstr>
      <vt:lpstr>15_Тема Office</vt:lpstr>
      <vt:lpstr>17_Тема Office</vt:lpstr>
      <vt:lpstr>16_Тема Office</vt:lpstr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 1</dc:creator>
  <cp:lastModifiedBy>Bulat</cp:lastModifiedBy>
  <cp:revision>149</cp:revision>
  <dcterms:created xsi:type="dcterms:W3CDTF">2018-02-06T05:00:50Z</dcterms:created>
  <dcterms:modified xsi:type="dcterms:W3CDTF">2022-03-04T20:12:56Z</dcterms:modified>
</cp:coreProperties>
</file>