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97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AF57-55C9-4F7E-88AA-A4FFAAC328EE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DBBA-92F9-41B7-AFDB-FEB6DC2F9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76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AF57-55C9-4F7E-88AA-A4FFAAC328EE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DBBA-92F9-41B7-AFDB-FEB6DC2F9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33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AF57-55C9-4F7E-88AA-A4FFAAC328EE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DBBA-92F9-41B7-AFDB-FEB6DC2F9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57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AF57-55C9-4F7E-88AA-A4FFAAC328EE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DBBA-92F9-41B7-AFDB-FEB6DC2F9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602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AF57-55C9-4F7E-88AA-A4FFAAC328EE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DBBA-92F9-41B7-AFDB-FEB6DC2F9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38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AF57-55C9-4F7E-88AA-A4FFAAC328EE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DBBA-92F9-41B7-AFDB-FEB6DC2F9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7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AF57-55C9-4F7E-88AA-A4FFAAC328EE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DBBA-92F9-41B7-AFDB-FEB6DC2F9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94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AF57-55C9-4F7E-88AA-A4FFAAC328EE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DBBA-92F9-41B7-AFDB-FEB6DC2F9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147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AF57-55C9-4F7E-88AA-A4FFAAC328EE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DBBA-92F9-41B7-AFDB-FEB6DC2F9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765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AF57-55C9-4F7E-88AA-A4FFAAC328EE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DBBA-92F9-41B7-AFDB-FEB6DC2F9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4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AF57-55C9-4F7E-88AA-A4FFAAC328EE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DBBA-92F9-41B7-AFDB-FEB6DC2F9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02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>
                <a:lumMod val="0"/>
                <a:lumOff val="100000"/>
                <a:alpha val="1000"/>
              </a:srgbClr>
            </a:gs>
            <a:gs pos="91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2AF57-55C9-4F7E-88AA-A4FFAAC328EE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DDBBA-92F9-41B7-AFDB-FEB6DC2F9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81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оформление\1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" y="3573016"/>
            <a:ext cx="9143999" cy="3284984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оформление\1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3573016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755" y="33327"/>
            <a:ext cx="8964486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anose="030F0702030302020204" pitchFamily="66" charset="0"/>
              </a:rPr>
              <a:t>Бюджетное образовательное </a:t>
            </a:r>
            <a:r>
              <a:rPr lang="ru-RU" b="1" dirty="0" smtClean="0">
                <a:latin typeface="Comic Sans MS" panose="030F0702030302020204" pitchFamily="66" charset="0"/>
              </a:rPr>
              <a:t>учреждение «Тарская гимназия №1»   </a:t>
            </a:r>
            <a:endParaRPr lang="ru-RU" b="1" dirty="0" smtClean="0">
              <a:latin typeface="Comic Sans MS" panose="030F0702030302020204" pitchFamily="66" charset="0"/>
            </a:endParaRPr>
          </a:p>
          <a:p>
            <a:endParaRPr lang="ru-RU" sz="2400" dirty="0" smtClean="0">
              <a:latin typeface="Comic Sans MS" panose="030F0702030302020204" pitchFamily="66" charset="0"/>
            </a:endParaRPr>
          </a:p>
          <a:p>
            <a:endParaRPr lang="ru-RU" sz="2400" dirty="0">
              <a:latin typeface="Comic Sans MS" panose="030F0702030302020204" pitchFamily="66" charset="0"/>
            </a:endParaRPr>
          </a:p>
          <a:p>
            <a:endParaRPr lang="ru-RU" sz="2400" dirty="0" smtClean="0">
              <a:latin typeface="Comic Sans MS" panose="030F0702030302020204" pitchFamily="66" charset="0"/>
            </a:endParaRPr>
          </a:p>
          <a:p>
            <a:endParaRPr lang="ru-RU" sz="2400" dirty="0" smtClean="0">
              <a:latin typeface="Comic Sans MS" panose="030F0702030302020204" pitchFamily="66" charset="0"/>
            </a:endParaRPr>
          </a:p>
          <a:p>
            <a:pPr algn="ctr"/>
            <a:endParaRPr lang="ru-RU" sz="32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3200" b="1" dirty="0" smtClean="0">
                <a:latin typeface="Comic Sans MS" panose="030F0702030302020204" pitchFamily="66" charset="0"/>
              </a:rPr>
              <a:t>ПРИРОДА РОДНОГО КРАЯ </a:t>
            </a:r>
            <a:endParaRPr lang="ru-RU" sz="2000" b="1" dirty="0" smtClean="0">
              <a:latin typeface="Comic Sans MS" panose="030F0702030302020204" pitchFamily="66" charset="0"/>
            </a:endParaRPr>
          </a:p>
          <a:p>
            <a:endParaRPr lang="ru-RU" b="1" dirty="0" smtClean="0">
              <a:latin typeface="Comic Sans MS" panose="030F0702030302020204" pitchFamily="66" charset="0"/>
            </a:endParaRPr>
          </a:p>
          <a:p>
            <a:endParaRPr lang="ru-RU" b="1" dirty="0">
              <a:latin typeface="Comic Sans MS" panose="030F0702030302020204" pitchFamily="66" charset="0"/>
            </a:endParaRPr>
          </a:p>
          <a:p>
            <a:pPr lvl="8"/>
            <a:r>
              <a:rPr lang="ru-RU" b="1" dirty="0" smtClean="0">
                <a:latin typeface="Comic Sans MS" panose="030F0702030302020204" pitchFamily="66" charset="0"/>
              </a:rPr>
              <a:t>             </a:t>
            </a:r>
          </a:p>
          <a:p>
            <a:pPr lvl="8"/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smtClean="0">
                <a:latin typeface="Comic Sans MS" panose="030F0702030302020204" pitchFamily="66" charset="0"/>
              </a:rPr>
              <a:t>           </a:t>
            </a:r>
            <a:r>
              <a:rPr lang="ru-RU" b="1" dirty="0" smtClean="0">
                <a:latin typeface="Comic Sans MS" panose="030F0702030302020204" pitchFamily="66" charset="0"/>
              </a:rPr>
              <a:t>Учитель географии </a:t>
            </a:r>
            <a:endParaRPr lang="ru-RU" b="1" dirty="0" smtClean="0">
              <a:latin typeface="Comic Sans MS" panose="030F0702030302020204" pitchFamily="66" charset="0"/>
            </a:endParaRPr>
          </a:p>
          <a:p>
            <a:pPr lvl="8"/>
            <a:r>
              <a:rPr lang="ru-RU" b="1" dirty="0" smtClean="0">
                <a:latin typeface="Comic Sans MS" panose="030F0702030302020204" pitchFamily="66" charset="0"/>
              </a:rPr>
              <a:t>        </a:t>
            </a:r>
            <a:r>
              <a:rPr lang="ru-RU" b="1" dirty="0" smtClean="0">
                <a:latin typeface="Comic Sans MS" panose="030F0702030302020204" pitchFamily="66" charset="0"/>
              </a:rPr>
              <a:t>    БОУ </a:t>
            </a:r>
            <a:r>
              <a:rPr lang="ru-RU" b="1" dirty="0" smtClean="0">
                <a:latin typeface="Comic Sans MS" panose="030F0702030302020204" pitchFamily="66" charset="0"/>
              </a:rPr>
              <a:t>ДО «</a:t>
            </a:r>
            <a:r>
              <a:rPr lang="ru-RU" b="1" dirty="0" smtClean="0">
                <a:latin typeface="Comic Sans MS" panose="030F0702030302020204" pitchFamily="66" charset="0"/>
              </a:rPr>
              <a:t>Тарская гимназия №1»</a:t>
            </a:r>
            <a:endParaRPr lang="ru-RU" b="1" dirty="0" smtClean="0">
              <a:latin typeface="Comic Sans MS" panose="030F0702030302020204" pitchFamily="66" charset="0"/>
            </a:endParaRPr>
          </a:p>
          <a:p>
            <a:pPr lvl="8"/>
            <a:r>
              <a:rPr lang="ru-RU" b="1" dirty="0" smtClean="0">
                <a:latin typeface="Comic Sans MS" panose="030F0702030302020204" pitchFamily="66" charset="0"/>
              </a:rPr>
              <a:t>            </a:t>
            </a:r>
            <a:r>
              <a:rPr lang="ru-RU" b="1" dirty="0" smtClean="0">
                <a:latin typeface="Comic Sans MS" panose="030F0702030302020204" pitchFamily="66" charset="0"/>
              </a:rPr>
              <a:t>Павлов Е.Н.</a:t>
            </a:r>
            <a:endParaRPr lang="ru-RU" b="1" dirty="0" smtClean="0">
              <a:latin typeface="Comic Sans MS" panose="030F0702030302020204" pitchFamily="66" charset="0"/>
            </a:endParaRPr>
          </a:p>
          <a:p>
            <a:pPr algn="ctr"/>
            <a:endParaRPr lang="ru-RU" sz="2800" b="1" dirty="0" smtClean="0"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endParaRPr lang="ru-RU" b="1" dirty="0" smtClean="0">
              <a:latin typeface="Comic Sans MS" panose="030F0702030302020204" pitchFamily="66" charset="0"/>
            </a:endParaRPr>
          </a:p>
          <a:p>
            <a:pPr algn="ctr"/>
            <a:endParaRPr lang="ru-RU" b="1" dirty="0">
              <a:latin typeface="Comic Sans MS" panose="030F0702030302020204" pitchFamily="66" charset="0"/>
            </a:endParaRPr>
          </a:p>
          <a:p>
            <a:pPr algn="ctr"/>
            <a:r>
              <a:rPr lang="ru-RU" b="1" dirty="0" smtClean="0">
                <a:latin typeface="Comic Sans MS" panose="030F0702030302020204" pitchFamily="66" charset="0"/>
              </a:rPr>
              <a:t>г. Тара - </a:t>
            </a:r>
            <a:r>
              <a:rPr lang="ru-RU" b="1" dirty="0" smtClean="0">
                <a:latin typeface="Comic Sans MS" panose="030F0702030302020204" pitchFamily="66" charset="0"/>
              </a:rPr>
              <a:t>2022</a:t>
            </a:r>
            <a:endParaRPr lang="ru-RU" b="1" dirty="0">
              <a:latin typeface="Comic Sans MS" panose="030F0702030302020204" pitchFamily="66" charset="0"/>
            </a:endParaRPr>
          </a:p>
          <a:p>
            <a:pPr algn="ctr"/>
            <a:endParaRPr lang="ru-RU" sz="2800" b="1" dirty="0" smtClean="0"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040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оформление\1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" y="3573016"/>
            <a:ext cx="9143999" cy="3284984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H:\оформление\1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3573016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764704"/>
            <a:ext cx="65527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Лиственница сибирская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—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вид хвойных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деревьев. Растёт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на севере Омской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области.  Лиственницу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сибирскую можно часто видеть на улицах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,в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парках,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скверах.Отличается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от других хвойных деревьев мягкой, опадающей на зиму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хвоей. Осенью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хвоя желтеет и дерево становится особенно красивым. К зиме пожелтевшая хвоя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отпадает, это  дает лиственнице способность переживать морозы до -70С.</a:t>
            </a:r>
          </a:p>
          <a:p>
            <a:pPr algn="just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Молодые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шишки у лиственницы появляются в мае, быстро растут и к осени созревают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. Семенами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лиственницы питаются птицы (особенно -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клёст)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и звери.</a:t>
            </a:r>
          </a:p>
          <a:p>
            <a:pPr algn="just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Лиственница обладает ценной древесиной - не поддающейся гниению, прочной и плотной. Настолько плотной, что она тонет в воде!</a:t>
            </a:r>
          </a:p>
        </p:txBody>
      </p:sp>
    </p:spTree>
    <p:extLst>
      <p:ext uri="{BB962C8B-B14F-4D97-AF65-F5344CB8AC3E}">
        <p14:creationId xmlns:p14="http://schemas.microsoft.com/office/powerpoint/2010/main" val="4242745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udec.ru/images/0901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809" y="4016926"/>
            <a:ext cx="3614613" cy="285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udec.ru/images/0901-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848" y="4016926"/>
            <a:ext cx="5552303" cy="284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Фотография кедра сибирского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" r="13372" b="3032"/>
          <a:stretch/>
        </p:blipFill>
        <p:spPr bwMode="auto">
          <a:xfrm>
            <a:off x="-27709" y="0"/>
            <a:ext cx="5535813" cy="404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www.udec.ru/images/0901-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694" y="0"/>
            <a:ext cx="4104457" cy="400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64307" y="5746753"/>
            <a:ext cx="2475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КЕДР</a:t>
            </a:r>
            <a:endParaRPr lang="ru-RU" sz="6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560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оформление\1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7608"/>
            <a:ext cx="9143999" cy="3573016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:\оформление\1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" y="3573016"/>
            <a:ext cx="9143999" cy="3284984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734535"/>
            <a:ext cx="676875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Сибирский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кедр,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иногда именуемый сибирской сосной, – вечнозеленое дерево семейства Сосновых, получившее широкую известность на рубеже XVII—XVIII веков. При высоте 35-45 м диаметр ровного, прямого ствола достигает 2 м, продолжительность жизни деревьев варьируется от 500 до 800 лет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Зрелые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шишки очень крупные – при длине 10-13 см они достигают 5-8 см в ширину. Молодые шишки имеют фиолетовый оттенок, затем постепенно становятся коричневыми, приобретая ярко выраженную яйцевидную, а затем и ромбовидную форму. Шишечные чешуи, покрытые короткими жёсткими волосками, плотно прижаты. Для полного созревания шишек необходимо 14-15 месяцев. Плодоносить деревья начинают в среднем на 60-м году жизни.</a:t>
            </a:r>
          </a:p>
        </p:txBody>
      </p:sp>
    </p:spTree>
    <p:extLst>
      <p:ext uri="{BB962C8B-B14F-4D97-AF65-F5344CB8AC3E}">
        <p14:creationId xmlns:p14="http://schemas.microsoft.com/office/powerpoint/2010/main" val="2344786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4" name="Picture 12" descr="http://www.perunica.ru/uploads/posts/2013-05/1368349232_1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5661247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ЕЛЬ </a:t>
            </a:r>
            <a:endParaRPr lang="ru-RU" sz="6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43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оформление\1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3573016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:\оформление\1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" y="3573016"/>
            <a:ext cx="9143999" cy="3284984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8201" y="1064637"/>
            <a:ext cx="63367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Ель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–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это вечнозеленое хвойное дерево, символ Нового года. Относится к порядку сосновые, семейству сосновые, роду ель. Высота ели может достигать 50 метров, а продолжительность жизни дерева может составлять и 600 лет, хотя обычно дерево живет до 250-300 лет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Пирамидальную или конусовидную крону ели слагают мутовчато-расположенные ветки, растущие практически перпендикулярно стволу. Короткая 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хвоя ели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 расположена на ветках в спиральном порядке и имеет четырехгранную или плоскую форму. Цвет хвои обычно бывает зеленого, голубого, желтоватого или сизого цвета. Хвоя сохраняет жизнеспособность в течение 6 лет, а опавшая ежегодно обновляется. </a:t>
            </a:r>
          </a:p>
        </p:txBody>
      </p:sp>
    </p:spTree>
    <p:extLst>
      <p:ext uri="{BB962C8B-B14F-4D97-AF65-F5344CB8AC3E}">
        <p14:creationId xmlns:p14="http://schemas.microsoft.com/office/powerpoint/2010/main" val="96045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оформление\1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3573016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:\оформление\1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" y="3573016"/>
            <a:ext cx="9143999" cy="3284984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2399193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СПАСИБО ЗА ВНИМАНИЕ!</a:t>
            </a:r>
          </a:p>
          <a:p>
            <a:endParaRPr lang="ru-RU" sz="32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ДО НОВЫХ ВСТРЕЧ!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оформление\1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" y="3573016"/>
            <a:ext cx="9143999" cy="3284984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H:\оформление\1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3573016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40685" y="86987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пролог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1393094"/>
            <a:ext cx="63367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Comic Sans MS" panose="030F0702030302020204" pitchFamily="66" charset="0"/>
              </a:rPr>
              <a:t>	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Растительность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нашей области довольно разнообразна. В соответствии с изменением климатических условий с севера на юг, область расположена в нескольких растительных зонах. В северных пределах области она представлена темнохвойными таежными лесами. По мере движения на юг хвойные леса сменяются смешанными и лиственными. В центральной части области на смену смешанным лесам приходит осиново-березовая лесостепь. На крайнем юге она переходит в типичную степь, которая сливается с обширными степями Северного Казахстана. </a:t>
            </a:r>
          </a:p>
        </p:txBody>
      </p:sp>
    </p:spTree>
    <p:extLst>
      <p:ext uri="{BB962C8B-B14F-4D97-AF65-F5344CB8AC3E}">
        <p14:creationId xmlns:p14="http://schemas.microsoft.com/office/powerpoint/2010/main" val="2367753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оформление\1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3573016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:\оформление\1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" y="3573016"/>
            <a:ext cx="9143999" cy="3284984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1541690"/>
            <a:ext cx="724141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Comic Sans MS" panose="030F0702030302020204" pitchFamily="66" charset="0"/>
              </a:rPr>
              <a:t>	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Покрытые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лесом земли занимают около 4,5 млн. га с общим запасом древесины - 564 млн. кубических метров. Более 90% запасов леса сосредоточено в северных районах.</a:t>
            </a:r>
          </a:p>
          <a:p>
            <a:pPr algn="just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	В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лесах области преобладает береза, занимающая более половины площади лесов, затем следует сосна - более трети лесов, осинники составляют около 11 % от всех лесов, кедровники - 5 %, ельники - 2,5%, пихтовники - 1,5%. Весьма незначительные площади заняты лиственницей, липой, ольхой, ивой, тополем. Всего в области насчитывается 108 древесно-кустарниковых видов.</a:t>
            </a:r>
          </a:p>
          <a:p>
            <a:pPr algn="just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92733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И нашему взору открываются, зеленью и яркими красками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14" y="0"/>
            <a:ext cx="9149114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5517232"/>
            <a:ext cx="39578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БЕРЁЗА </a:t>
            </a:r>
            <a:endParaRPr lang="ru-RU" sz="6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45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оформление\1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3573016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:\оформление\1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" y="3573016"/>
            <a:ext cx="9143999" cy="3284984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1391152"/>
            <a:ext cx="64807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Берёза - дерево с белой корой, треугольно-ромбическими листьями и соцветиями - серёжками. Цветёт рано - в апреле-мае. Листья и веточки душистые, усеяны смолистыми железами или бородавочками. Почки заострённые, клейкие. Древесина жёлто-белая, мягкая, упругая, не очень долговечная, плохо расщепляется. Растение лекарственное. Берёзовые почки, листья и сок благоприятно влияют на обмен веществ в организме человека и способствуют выведению из него различных вредных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веществ.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643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http://www.1000dosok.ru/s/13-11-96806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5753802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СОСНА</a:t>
            </a:r>
            <a:endParaRPr lang="ru-RU" sz="6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707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оформление\1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3573016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:\оформление\1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" y="3573016"/>
            <a:ext cx="9143999" cy="3284984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1" y="836712"/>
            <a:ext cx="698477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Сосна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– это вечнозеленое хвойное дерево.</a:t>
            </a:r>
          </a:p>
          <a:p>
            <a:pPr algn="just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Продолжительность жизни сосны колеблется от 100 до 600 лет. Сегодня встречаются единичные деревья, возраст которых приближается к 5 векам. Дерево сосна растет очень быстро, особенно впервые 100 лет. Высота ствола сосны варьируется от 35 метров до 75 метров, а диаметр ствола может достигать 4 метров. На заболоченных почвах и при неблагоприятных условиях произрастания высота вековых деревьев не превышает 100 см. Сосна – это светолюбивое растение. Время цветения наступает в конце весны, но процесс происходит без появления цветков. В итоге образуются сосновые шишки, которые отличаются многообразием форм, размеров и цветов.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235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оформление\1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3573016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:\оформление\1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" y="3573016"/>
            <a:ext cx="9143999" cy="3284984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38" y="1196752"/>
            <a:ext cx="648072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Лечебные свойства сосны обнаружили еще наши далекие предки: глиняные таблички возрастом в 5 тыс. лет с рецептами экстрактов из хвои сосны были обнаружены при раскопках древних поселений шумеров. Хвоя сосны богата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фитонцидными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летучими веществами, обеззараживающими воздух, благодаря чему лечебно-оздоровительные учреждения и детские лагеря стараются размещать именно в сосновых борах. В народной и традиционной медицине существует масса рецептов использования сосновых почек и хвои, помогающих бороться с множеством тяжелых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недугов.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446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nashapriroda.info/images/0001/ph0088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7"/>
          <a:stretch/>
        </p:blipFill>
        <p:spPr bwMode="auto">
          <a:xfrm>
            <a:off x="0" y="1"/>
            <a:ext cx="9144000" cy="684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842337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ЛИСТВЕННИЦА</a:t>
            </a:r>
            <a:endParaRPr lang="ru-RU" sz="6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488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</TotalTime>
  <Words>595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</cp:revision>
  <dcterms:created xsi:type="dcterms:W3CDTF">2017-01-21T02:29:30Z</dcterms:created>
  <dcterms:modified xsi:type="dcterms:W3CDTF">2022-03-18T10:47:40Z</dcterms:modified>
</cp:coreProperties>
</file>