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1CB3B-9720-48D6-902E-85682C021CCE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E1-C0E8-4633-AAF5-12ACBDFBD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89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9BE1-C0E8-4633-AAF5-12ACBDFBD2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4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8BE1E99-3368-40D5-8AEA-05FEE31A5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54D357-254C-4D1C-AF37-93F34B9D765B}" type="datetimeFigureOut">
              <a:rPr lang="ru-RU" smtClean="0"/>
              <a:pPr/>
              <a:t>24.03.2022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одные виды спорта\застав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846043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543800" cy="259397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Водные виды спорта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805264"/>
            <a:ext cx="5904656" cy="105273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u="sng" dirty="0" smtClean="0">
                <a:solidFill>
                  <a:schemeClr val="bg2">
                    <a:lumMod val="25000"/>
                  </a:schemeClr>
                </a:solidFill>
              </a:rPr>
              <a:t>Презентацию подготовила:</a:t>
            </a:r>
          </a:p>
          <a:p>
            <a:pPr algn="r"/>
            <a:r>
              <a:rPr lang="ru-RU" sz="6400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</a:rPr>
              <a:t>нструктор по плаванию</a:t>
            </a:r>
          </a:p>
          <a:p>
            <a:pPr algn="r"/>
            <a:r>
              <a:rPr lang="ru-RU" sz="6400" dirty="0" err="1" smtClean="0">
                <a:solidFill>
                  <a:schemeClr val="bg2">
                    <a:lumMod val="25000"/>
                  </a:schemeClr>
                </a:solidFill>
              </a:rPr>
              <a:t>Шинакова</a:t>
            </a: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</a:rPr>
              <a:t> Елена Николаевна</a:t>
            </a:r>
          </a:p>
          <a:p>
            <a:pPr algn="r"/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</a:rPr>
              <a:t>МА ДОУ № 167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4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573016"/>
            <a:ext cx="3657600" cy="639762"/>
          </a:xfrm>
        </p:spPr>
        <p:txBody>
          <a:bodyPr/>
          <a:lstStyle/>
          <a:p>
            <a:r>
              <a:rPr lang="ru-RU" sz="2400" i="1" dirty="0" smtClean="0"/>
              <a:t>Овер-</a:t>
            </a:r>
            <a:r>
              <a:rPr lang="ru-RU" sz="2400" i="1" dirty="0" err="1" smtClean="0"/>
              <a:t>арм</a:t>
            </a:r>
            <a:r>
              <a:rPr lang="ru-RU" sz="2400" i="1" dirty="0" smtClean="0"/>
              <a:t> </a:t>
            </a:r>
          </a:p>
          <a:p>
            <a:pPr algn="just"/>
            <a:r>
              <a:rPr lang="ru-RU" b="0" dirty="0" smtClean="0"/>
              <a:t>Возник </a:t>
            </a:r>
            <a:r>
              <a:rPr lang="ru-RU" b="0" dirty="0"/>
              <a:t>в середине 19 века и представлял собой плавание на боку. </a:t>
            </a:r>
            <a:endParaRPr lang="ru-RU" b="0" dirty="0" smtClean="0"/>
          </a:p>
          <a:p>
            <a:pPr algn="just"/>
            <a:r>
              <a:rPr lang="ru-RU" b="0" dirty="0" smtClean="0"/>
              <a:t>Это </a:t>
            </a:r>
            <a:r>
              <a:rPr lang="ru-RU" b="0" dirty="0"/>
              <a:t>стиль плавания, при котором пловец проносит одну руку над водой, т. е. кроль только гребки осуществляются одной рукой, а вторая рука прижата вдоль тела, этот стиль плавания был позаимствован из индии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581128"/>
            <a:ext cx="3657600" cy="19323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789040"/>
            <a:ext cx="2664296" cy="277055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3789040"/>
            <a:ext cx="3657600" cy="639762"/>
          </a:xfrm>
        </p:spPr>
        <p:txBody>
          <a:bodyPr/>
          <a:lstStyle/>
          <a:p>
            <a:r>
              <a:rPr lang="ru-RU" sz="2400" i="1" dirty="0" smtClean="0"/>
              <a:t>Треджен-стиль </a:t>
            </a:r>
          </a:p>
          <a:p>
            <a:pPr algn="just"/>
            <a:r>
              <a:rPr lang="ru-RU" b="0" dirty="0"/>
              <a:t>С</a:t>
            </a:r>
            <a:r>
              <a:rPr lang="ru-RU" b="0" dirty="0" smtClean="0"/>
              <a:t>тал </a:t>
            </a:r>
            <a:r>
              <a:rPr lang="ru-RU" b="0" dirty="0"/>
              <a:t>известен миру в 1873 году, </a:t>
            </a:r>
            <a:r>
              <a:rPr lang="ru-RU" b="0" dirty="0" smtClean="0"/>
              <a:t>спортсмен </a:t>
            </a:r>
            <a:r>
              <a:rPr lang="ru-RU" b="0" dirty="0"/>
              <a:t>плывет на груди, держа голову над водой, руки попеременно выполняют гребки и выносятся вперед над поверхностью воды, а ноги во время гребка одной из рук выполняют движение "ножницы". </a:t>
            </a:r>
            <a:r>
              <a:rPr lang="ru-RU" b="0" dirty="0" smtClean="0"/>
              <a:t>Голова </a:t>
            </a:r>
            <a:r>
              <a:rPr lang="ru-RU" b="0" dirty="0"/>
              <a:t>всегда на поверхности, а движения ног ножницами это его особенность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8557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Плавание на спине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861048"/>
            <a:ext cx="6719900" cy="268796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443840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Плавание на спине получило статус олимпийского спорта в 1900 году. Спортсмен должен </a:t>
            </a:r>
            <a:r>
              <a:rPr lang="ru-RU" sz="2000" i="1" u="sng" dirty="0" smtClean="0">
                <a:solidFill>
                  <a:srgbClr val="002060"/>
                </a:solidFill>
              </a:rPr>
              <a:t>все время плыть на спине</a:t>
            </a:r>
            <a:r>
              <a:rPr lang="ru-RU" sz="2000" dirty="0" smtClean="0">
                <a:solidFill>
                  <a:srgbClr val="002060"/>
                </a:solidFill>
              </a:rPr>
              <a:t>, вращательные движения тела не могут превышать по правилам 90 градусов относительно горизонтали. Положение головы не регламентируется. Разрешается 15 метровая дистанция нахождения пловца под водой. </a:t>
            </a:r>
            <a:r>
              <a:rPr lang="ru-RU" sz="2000" i="1" u="sng" dirty="0" smtClean="0">
                <a:solidFill>
                  <a:srgbClr val="002060"/>
                </a:solidFill>
              </a:rPr>
              <a:t>Старт происходит спиной к воде</a:t>
            </a:r>
            <a:r>
              <a:rPr lang="ru-RU" sz="2000" dirty="0" smtClean="0">
                <a:solidFill>
                  <a:srgbClr val="002060"/>
                </a:solidFill>
              </a:rPr>
              <a:t>, руками держась за борт и отталкиваясь ногами от него.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7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476672"/>
            <a:ext cx="7772401" cy="6096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Соревнования и тренировки могут проводиться как на </a:t>
            </a:r>
            <a:r>
              <a:rPr lang="ru-RU" sz="2000" i="1" u="sng" dirty="0">
                <a:solidFill>
                  <a:srgbClr val="002060"/>
                </a:solidFill>
              </a:rPr>
              <a:t>открытых водоемах,</a:t>
            </a:r>
            <a:r>
              <a:rPr lang="ru-RU" sz="2000" dirty="0">
                <a:solidFill>
                  <a:srgbClr val="002060"/>
                </a:solidFill>
              </a:rPr>
              <a:t> так и в </a:t>
            </a:r>
            <a:r>
              <a:rPr lang="ru-RU" sz="2000" i="1" u="sng" dirty="0">
                <a:solidFill>
                  <a:srgbClr val="002060"/>
                </a:solidFill>
              </a:rPr>
              <a:t>закрытых</a:t>
            </a:r>
            <a:r>
              <a:rPr lang="ru-RU" sz="2000" dirty="0">
                <a:solidFill>
                  <a:srgbClr val="002060"/>
                </a:solidFill>
              </a:rPr>
              <a:t>, открытых бассейнах (специальных помещениях).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дисциплинах водного спорта есть командные и индивидуальные выступления (зачеты).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492896"/>
            <a:ext cx="5760640" cy="3859629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1880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176" y="332656"/>
            <a:ext cx="3657600" cy="639762"/>
          </a:xfrm>
        </p:spPr>
        <p:txBody>
          <a:bodyPr/>
          <a:lstStyle/>
          <a:p>
            <a:r>
              <a:rPr lang="ru-RU" sz="2400" i="1" dirty="0" smtClean="0"/>
              <a:t>Открытые водоемы</a:t>
            </a:r>
            <a:endParaRPr lang="ru-RU" sz="24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76" y="1268760"/>
            <a:ext cx="3657600" cy="2481315"/>
          </a:xfrm>
          <a:effectLst>
            <a:softEdge rad="63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6680" y="332656"/>
            <a:ext cx="3657600" cy="639762"/>
          </a:xfrm>
        </p:spPr>
        <p:txBody>
          <a:bodyPr/>
          <a:lstStyle/>
          <a:p>
            <a:r>
              <a:rPr lang="ru-RU" sz="2400" i="1" dirty="0" smtClean="0"/>
              <a:t>Бассейн</a:t>
            </a:r>
            <a:endParaRPr lang="ru-RU" sz="24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40768"/>
            <a:ext cx="3657600" cy="2421331"/>
          </a:xfrm>
          <a:effectLst>
            <a:softEdge rad="63500"/>
          </a:effectLst>
        </p:spPr>
      </p:pic>
      <p:pic>
        <p:nvPicPr>
          <p:cNvPr id="6146" name="Picture 2" descr="C:\Documents and Settings\Admin\Рабочий стол\Водные виды спорта\заплыв открытый водоё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0284"/>
            <a:ext cx="3741736" cy="21067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Водные виды спорта\Заплыв-в-бассейн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1536"/>
            <a:ext cx="3686810" cy="23042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594360"/>
          </a:xfrm>
        </p:spPr>
        <p:txBody>
          <a:bodyPr/>
          <a:lstStyle/>
          <a:p>
            <a:r>
              <a:rPr lang="ru-RU" sz="4000" dirty="0" smtClean="0"/>
              <a:t>Бассейн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4365104"/>
            <a:ext cx="7772401" cy="6096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Бассейн </a:t>
            </a:r>
            <a:r>
              <a:rPr lang="ru-RU" sz="1800" dirty="0">
                <a:solidFill>
                  <a:srgbClr val="002060"/>
                </a:solidFill>
              </a:rPr>
              <a:t>для проведения соревнований играет большую роль.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Правилами </a:t>
            </a:r>
            <a:r>
              <a:rPr lang="ru-RU" sz="1800" dirty="0">
                <a:solidFill>
                  <a:srgbClr val="002060"/>
                </a:solidFill>
              </a:rPr>
              <a:t>ФИНА установлено, что официальные международные соревнования могут проходить только в бассейнах длиной 50 или 100 метров. А с1957 года мировые рекорды могут быть засчитаны в бассейнах длиной 50 м. Так как установить рекорд в 25 метровом легче из-за возможности отталкивания от борта при повороте (смене направления движения).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24744"/>
            <a:ext cx="4667250" cy="2952750"/>
          </a:xfrm>
        </p:spPr>
      </p:pic>
    </p:spTree>
    <p:extLst>
      <p:ext uri="{BB962C8B-B14F-4D97-AF65-F5344CB8AC3E}">
        <p14:creationId xmlns:p14="http://schemas.microsoft.com/office/powerpoint/2010/main" xmlns="" val="39821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Плавательный </a:t>
            </a:r>
            <a:r>
              <a:rPr lang="ru-RU" dirty="0"/>
              <a:t>костюм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0" y="3571875"/>
            <a:ext cx="84613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582" y="1628800"/>
            <a:ext cx="7693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Важной составляющей процесса плавания является плавательный костюм. 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Изначально это был костюм из натуральных материалов, который покрывал почти все тело, после, использовали шелковые плавки. Со временем их заменили синтетические материалы.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7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Водные виды спорта\плав костю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471738" cy="48566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7856" y="408226"/>
            <a:ext cx="38884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Достижение новых высоких результатов дало использование полиуретановых костюмов, но ФИНА их занесла в категорию технологического допинга. Потому что новые рекорды ставились благодаря не усердным тренировкам, а минимальному сопротивлению воде (заслуга костюма). Поэтому теперь разрешено использование только текстильных костюмов.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Водные виды спорта\костюм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438" y="260648"/>
            <a:ext cx="3790950" cy="3790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Водные виды спорта\костю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29791" cy="37444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Рабочий стол\Водные виды спорта\костюм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131" y="3950643"/>
            <a:ext cx="3014766" cy="28863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35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594360"/>
          </a:xfrm>
        </p:spPr>
        <p:txBody>
          <a:bodyPr/>
          <a:lstStyle/>
          <a:p>
            <a:r>
              <a:rPr lang="ru-RU" sz="5400" b="0" dirty="0"/>
              <a:t>Синхронное плавание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7992887" cy="6096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Это </a:t>
            </a:r>
            <a:r>
              <a:rPr lang="ru-RU" sz="1800" dirty="0">
                <a:solidFill>
                  <a:srgbClr val="002060"/>
                </a:solidFill>
              </a:rPr>
              <a:t>выполнение в воде разнообразных движений, составление фигур и исполнение элементов под музыку. Изначально этот вид спорта имел название водный балет. Существовали одиночное, парное и групповое синхронное плавание. С Олимпийских Игр 2000 года в программе остались лишь парные и групповые выступления.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268760"/>
            <a:ext cx="5157192" cy="3440814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6037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40331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Судейская команда состоит из 10 человек: две группы по пять. Одна команда судей оценивает артистичность, а другая – выполнение программы. Минимальная оценка – 0,1 балл, максимальная – 10.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Documents and Settings\Admin\Рабочий стол\Водные виды спорта\sinhronnoe_plav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744" y="2582908"/>
            <a:ext cx="6390456" cy="39940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6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6910536" cy="731912"/>
          </a:xfrm>
        </p:spPr>
        <p:txBody>
          <a:bodyPr/>
          <a:lstStyle/>
          <a:p>
            <a:r>
              <a:rPr lang="ru-RU" sz="3600" dirty="0" smtClean="0"/>
              <a:t>Водные виды спорта – это…</a:t>
            </a:r>
            <a:endParaRPr lang="ru-RU" sz="3600" dirty="0"/>
          </a:p>
        </p:txBody>
      </p:sp>
      <p:pic>
        <p:nvPicPr>
          <p:cNvPr id="1026" name="Picture 2" descr="C:\Documents and Settings\Admin\Рабочий стол\Водные виды спорта\застав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460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488832" cy="4226024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Водными видами спорта называют </a:t>
            </a:r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виды спорта, связанные с водой.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Водные виды спорта подразделяются на командные и индивидуальные, а также те в которых используется дополнительный инвентарь и на те в которых не используется инвентарь.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очень популярны по всему миру, об этом говорит огромное число соревнований самого высокого уровня на открытой воде и бассейнах.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92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594360"/>
          </a:xfrm>
        </p:spPr>
        <p:txBody>
          <a:bodyPr/>
          <a:lstStyle/>
          <a:p>
            <a:r>
              <a:rPr lang="ru-RU" sz="3600" dirty="0"/>
              <a:t>Водное поло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4437112"/>
            <a:ext cx="7772401" cy="6096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Это </a:t>
            </a:r>
            <a:r>
              <a:rPr lang="ru-RU" sz="2000" dirty="0"/>
              <a:t>командная игра мячом на воде. Цель: забросить как можно больше мячей в ворота соперника. Игра может проходить как в бассейнах, так и в открытом водоеме.</a:t>
            </a:r>
          </a:p>
          <a:p>
            <a:pPr algn="just"/>
            <a:r>
              <a:rPr lang="ru-RU" sz="2000" dirty="0"/>
              <a:t>Произошло водное поло от игры регби. В самом начале развития, команда вела борьбу в воде, а голкипер (</a:t>
            </a:r>
            <a:r>
              <a:rPr lang="ru-RU" sz="2000" dirty="0" err="1"/>
              <a:t>воротарь</a:t>
            </a:r>
            <a:r>
              <a:rPr lang="ru-RU" sz="2000" dirty="0"/>
              <a:t>) находился на причале, он должен был препятствовать попаданию мяча на причал.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24744"/>
            <a:ext cx="5400600" cy="3048385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351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594360"/>
          </a:xfrm>
        </p:spPr>
        <p:txBody>
          <a:bodyPr/>
          <a:lstStyle/>
          <a:p>
            <a:r>
              <a:rPr lang="ru-RU" dirty="0"/>
              <a:t>Но шли года, правила изменились серьезно и сейчас игра в водное поло выглядит следующим образом: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3789040"/>
            <a:ext cx="8280920" cy="609600"/>
          </a:xfrm>
        </p:spPr>
        <p:txBody>
          <a:bodyPr>
            <a:noAutofit/>
          </a:bodyPr>
          <a:lstStyle/>
          <a:p>
            <a:pPr algn="just"/>
            <a:r>
              <a:rPr lang="ru-RU" sz="2000" i="1" u="sng" dirty="0"/>
              <a:t>Размеры бассейна</a:t>
            </a:r>
            <a:r>
              <a:rPr lang="ru-RU" sz="2000" dirty="0"/>
              <a:t> для ведения игры не регламентируются точно и могут быть в диапазоне от 10х20 метров до 20х30 м. </a:t>
            </a:r>
            <a:r>
              <a:rPr lang="ru-RU" sz="2000" i="1" u="sng" dirty="0"/>
              <a:t>Глубина бассейна </a:t>
            </a:r>
            <a:r>
              <a:rPr lang="ru-RU" sz="2000" dirty="0"/>
              <a:t>не должна быть меньше 1,8 метра, а ворота 3 м в ширину и 0,9 в высоту. </a:t>
            </a:r>
            <a:r>
              <a:rPr lang="ru-RU" sz="2000" i="1" u="sng" dirty="0"/>
              <a:t>Соревнуются две команды</a:t>
            </a:r>
            <a:r>
              <a:rPr lang="ru-RU" sz="2000" dirty="0"/>
              <a:t>, в состав которых входят по 7 человек (один из них голкипер). У голкиперов красные шапочки, а цвет головного убора команды определяется жеребьевкой. Все время игры делиться на </a:t>
            </a:r>
            <a:r>
              <a:rPr lang="ru-RU" sz="2000" i="1" u="sng" dirty="0"/>
              <a:t>четыре периода, по 8 минут каждый</a:t>
            </a:r>
            <a:r>
              <a:rPr lang="ru-RU" sz="2000" dirty="0"/>
              <a:t>. В течение основного времени, команда может взять два тайм-аута, и один в дополнительное время. </a:t>
            </a:r>
            <a:r>
              <a:rPr lang="ru-RU" sz="2000" i="1" u="sng" dirty="0"/>
              <a:t>Только команда, которая владеет мячом, может брать тайм-аут.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052736"/>
            <a:ext cx="4195192" cy="258423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4223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2996952"/>
            <a:ext cx="7772401" cy="609600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</a:rPr>
              <a:t>Голкипер – единственный игрок, которому разрешено брать мяч обеими руками, он может находиться только на своей половине поля.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Пас </a:t>
            </a:r>
            <a:r>
              <a:rPr lang="ru-RU" sz="1800" dirty="0">
                <a:solidFill>
                  <a:srgbClr val="002060"/>
                </a:solidFill>
              </a:rPr>
              <a:t>обычно передается игроками над водой, а при проведении атаки - с отскоком от воды.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Владение </a:t>
            </a:r>
            <a:r>
              <a:rPr lang="ru-RU" sz="1800" dirty="0">
                <a:solidFill>
                  <a:srgbClr val="002060"/>
                </a:solidFill>
              </a:rPr>
              <a:t>мячом одной командой ограничивается 30 секундами.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Передвигаться </a:t>
            </a:r>
            <a:r>
              <a:rPr lang="ru-RU" sz="1800" dirty="0">
                <a:solidFill>
                  <a:srgbClr val="002060"/>
                </a:solidFill>
              </a:rPr>
              <a:t>с мячом нужно толкая его впереди себя.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Запрещено </a:t>
            </a:r>
            <a:r>
              <a:rPr lang="ru-RU" sz="1800" dirty="0">
                <a:solidFill>
                  <a:srgbClr val="002060"/>
                </a:solidFill>
              </a:rPr>
              <a:t>держать мяч под водой, когда соперник атакует владеющего мячом игрока.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Нельзя </a:t>
            </a:r>
            <a:r>
              <a:rPr lang="ru-RU" sz="1800" dirty="0">
                <a:solidFill>
                  <a:srgbClr val="002060"/>
                </a:solidFill>
              </a:rPr>
              <a:t>атаковать игрока, не владеющего мячом.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Правилами </a:t>
            </a:r>
            <a:r>
              <a:rPr lang="ru-RU" sz="1800" dirty="0">
                <a:solidFill>
                  <a:srgbClr val="002060"/>
                </a:solidFill>
              </a:rPr>
              <a:t>запрещается топить, тащить, держать соперника – это считается грубым нарушением и карается дисквалификацией на 20 с или до окончания атаки соперником.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60648"/>
            <a:ext cx="4654241" cy="2616955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630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84613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340768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8. Не грубые ошибки наказываются штрафными бросками, которые обычно совершаются в область ворот.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9. Бассейн имеет разметку, которая обозначается буйками по периметру. И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10. Игрок без мяча не имеет право подходить ближе 2-х метров к воротам противника.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772400" cy="594360"/>
          </a:xfrm>
        </p:spPr>
        <p:txBody>
          <a:bodyPr/>
          <a:lstStyle/>
          <a:p>
            <a:r>
              <a:rPr lang="ru-RU" sz="4000" b="0" dirty="0"/>
              <a:t>Прыжки в воду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805264"/>
            <a:ext cx="7772401" cy="609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- выполнение </a:t>
            </a:r>
            <a:r>
              <a:rPr lang="ru-RU" sz="2400" dirty="0">
                <a:solidFill>
                  <a:srgbClr val="002060"/>
                </a:solidFill>
              </a:rPr>
              <a:t>акробатических действий (винт, оборот) во время прыжка в воду с трамплина или вышки.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2776"/>
            <a:ext cx="6096000" cy="407670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880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3657600" cy="639762"/>
          </a:xfrm>
        </p:spPr>
        <p:txBody>
          <a:bodyPr/>
          <a:lstStyle/>
          <a:p>
            <a:r>
              <a:rPr lang="ru-RU" sz="2400" dirty="0"/>
              <a:t>Трамплин </a:t>
            </a:r>
            <a:endParaRPr lang="ru-RU" sz="2400" dirty="0" smtClean="0"/>
          </a:p>
          <a:p>
            <a:endParaRPr lang="ru-RU" sz="2400" dirty="0" smtClean="0"/>
          </a:p>
          <a:p>
            <a:pPr algn="just"/>
            <a:r>
              <a:rPr lang="ru-RU" b="0" dirty="0" smtClean="0"/>
              <a:t>Пружинящая </a:t>
            </a:r>
            <a:r>
              <a:rPr lang="ru-RU" b="0" dirty="0"/>
              <a:t>доска, длина которой 4,8 м и ширина 0,5 м. Выполнена из специального нескользящего материала. Способствует дополнительному ускорению спортсмена при отталкивании. Устанавливается на высоте 1 или 3 метра над уровнем воды.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340768"/>
            <a:ext cx="3680792" cy="813767"/>
          </a:xfrm>
        </p:spPr>
        <p:txBody>
          <a:bodyPr/>
          <a:lstStyle/>
          <a:p>
            <a:r>
              <a:rPr lang="ru-RU" sz="2400" dirty="0"/>
              <a:t>Вышка </a:t>
            </a:r>
            <a:endParaRPr lang="ru-RU" sz="2400" dirty="0" smtClean="0"/>
          </a:p>
          <a:p>
            <a:endParaRPr lang="ru-RU" dirty="0" smtClean="0"/>
          </a:p>
          <a:p>
            <a:r>
              <a:rPr lang="ru-RU" b="0" dirty="0" smtClean="0"/>
              <a:t>Состоит </a:t>
            </a:r>
            <a:r>
              <a:rPr lang="ru-RU" b="0" dirty="0"/>
              <a:t>из нескольких платформ (ширина 2 м, длина – 6) на разных высотах: 1, 3, 7.5, 10 метров.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73016"/>
            <a:ext cx="3657600" cy="2438400"/>
          </a:xfrm>
          <a:effectLst>
            <a:softEdge rad="63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33056"/>
            <a:ext cx="3657600" cy="2072640"/>
          </a:xfrm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552" y="6211669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Трамплин и платформа выступают от края бассейна над водой на 1,5 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33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60" y="2060848"/>
            <a:ext cx="7772400" cy="594360"/>
          </a:xfrm>
        </p:spPr>
        <p:txBody>
          <a:bodyPr/>
          <a:lstStyle/>
          <a:p>
            <a:pPr algn="just"/>
            <a:r>
              <a:rPr lang="ru-RU" b="0" dirty="0" smtClean="0"/>
              <a:t>1. </a:t>
            </a:r>
            <a:r>
              <a:rPr lang="ru-RU" b="0" i="1" dirty="0" smtClean="0"/>
              <a:t>Индивидуальные </a:t>
            </a:r>
            <a:r>
              <a:rPr lang="ru-RU" b="0" i="1" dirty="0"/>
              <a:t>прыжки </a:t>
            </a:r>
            <a:r>
              <a:rPr lang="ru-RU" b="0" dirty="0"/>
              <a:t>оценивают 7 судей по 10-ти бальной шкале. </a:t>
            </a:r>
            <a:r>
              <a:rPr lang="ru-RU" b="0" dirty="0" smtClean="0"/>
              <a:t> Два </a:t>
            </a:r>
            <a:r>
              <a:rPr lang="ru-RU" b="0" dirty="0"/>
              <a:t>лучших и 2 худших результата отбрасываются, а оставшиеся умножают на коэффициент сложности </a:t>
            </a:r>
            <a:r>
              <a:rPr lang="ru-RU" b="0" dirty="0" smtClean="0"/>
              <a:t>элементов.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2. </a:t>
            </a:r>
            <a:r>
              <a:rPr lang="ru-RU" b="0" i="1" dirty="0" smtClean="0"/>
              <a:t>Синхронные </a:t>
            </a:r>
            <a:r>
              <a:rPr lang="ru-RU" b="0" i="1" dirty="0"/>
              <a:t>прыжки </a:t>
            </a:r>
            <a:r>
              <a:rPr lang="ru-RU" b="0" dirty="0"/>
              <a:t>оценивают девять судей, по 2 судьи оценивают технику исполнения каждого спортсмена, а остальные пять – синхронность.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933" y="2996952"/>
            <a:ext cx="2320831" cy="3290939"/>
          </a:xfrm>
          <a:effectLst>
            <a:softEdge rad="63500"/>
          </a:effectLst>
        </p:spPr>
      </p:pic>
      <p:pic>
        <p:nvPicPr>
          <p:cNvPr id="12290" name="Picture 2" descr="C:\Documents and Settings\Admin\Рабочий стол\Водные виды спорта\трампл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288" y="3933056"/>
            <a:ext cx="2949244" cy="19686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Рабочий стол\Водные виды спорта\прыжки в воду с трампл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396" y="2636912"/>
            <a:ext cx="2553772" cy="37185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0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-1296988"/>
            <a:ext cx="4822304" cy="2593975"/>
          </a:xfrm>
        </p:spPr>
        <p:txBody>
          <a:bodyPr/>
          <a:lstStyle/>
          <a:p>
            <a:r>
              <a:rPr lang="ru-RU" dirty="0" smtClean="0"/>
              <a:t>Плавание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735" y="1268760"/>
            <a:ext cx="7920880" cy="307389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- это </a:t>
            </a:r>
            <a:r>
              <a:rPr lang="ru-RU" sz="2400" dirty="0">
                <a:solidFill>
                  <a:srgbClr val="002060"/>
                </a:solidFill>
              </a:rPr>
              <a:t>спортивная дисциплина, в которой </a:t>
            </a:r>
            <a:r>
              <a:rPr lang="ru-RU" sz="2400" i="1" u="sng" dirty="0">
                <a:solidFill>
                  <a:srgbClr val="002060"/>
                </a:solidFill>
              </a:rPr>
              <a:t>необходимо как можно быстрее преодолеть заданную дистанцию вплавь</a:t>
            </a:r>
            <a:r>
              <a:rPr lang="ru-RU" sz="2400" dirty="0">
                <a:solidFill>
                  <a:srgbClr val="002060"/>
                </a:solidFill>
              </a:rPr>
              <a:t>. При этом разрешается проплывать под водой не более 15 метров после старта и в момент отталкивания от борта (при смене направления движения в бассейне). </a:t>
            </a:r>
          </a:p>
        </p:txBody>
      </p:sp>
      <p:pic>
        <p:nvPicPr>
          <p:cNvPr id="3074" name="Picture 2" descr="C:\Documents and Settings\Admin\Рабочий стол\Водные виды спорта\плавание э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519006" cy="31415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296988"/>
            <a:ext cx="7543800" cy="2593975"/>
          </a:xfrm>
        </p:spPr>
        <p:txBody>
          <a:bodyPr/>
          <a:lstStyle/>
          <a:p>
            <a:r>
              <a:rPr lang="ru-RU" dirty="0" smtClean="0"/>
              <a:t>История плавания</a:t>
            </a:r>
            <a:endParaRPr lang="ru-RU" dirty="0"/>
          </a:p>
        </p:txBody>
      </p:sp>
      <p:pic>
        <p:nvPicPr>
          <p:cNvPr id="4099" name="Picture 3" descr="C:\Documents and Settings\Admin\Рабочий стол\Водные виды спорта\истор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3744416" cy="240426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Еще в Ассирии, Древнем Египте люди использовали различные способы плавания, которые напоминают существующие брасс и кроль.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00" y="2469089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Применяли их исключительно в целях добычи пищи и в военном ремесле. Самые первые соревнования пловцов прошли в XV-XVI столетии. А огромной популярности набрал этот спорт в конце 19 века, когда началось активное строительство бассейнов.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0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84613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247" y="404664"/>
            <a:ext cx="7920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На самых первых </a:t>
            </a:r>
            <a:r>
              <a:rPr lang="ru-RU" sz="2800" dirty="0" smtClean="0">
                <a:solidFill>
                  <a:srgbClr val="002060"/>
                </a:solidFill>
              </a:rPr>
              <a:t>играх</a:t>
            </a:r>
            <a:r>
              <a:rPr lang="ru-RU" sz="2400" dirty="0" smtClean="0">
                <a:solidFill>
                  <a:srgbClr val="002060"/>
                </a:solidFill>
              </a:rPr>
              <a:t> Олимпиады, которые проводилась в 1896 г. плавание было включено в программу. 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За развитием и координацией соревнований по плаванию следит, созданная в 1908 году, Международная федерация плавания (ФИНА). «Правила ФИНА» утверждены в 1908 году, в которых были указаны дистанции, правила, порядок регистрации мировых рекордов. По данному спорту чемпионаты мира проводятся с 1973 года.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3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Виды плавания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7632848" cy="639762"/>
          </a:xfrm>
        </p:spPr>
        <p:txBody>
          <a:bodyPr/>
          <a:lstStyle/>
          <a:p>
            <a:r>
              <a:rPr lang="ru-RU" sz="2400" i="1" dirty="0"/>
              <a:t>Вольный стиль плавания </a:t>
            </a:r>
            <a:endParaRPr lang="ru-RU" sz="2400" i="1" dirty="0" smtClean="0"/>
          </a:p>
          <a:p>
            <a:pPr algn="just"/>
            <a:r>
              <a:rPr lang="ru-RU" b="0" dirty="0" smtClean="0"/>
              <a:t>Спортсмену </a:t>
            </a:r>
            <a:r>
              <a:rPr lang="ru-RU" b="0" dirty="0"/>
              <a:t>разрешается плыть любыми, наиболее подходящими для пловца способами, разрешается изменять стили по ходу дистанции.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132856"/>
            <a:ext cx="3600400" cy="447854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0862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776864" cy="1143000"/>
          </a:xfrm>
        </p:spPr>
        <p:txBody>
          <a:bodyPr/>
          <a:lstStyle/>
          <a:p>
            <a:pPr algn="just"/>
            <a:r>
              <a:rPr lang="ru-RU" sz="2400" b="1" i="1" dirty="0" smtClean="0">
                <a:latin typeface="+mn-lt"/>
              </a:rPr>
              <a:t>Брасс</a:t>
            </a:r>
            <a:r>
              <a:rPr lang="ru-RU" sz="2400" b="1" dirty="0" smtClean="0">
                <a:latin typeface="+mn-lt"/>
              </a:rPr>
              <a:t> </a:t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Один </a:t>
            </a:r>
            <a:r>
              <a:rPr lang="ru-RU" sz="2400" dirty="0">
                <a:latin typeface="+mn-lt"/>
              </a:rPr>
              <a:t>из основных стилей плавания, при котором выполняются симметричные движения руками и ногами параллельно поверхности воды. Когда этот стиль только появился, голова все время находилась на поверхностью воды. Позднее было отмечено, что если погружать голову в воду во время гребков, скорость значительно возрастает. Таким образом, в современном брасе необходимо поднимать голову только для вдоха.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645024"/>
            <a:ext cx="5400600" cy="303783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289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620000" cy="1143000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Кроль</a:t>
            </a:r>
            <a:br>
              <a:rPr lang="ru-RU" sz="24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/>
              <a:t>В </a:t>
            </a:r>
            <a:r>
              <a:rPr lang="ru-RU" sz="2400" dirty="0"/>
              <a:t>нынешнее время </a:t>
            </a:r>
            <a:r>
              <a:rPr lang="ru-RU" sz="2400" dirty="0" smtClean="0"/>
              <a:t>данный вид плавания вытеснил </a:t>
            </a:r>
            <a:r>
              <a:rPr lang="ru-RU" sz="2400" dirty="0"/>
              <a:t>все предыдущие стили в вольном плавании, так как является </a:t>
            </a:r>
            <a:r>
              <a:rPr lang="ru-RU" sz="2400" dirty="0" smtClean="0"/>
              <a:t>более эффективным. Спортсмен </a:t>
            </a:r>
            <a:r>
              <a:rPr lang="ru-RU" sz="2400" dirty="0"/>
              <a:t>должен поочередно делать гребки руками, одновременно работая ногами по траектории вверх-вниз. При этом, тело пловца скользит по поверхности воды.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789040"/>
            <a:ext cx="5715000" cy="2562225"/>
          </a:xfrm>
        </p:spPr>
      </p:pic>
    </p:spTree>
    <p:extLst>
      <p:ext uri="{BB962C8B-B14F-4D97-AF65-F5344CB8AC3E}">
        <p14:creationId xmlns:p14="http://schemas.microsoft.com/office/powerpoint/2010/main" xmlns="" val="2982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4536504" cy="1143000"/>
          </a:xfrm>
        </p:spPr>
        <p:txBody>
          <a:bodyPr/>
          <a:lstStyle/>
          <a:p>
            <a:pPr algn="just"/>
            <a:r>
              <a:rPr lang="ru-RU" sz="2400" dirty="0"/>
              <a:t>Этот способ плавания </a:t>
            </a:r>
            <a:r>
              <a:rPr lang="ru-RU" sz="2400" i="1" u="sng" dirty="0"/>
              <a:t>считается наиболее технически сложным и утомительным.</a:t>
            </a:r>
            <a:r>
              <a:rPr lang="ru-RU" sz="2400" dirty="0"/>
              <a:t> Связано это с тем, что пловцу необходимо </a:t>
            </a:r>
            <a:r>
              <a:rPr lang="ru-RU" sz="2400" i="1" u="sng" dirty="0"/>
              <a:t>синхронно координировать движения рук и ног, при этом правильно дышать.</a:t>
            </a:r>
            <a:r>
              <a:rPr lang="ru-RU" sz="2400" dirty="0"/>
              <a:t> За счёт сильного гребка руками тело спортсмена поднимается над водой, в то время, как тазом нужно совершать волнообразные движения. Данный стиль плавания очень скоростной и занимает второе место после кроля на </a:t>
            </a:r>
            <a:r>
              <a:rPr lang="ru-RU" sz="2400" dirty="0" smtClean="0"/>
              <a:t>груди.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2776"/>
            <a:ext cx="3265373" cy="4296544"/>
          </a:xfrm>
        </p:spPr>
      </p:pic>
      <p:sp>
        <p:nvSpPr>
          <p:cNvPr id="9" name="TextBox 8"/>
          <p:cNvSpPr txBox="1"/>
          <p:nvPr/>
        </p:nvSpPr>
        <p:spPr>
          <a:xfrm>
            <a:off x="2123728" y="4046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Баттерфляй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2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</TotalTime>
  <Words>1249</Words>
  <Application>Microsoft Office PowerPoint</Application>
  <PresentationFormat>Экран (4:3)</PresentationFormat>
  <Paragraphs>71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Соседство</vt:lpstr>
      <vt:lpstr>Водные виды спорта</vt:lpstr>
      <vt:lpstr>Водные виды спорта – это…</vt:lpstr>
      <vt:lpstr>Плавание</vt:lpstr>
      <vt:lpstr>История плавания</vt:lpstr>
      <vt:lpstr>Слайд 5</vt:lpstr>
      <vt:lpstr>Виды плавания</vt:lpstr>
      <vt:lpstr>Брасс  Один из основных стилей плавания, при котором выполняются симметричные движения руками и ногами параллельно поверхности воды. Когда этот стиль только появился, голова все время находилась на поверхностью воды. Позднее было отмечено, что если погружать голову в воду во время гребков, скорость значительно возрастает. Таким образом, в современном брасе необходимо поднимать голову только для вдоха.</vt:lpstr>
      <vt:lpstr>Кроль  В нынешнее время данный вид плавания вытеснил все предыдущие стили в вольном плавании, так как является более эффективным. Спортсмен должен поочередно делать гребки руками, одновременно работая ногами по траектории вверх-вниз. При этом, тело пловца скользит по поверхности воды. </vt:lpstr>
      <vt:lpstr>Этот способ плавания считается наиболее технически сложным и утомительным. Связано это с тем, что пловцу необходимо синхронно координировать движения рук и ног, при этом правильно дышать. За счёт сильного гребка руками тело спортсмена поднимается над водой, в то время, как тазом нужно совершать волнообразные движения. Данный стиль плавания очень скоростной и занимает второе место после кроля на груди.</vt:lpstr>
      <vt:lpstr>Слайд 10</vt:lpstr>
      <vt:lpstr>Плавание на спине</vt:lpstr>
      <vt:lpstr>Слайд 12</vt:lpstr>
      <vt:lpstr>Слайд 13</vt:lpstr>
      <vt:lpstr>Бассейн</vt:lpstr>
      <vt:lpstr>Плавательный костюм</vt:lpstr>
      <vt:lpstr>Слайд 16</vt:lpstr>
      <vt:lpstr>Слайд 17</vt:lpstr>
      <vt:lpstr>Синхронное плавание </vt:lpstr>
      <vt:lpstr>Слайд 19</vt:lpstr>
      <vt:lpstr>Водное поло </vt:lpstr>
      <vt:lpstr>Но шли года, правила изменились серьезно и сейчас игра в водное поло выглядит следующим образом:</vt:lpstr>
      <vt:lpstr>Слайд 22</vt:lpstr>
      <vt:lpstr>Слайд 23</vt:lpstr>
      <vt:lpstr>Прыжки в воду </vt:lpstr>
      <vt:lpstr>Слайд 25</vt:lpstr>
      <vt:lpstr>1. Индивидуальные прыжки оценивают 7 судей по 10-ти бальной шкале.  Два лучших и 2 худших результата отбрасываются, а оставшиеся умножают на коэффициент сложности элементов.  2. Синхронные прыжки оценивают девять судей, по 2 судьи оценивают технику исполнения каждого спортсмена, а остальные пять – синхронность.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виды спорта</dc:title>
  <dc:creator>Admin</dc:creator>
  <cp:lastModifiedBy>www</cp:lastModifiedBy>
  <cp:revision>14</cp:revision>
  <dcterms:created xsi:type="dcterms:W3CDTF">2019-02-26T05:54:20Z</dcterms:created>
  <dcterms:modified xsi:type="dcterms:W3CDTF">2022-03-24T02:42:27Z</dcterms:modified>
</cp:coreProperties>
</file>