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68" r:id="rId3"/>
    <p:sldId id="279" r:id="rId4"/>
    <p:sldId id="280" r:id="rId5"/>
    <p:sldId id="281" r:id="rId6"/>
    <p:sldId id="282" r:id="rId7"/>
    <p:sldId id="278" r:id="rId8"/>
    <p:sldId id="267" r:id="rId9"/>
    <p:sldId id="269" r:id="rId10"/>
    <p:sldId id="270" r:id="rId11"/>
    <p:sldId id="256" r:id="rId12"/>
    <p:sldId id="263" r:id="rId13"/>
    <p:sldId id="258" r:id="rId14"/>
    <p:sldId id="259" r:id="rId15"/>
    <p:sldId id="260" r:id="rId16"/>
    <p:sldId id="261" r:id="rId17"/>
    <p:sldId id="262" r:id="rId18"/>
    <p:sldId id="257" r:id="rId19"/>
    <p:sldId id="264" r:id="rId20"/>
    <p:sldId id="265" r:id="rId21"/>
    <p:sldId id="266" r:id="rId22"/>
    <p:sldId id="271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66FF"/>
    <a:srgbClr val="CC9900"/>
    <a:srgbClr val="00FF00"/>
    <a:srgbClr val="54CCAF"/>
    <a:srgbClr val="E5E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7" autoAdjust="0"/>
    <p:restoredTop sz="94671" autoAdjust="0"/>
  </p:normalViewPr>
  <p:slideViewPr>
    <p:cSldViewPr>
      <p:cViewPr>
        <p:scale>
          <a:sx n="66" d="100"/>
          <a:sy n="66" d="100"/>
        </p:scale>
        <p:origin x="-53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518BB-322C-4FB1-8967-592268E574CC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1705-1DB7-48D5-911E-C0DB3075C1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1705-1DB7-48D5-911E-C0DB3075C13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F1705-1DB7-48D5-911E-C0DB3075C13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F13D3-C4AB-4EFC-837C-51D9303C0CB4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4B9C-B0A0-44E8-A3A7-6AA810DDB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919_%D0%B3%D0%BE%D0%B4" TargetMode="External"/><Relationship Id="rId13" Type="http://schemas.openxmlformats.org/officeDocument/2006/relationships/hyperlink" Target="https://ru.wikipedia.org/wiki/%D0%93%D0%B5%D0%BD%D0%B5%D1%80%D0%B0%D0%BB-%D0%BC%D0%B0%D0%B9%D0%BE%D1%80" TargetMode="External"/><Relationship Id="rId3" Type="http://schemas.openxmlformats.org/officeDocument/2006/relationships/hyperlink" Target="https://ru.wikipedia.org/wiki/16_%D0%BC%D0%B0%D1%80%D1%82%D0%B0" TargetMode="External"/><Relationship Id="rId7" Type="http://schemas.openxmlformats.org/officeDocument/2006/relationships/hyperlink" Target="https://ru.wikipedia.org/wiki/20_%D0%B0%D0%BF%D1%80%D0%B5%D0%BB%D1%8F" TargetMode="External"/><Relationship Id="rId12" Type="http://schemas.openxmlformats.org/officeDocument/2006/relationships/hyperlink" Target="https://ru.wikipedia.org/wiki/%D0%A0%D1%83%D1%81%D1%81%D0%BA%D0%B0%D1%8F_%D0%B3%D0%B2%D0%B0%D1%80%D0%B4%D0%B8%D1%8F" TargetMode="External"/><Relationship Id="rId2" Type="http://schemas.openxmlformats.org/officeDocument/2006/relationships/image" Target="../media/image9.jpeg"/><Relationship Id="rId16" Type="http://schemas.openxmlformats.org/officeDocument/2006/relationships/hyperlink" Target="https://ru.wikipedia.org/wiki/%D0%A0%D1%83%D1%81%D1%81%D0%BA%D0%BE-%D1%8F%D0%BF%D0%BE%D0%BD%D1%81%D0%BA%D0%B0%D1%8F_%D0%B2%D0%BE%D0%B9%D0%BD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A0%D0%BE%D1%81%D1%81%D0%B8%D0%B9%D1%81%D0%BA%D0%B0%D1%8F_%D0%B8%D0%BC%D0%BF%D0%B5%D1%80%D0%B8%D1%8F" TargetMode="External"/><Relationship Id="rId11" Type="http://schemas.openxmlformats.org/officeDocument/2006/relationships/hyperlink" Target="https://ru.wikipedia.org/wiki/%D0%A3%D0%BA%D1%80%D0%B0%D0%B8%D0%BD%D1%81%D0%BA%D0%B0%D1%8F_%D0%9D%D0%B0%D1%80%D0%BE%D0%B4%D0%BD%D0%B0%D1%8F_%D0%A0%D0%B5%D1%81%D0%BF%D1%83%D0%B1%D0%BB%D0%B8%D0%BA%D0%B0" TargetMode="External"/><Relationship Id="rId5" Type="http://schemas.openxmlformats.org/officeDocument/2006/relationships/hyperlink" Target="https://ru.wikipedia.org/wiki/%D0%A1%D0%B0%D0%BD%D0%BA%D1%82-%D0%9F%D0%B5%D1%82%D0%B5%D1%80%D0%B1%D1%83%D1%80%D0%B3" TargetMode="External"/><Relationship Id="rId15" Type="http://schemas.openxmlformats.org/officeDocument/2006/relationships/hyperlink" Target="https://ru.wikipedia.org/wiki/%D0%A0%D1%83%D1%81%D1%81%D0%BA%D0%BE-%D1%82%D1%83%D1%80%D0%B5%D1%86%D0%BA%D0%B0%D1%8F_%D0%B2%D0%BE%D0%B9%D0%BD%D0%B0_(1877%E2%80%941878)" TargetMode="External"/><Relationship Id="rId10" Type="http://schemas.openxmlformats.org/officeDocument/2006/relationships/hyperlink" Target="https://ru.wikipedia.org/wiki/%D0%A5%D0%B5%D1%80%D1%81%D0%BE%D0%BD%D1%81%D0%BA%D0%B0%D1%8F_%D0%B3%D1%83%D0%B1%D0%B5%D1%80%D0%BD%D0%B8%D1%8F" TargetMode="External"/><Relationship Id="rId4" Type="http://schemas.openxmlformats.org/officeDocument/2006/relationships/hyperlink" Target="https://ru.wikipedia.org/wiki/1856_%D0%B3%D0%BE%D0%B4" TargetMode="External"/><Relationship Id="rId9" Type="http://schemas.openxmlformats.org/officeDocument/2006/relationships/hyperlink" Target="https://ru.wikipedia.org/wiki/%D0%9E%D0%B4%D0%B5%D1%81%D1%81%D0%B0" TargetMode="External"/><Relationship Id="rId14" Type="http://schemas.openxmlformats.org/officeDocument/2006/relationships/hyperlink" Target="https://ru.wikipedia.org/wiki/%D0%9E%D1%84%D0%B8%D1%86%D0%B5%D1%80%D1%81%D0%BA%D0%B0%D1%8F_%D0%92%D0%BE%D0%B7%D0%B4%D1%83%D1%85%D0%BE%D0%BF%D0%BB%D0%B0%D0%B2%D0%B0%D1%82%D0%B5%D0%BB%D1%8C%D0%BD%D0%B0%D1%8F_%D1%88%D0%BA%D0%BE%D0%BB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60848"/>
            <a:ext cx="8424936" cy="44644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</a:t>
            </a: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Память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Великая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книга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u="sng" dirty="0" smtClean="0">
                <a:solidFill>
                  <a:schemeClr val="accent3">
                    <a:lumMod val="75000"/>
                  </a:schemeClr>
                </a:solidFill>
              </a:rPr>
              <a:t>нетленная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…» 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(Защитникам Ленинградского неба 1941-1945 гг. посвящается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  <a:p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Презентация к уроку Мужества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3645024"/>
            <a:ext cx="50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50912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Работу </a:t>
            </a:r>
            <a:r>
              <a:rPr lang="ru-RU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1600" b="1" dirty="0" smtClean="0">
              <a:solidFill>
                <a:srgbClr val="7030A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Коваленко </a:t>
            </a:r>
            <a:r>
              <a:rPr lang="ru-RU" sz="16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16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Воспитатель ГПД школы №118</a:t>
            </a:r>
          </a:p>
          <a:p>
            <a:pPr lvl="0" indent="180975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 descr="Картинки по запросу &quot;shostakovich symphony 7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88424" cy="28529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212976"/>
            <a:ext cx="82809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200" dirty="0" smtClean="0"/>
              <a:t>Всего за годы войны соединения и части объединения при активном участии летчиков, выполнявших полеты с аэродрома «Сосновка», уничтожили 11 151 самолет противника, 5 435 танков и бронемашин, около 5 000 артиллерийских и зенитных орудий, более 1500 железнодорожных составов, около 230 000 живой силы противника.</a:t>
            </a:r>
          </a:p>
          <a:p>
            <a:pPr fontAlgn="base"/>
            <a:r>
              <a:rPr lang="ru-RU" sz="2200" dirty="0" smtClean="0"/>
              <a:t>Но кроме боевых подвигов ленинградских летчиков, аэродром «Сосновка» знаменит еще и тем, что именно сюда весной 1942 года была доставлена из Куйбышева партитура Седьмой симфонии Дмитрия Шостаковича, названной потом Ленинградской.</a:t>
            </a:r>
            <a:endParaRPr lang="ru-RU" sz="2200" dirty="0"/>
          </a:p>
        </p:txBody>
      </p:sp>
      <p:sp>
        <p:nvSpPr>
          <p:cNvPr id="29698" name="AutoShape 2" descr="Картинки по запросу &quot;ноты ленинградской симфонии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&quot;ноты ленинградской симфон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&quot;ноты ленинградской симфони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Шостакович Симфония №7 Ленинградск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6" name="AutoShape 10" descr="https://soundtimes.ru/images/simfjniya/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8" name="AutoShape 12" descr="https://soundtimes.ru/images/simfjniya/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photos.wikimapia.org/p/00/01/54/56/35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8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408712" cy="18002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E5E00A"/>
                </a:solidFill>
              </a:rPr>
              <a:t>Аэродром «Сосновка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11560" y="2636912"/>
            <a:ext cx="835292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E5E00A"/>
                </a:solidFill>
                <a:latin typeface="+mj-lt"/>
                <a:ea typeface="+mj-ea"/>
                <a:cs typeface="+mj-cs"/>
              </a:rPr>
              <a:t>К концу 1941 года в Сосновку перебазировался из Тихвина 44-й Краснознамённый скоростной бомбардировочный полк, ставший первым хозяином аэродрома. В 1943 году полку было присвоено звание Гвардейский-34 и почётное – Тихвинский – за успешные операции в боях в ноябре – декабре 1941 года под городом Тихвином.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E5E00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tdata.ru/u1/photoB9F5/20284816501-0/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442" y="214290"/>
            <a:ext cx="3031012" cy="1928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3438" y="2285992"/>
            <a:ext cx="14287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По-2</a:t>
            </a:r>
            <a:endParaRPr lang="ru-RU" dirty="0"/>
          </a:p>
        </p:txBody>
      </p:sp>
      <p:pic>
        <p:nvPicPr>
          <p:cNvPr id="1030" name="Picture 6" descr="https://i.pinimg.com/236x/ff/ad/26/ffad269638a04729e58acc7ed3c9095c--aviation-ht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714620"/>
            <a:ext cx="2857520" cy="17314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286512" y="4500570"/>
            <a:ext cx="21431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Р-5 с пилотом</a:t>
            </a:r>
            <a:endParaRPr lang="ru-RU" dirty="0"/>
          </a:p>
        </p:txBody>
      </p:sp>
      <p:pic>
        <p:nvPicPr>
          <p:cNvPr id="1034" name="Picture 10" descr="https://ds04.infourok.ru/uploads/ex/01a0/0003e5b7-beb19d29/2/img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714884"/>
            <a:ext cx="3437448" cy="1933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000396" cy="4708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Отсюда же действовали ночные бомбардировщики ПО-2, Р-5, отсюда же отправляли в немецкий тыл на помощь к партизанам наших славных разведчиков, а в школе, где сейчас олимпийская база находился штаб партизанского движения и школа по подготовке диверсантов-разведчиков.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mg-f.photosight.ru/265/447805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5403056" cy="3600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Самолёты базировавшиеся на аэродроме «Сосновка»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5157192"/>
            <a:ext cx="36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Истребитель Як 7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1412776"/>
            <a:ext cx="331236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Годы производства</a:t>
            </a:r>
            <a:r>
              <a:rPr lang="en-US" sz="2400" dirty="0" smtClean="0"/>
              <a:t>: </a:t>
            </a:r>
            <a:r>
              <a:rPr lang="ru-RU" sz="2400" dirty="0" smtClean="0"/>
              <a:t>с сентября 1941 – июль 1944 года.</a:t>
            </a:r>
          </a:p>
          <a:p>
            <a:r>
              <a:rPr lang="ru-RU" sz="2400" dirty="0" smtClean="0"/>
              <a:t>Советский одномоторный самолёт-истребитель Великой Отечественной войны.</a:t>
            </a:r>
          </a:p>
          <a:p>
            <a:r>
              <a:rPr lang="ru-RU" sz="2400" dirty="0" smtClean="0"/>
              <a:t>Кол-во</a:t>
            </a:r>
            <a:r>
              <a:rPr lang="en-US" sz="2400" dirty="0" smtClean="0"/>
              <a:t>:</a:t>
            </a:r>
            <a:r>
              <a:rPr lang="ru-RU" sz="2400" dirty="0" smtClean="0"/>
              <a:t> 6339 самолётов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akovlev Ya-2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5282767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929198"/>
            <a:ext cx="53578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Разведчик-бомбардировщик Як 2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1071546"/>
            <a:ext cx="3214710" cy="501675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smtClean="0"/>
              <a:t>Як-2 советский разведчик-бомбардировщик. Всего выпущено 111 единиц. Государственный план на 1941 г. предусматривал выпуск 1300 двухмоторных бомбардировщиков Яковлева. В соответствии с распоряжением HКАП «</a:t>
            </a:r>
            <a:r>
              <a:rPr lang="ru-RU" sz="2000" dirty="0" err="1" smtClean="0"/>
              <a:t>яковлевские</a:t>
            </a:r>
            <a:r>
              <a:rPr lang="ru-RU" sz="2000" dirty="0" smtClean="0"/>
              <a:t>» машины также получили новые наименования: ББ-22 с моторами М-103 стал называться Як-2, а ББ-22бис с моторами М-105 — Як-4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dni.rbth.com/rbthmedia/images/all/2016/09/23/a_soviet_i-16_fighter_rian_0057438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5479465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013176"/>
            <a:ext cx="57961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«Истребитель шестнадцатый» И-16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76672"/>
            <a:ext cx="266429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«Истребитель шестнадцатый» – годы производства</a:t>
            </a:r>
            <a:r>
              <a:rPr lang="en-US" sz="2400" dirty="0" smtClean="0"/>
              <a:t>: c 1934 – 1942 </a:t>
            </a:r>
            <a:r>
              <a:rPr lang="ru-RU" sz="2400" dirty="0" smtClean="0"/>
              <a:t>год.</a:t>
            </a:r>
          </a:p>
          <a:p>
            <a:r>
              <a:rPr lang="ru-RU" sz="2400" dirty="0" smtClean="0"/>
              <a:t>Советский одномоторный истребитель-моноплан 30-х годов. Один из самых первых истребителей с убирающимся в полёте шасси.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xn--80aafy5bs.xn--p1ai/wp-content/uploads/2015/09/4.LaGG-3-66-serii-vyrulivaet-na-vzlet.-Zima-1944-g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5476911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437112"/>
            <a:ext cx="24482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/>
              <a:t>ЛаГГ</a:t>
            </a:r>
            <a:r>
              <a:rPr lang="ru-RU" sz="3600" dirty="0" smtClean="0"/>
              <a:t> 3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04664"/>
            <a:ext cx="2916832" cy="5786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Годы производства</a:t>
            </a:r>
            <a:r>
              <a:rPr lang="en-US" sz="2200" dirty="0" smtClean="0"/>
              <a:t>:</a:t>
            </a:r>
            <a:r>
              <a:rPr lang="ru-RU" sz="2200" dirty="0" smtClean="0"/>
              <a:t> 1941 – 1944 года.</a:t>
            </a:r>
          </a:p>
          <a:p>
            <a:r>
              <a:rPr lang="ru-RU" sz="2200" dirty="0" smtClean="0"/>
              <a:t>Одноместный одномоторный поршневой истребитель-моноплан во время Второй Мировой Войны.</a:t>
            </a:r>
          </a:p>
          <a:p>
            <a:r>
              <a:rPr lang="ru-RU" sz="2200" dirty="0" smtClean="0"/>
              <a:t>Использовался в качестве истребителя, истребителя-перехватчика, истребителя бомбардировщика и самолета разведчика</a:t>
            </a:r>
          </a:p>
          <a:p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gradpetra.net/photo/photo_spb/prochee/full/1/47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71745"/>
            <a:ext cx="4102582" cy="40005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15404" cy="22467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сентябре 1941г. 38 БАО заступил на боевую службу на двух аэродромах</a:t>
            </a:r>
            <a:r>
              <a:rPr lang="en-US" sz="2000" dirty="0" smtClean="0"/>
              <a:t>: </a:t>
            </a:r>
            <a:r>
              <a:rPr lang="ru-RU" sz="2000" dirty="0" smtClean="0"/>
              <a:t>«Сосновка» и «Гражданка», иногда помогая силами и средствами бывшему комендантскому аэродрому, который в то время тоже нес огромную нагрузку по приему и отправке тяжелых транспортных самолетов. В Озерках успешно действовал 153 авиаполк под командованием полковника, ныне генерал-лейтенанта Матвеева. Его командный пункт располагался на том месте, где сейчас находится наша школа №118.</a:t>
            </a:r>
            <a:endParaRPr lang="ru-RU" sz="2000" dirty="0"/>
          </a:p>
        </p:txBody>
      </p:sp>
      <p:pic>
        <p:nvPicPr>
          <p:cNvPr id="2054" name="Picture 6" descr="https://cdn.spbdnevnik.ru/uploads/block/image/211651/__medium_SR4BAQgZ4jQ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71744"/>
            <a:ext cx="4301033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E5E00A"/>
                </a:solidFill>
              </a:rPr>
              <a:t>38 Батальон авиационного обслуживания</a:t>
            </a:r>
            <a:endParaRPr lang="ru-RU" sz="3600" dirty="0">
              <a:solidFill>
                <a:srgbClr val="E5E00A"/>
              </a:solidFill>
            </a:endParaRPr>
          </a:p>
        </p:txBody>
      </p:sp>
      <p:sp>
        <p:nvSpPr>
          <p:cNvPr id="14338" name="AutoShape 2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Leonid Govorov 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AutoShape 2" descr="Александр Васильевич Мартын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Александр Васильевич Мартын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1844824"/>
            <a:ext cx="8319298" cy="38038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Для того чтобы самолет выполнил свою боевую задачу, его должны были подготовить: снарядить и обеспечить правильное движение в воздухе к цели и обратно наземными радиотехническими средствами: радиомаяками, связными радиостанциями, пеленгаторами и др. сложными устройствами. Для обеспечения боевой деятельности одного самолета, на Земле должны были день и ночь трудиться от 20 до 50  человек. Боевые части не имели ни своих боеприпасов. Всё это обеспечивали наземные части, такие как 38 БАО (батальон авиационного обслуживания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Памятник «Защитникам Ленинградского неба»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войны кладбище стало мемориальным и бережно поддерживается в наши дни. </a:t>
            </a:r>
          </a:p>
          <a:p>
            <a:r>
              <a:rPr lang="ru-RU" sz="2400" dirty="0" smtClean="0"/>
              <a:t>На этом маленьком участке земли среди высоких сосен нашли упокоение 55 воинов. Среди них – два Героя Советского Союза</a:t>
            </a:r>
            <a:r>
              <a:rPr lang="en-US" sz="2400" dirty="0" smtClean="0"/>
              <a:t>:</a:t>
            </a:r>
            <a:r>
              <a:rPr lang="ru-RU" sz="2400" dirty="0" smtClean="0"/>
              <a:t>  </a:t>
            </a:r>
            <a:endParaRPr lang="ru-RU" sz="2400" dirty="0"/>
          </a:p>
        </p:txBody>
      </p:sp>
      <p:sp>
        <p:nvSpPr>
          <p:cNvPr id="1026" name="AutoShape 2" descr="Картинки по запросу &quot;мемориал соснов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&quot;мемориал сосновка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mo-sosnovskoe.ru/wp-content/uploads/2019/05/sankt-peterburg-park-sosnovka-5-1024x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4032448" cy="2669922"/>
          </a:xfrm>
          <a:prstGeom prst="rect">
            <a:avLst/>
          </a:prstGeom>
          <a:noFill/>
        </p:spPr>
      </p:pic>
      <p:pic>
        <p:nvPicPr>
          <p:cNvPr id="1032" name="Picture 8" descr="https://www.gov.spb.ru/static/writable/mediact/photo/2016/06/22/IMG_9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3889951" cy="27363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www.gov.spb.ru/static/writable/mediact/photo/2016/06/22/IMG_9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112" y="0"/>
            <a:ext cx="917411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CC9900"/>
                </a:solidFill>
              </a:rPr>
              <a:t>«</a:t>
            </a:r>
            <a:r>
              <a:rPr lang="ru-RU" sz="4800" b="1" i="1" u="sng" dirty="0" smtClean="0">
                <a:solidFill>
                  <a:schemeClr val="bg1"/>
                </a:solidFill>
              </a:rPr>
              <a:t>Память</a:t>
            </a:r>
            <a:r>
              <a:rPr lang="ru-RU" sz="4800" b="1" i="1" dirty="0" smtClean="0">
                <a:solidFill>
                  <a:schemeClr val="bg1"/>
                </a:solidFill>
              </a:rPr>
              <a:t> – </a:t>
            </a:r>
            <a:r>
              <a:rPr lang="ru-RU" sz="4800" b="1" i="1" u="sng" dirty="0" smtClean="0">
                <a:solidFill>
                  <a:schemeClr val="bg1"/>
                </a:solidFill>
              </a:rPr>
              <a:t>Великая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i="1" u="sng" dirty="0" smtClean="0">
                <a:solidFill>
                  <a:schemeClr val="bg1"/>
                </a:solidFill>
              </a:rPr>
              <a:t>книга</a:t>
            </a:r>
            <a:r>
              <a:rPr lang="ru-RU" sz="4800" b="1" i="1" dirty="0" smtClean="0">
                <a:solidFill>
                  <a:schemeClr val="bg1"/>
                </a:solidFill>
              </a:rPr>
              <a:t> </a:t>
            </a:r>
            <a:r>
              <a:rPr lang="ru-RU" sz="4800" b="1" i="1" u="sng" dirty="0" smtClean="0">
                <a:solidFill>
                  <a:schemeClr val="bg1"/>
                </a:solidFill>
              </a:rPr>
              <a:t>нетленная</a:t>
            </a:r>
            <a:r>
              <a:rPr lang="ru-RU" sz="4800" b="1" i="1" dirty="0" smtClean="0">
                <a:solidFill>
                  <a:schemeClr val="bg1"/>
                </a:solidFill>
              </a:rPr>
              <a:t>…»</a:t>
            </a:r>
            <a:endParaRPr lang="ru-RU" sz="4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7776864" cy="2893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В братской могиле похоронен Александр Петрович Савушкин (1918 – 1943) – штурман 11- гвардейского истребительного полка. Он совершил 500 боевых вылетов, в 50 воздушных боях сбил 18 самолётов. Погиб 17 февраля 1943 года, звание Героя получил посмертно. </a:t>
            </a:r>
          </a:p>
          <a:p>
            <a:r>
              <a:rPr lang="ru-RU" sz="2600" dirty="0" smtClean="0"/>
              <a:t>В 1950 году в Честь Савушкина названа улица.</a:t>
            </a:r>
            <a:endParaRPr lang="ru-RU" sz="2600" dirty="0"/>
          </a:p>
        </p:txBody>
      </p:sp>
      <p:sp>
        <p:nvSpPr>
          <p:cNvPr id="24578" name="AutoShape 2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6" name="AutoShape 10" descr="https://upload.wikimedia.org/wikipedia/commons/thumb/9/96/The_Sosnovka_Park-10.jpg/200px-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8" name="AutoShape 12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0" name="AutoShape 14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92" name="AutoShape 16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Savushkin, Aleksandr Petrovic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planetavvs.ru/wp-content/uploads/2016/05/savush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93096"/>
            <a:ext cx="3449526" cy="2376264"/>
          </a:xfrm>
          <a:prstGeom prst="rect">
            <a:avLst/>
          </a:prstGeom>
          <a:noFill/>
        </p:spPr>
      </p:pic>
      <p:sp>
        <p:nvSpPr>
          <p:cNvPr id="1030" name="AutoShape 6" descr="https://upload.wikimedia.org/wikipedia/commons/9/96/The_Sosnovka_Park-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utoShape 2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AutoShape 2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2" name="AutoShape 2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utoShape 3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AutoShape 3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8" name="AutoShape 3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0" name="AutoShape 3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AutoShape 3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4" name="AutoShape 4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AutoShape 4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8" name="AutoShape 4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0" name="AutoShape 4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AutoShape 4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utoShape 5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AutoShape 52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8" name="AutoShape 54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0" name="AutoShape 56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2" name="AutoShape 58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4" name="AutoShape 60" descr="https://okn-mk.mkrf.ru/maps/show/id/31061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6" name="AutoShape 6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8" name="AutoShape 6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" name="Picture 6" descr="http://4wd-shop.ru/pok/9023/img_1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240360" cy="3479426"/>
          </a:xfrm>
          <a:prstGeom prst="rect">
            <a:avLst/>
          </a:prstGeom>
          <a:noFill/>
        </p:spPr>
      </p:pic>
      <p:sp>
        <p:nvSpPr>
          <p:cNvPr id="8194" name="AutoShape 2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12.stc.all.kpcdn.net/share/i/4/976224/inx960x14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С середины XIX века существовало несколько проездов, переулков и дач. В 1950-м все отрезки объединили в одну улицу, которую и назвали именем героя. Фото: Александр ГЛУ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upload.wikimedia.org/wikipedia/commons/thumb/7/74/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/1200px-%D0%A1%D0%B0%D0%BD%D0%BA%D1%82-%D0%9F%D0%B5%D1%82%D0%B5%D1%80%D0%B1%D1%83%D1%80%D0%B3._%D0%9F%D0%B0%D1%80%D0%BA_%22%D0%A1%D0%BE%D1%81%D0%BD%D0%BE%D0%B2%D0%BA%D0%B0%22._%D0%92%D0%BE%D0%B8%D0%BD%D1%81%D0%BA%D0%BE%D0%B5_%D0%BA%D0%BB%D0%B0%D0%B4%D0%B1%D0%B8%D1%89%D0%B5._%D0%91%D1%80%D0%B0%D1%82%D1%81%D0%BA%D0%B0%D1%8F_%D0%BC%D0%BE%D0%B3%D0%B8%D0%BB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188640"/>
            <a:ext cx="8748464" cy="3447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Рядом могила Петра Яковлевича </a:t>
            </a:r>
            <a:r>
              <a:rPr lang="ru-RU" sz="2000" dirty="0" err="1" smtClean="0"/>
              <a:t>Лихолетова</a:t>
            </a:r>
            <a:r>
              <a:rPr lang="ru-RU" sz="2000" dirty="0" smtClean="0"/>
              <a:t> (1917-1945) – командира эскадрильи 159-го истребительного авиационного полка. К середине октября 1943 года он совершил 366 боевых вылетов, в 72 воздушных боях лично сбил 19 и в группе  - 5 самолётов противника. В 1944 году ему было присвоено звание Героя.</a:t>
            </a:r>
          </a:p>
          <a:p>
            <a:r>
              <a:rPr lang="ru-RU" sz="2000" dirty="0" smtClean="0"/>
              <a:t>В конце войны, возвращаясь после боя и почти не имея снарядов, </a:t>
            </a:r>
            <a:r>
              <a:rPr lang="ru-RU" sz="2000" dirty="0" err="1" smtClean="0"/>
              <a:t>Лихолетов</a:t>
            </a:r>
            <a:r>
              <a:rPr lang="ru-RU" sz="2000" dirty="0" smtClean="0"/>
              <a:t> наткнулся на 5 самолётов противника, и принял бой на себя. Израсходовав все снаряды, израненный, он вернулся на аэродром. Полуживого его доставили в госпиталь. Врачи долго боролись за его жизнь, но спасти его не удалось. Он умер от ран 13 июля 1945 года</a:t>
            </a:r>
          </a:p>
          <a:p>
            <a:endParaRPr lang="ru-RU" dirty="0"/>
          </a:p>
        </p:txBody>
      </p:sp>
      <p:sp>
        <p:nvSpPr>
          <p:cNvPr id="25608" name="AutoShape 8" descr="https://pbs.twimg.com/media/DiX6CxQW0AIxuL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4" name="AutoShape 14" descr="https://upload.wikimedia.org/wikipedia/commons/8/89/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6" name="AutoShape 16" descr="https://upload.wikimedia.org/wikipedia/commons/thumb/8/89/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/320px-%D0%A1%D0%B0%D0%BD%D0%BA%D1%82-%D0%9F%D0%B5%D1%82%D0%B5%D1%80%D0%B1%D1%83%D1%80%D0%B3._%D0%9F%D0%B0%D1%80%D0%BA_%22%D0%A1%D0%BE%D1%81%D0%BD%D0%BE%D0%B2%D0%BA%D0%B0%22._%D0%92%D0%BE%D0%B8%D0%BD%D1%81%D0%BA%D0%BE%D0%B5_%D0%BA%D0%BB%D0%B0%D0%B4%D0%B1%D0%B8%D1%89%D0%B5._%D0%9C%D0%BE%D0%B3%D0%B8%D0%BB%D0%B0_%D0%9F.%D0%AF.%D0%9B%D0%B8%D1%85%D0%BE%D0%BB%D0%B5%D1%82%D0%BE%D0%B2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8" name="AutoShape 18" descr="https://memgid.ru/uploads/object/2194_img_10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22" name="Picture 22" descr="http://4wd-shop.ru/pok/9023/img_102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2520280" cy="2852936"/>
          </a:xfrm>
          <a:prstGeom prst="rect">
            <a:avLst/>
          </a:prstGeom>
          <a:noFill/>
        </p:spPr>
      </p:pic>
      <p:pic>
        <p:nvPicPr>
          <p:cNvPr id="25612" name="Picture 12" descr="http://soviet-aces-1936-53.ru/abc/l/liholetov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4896544" cy="28809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300" dirty="0" smtClean="0"/>
              <a:t>Зал Боевой Славы «Защитникам Ленинградского неба»</a:t>
            </a:r>
            <a:endParaRPr lang="ru-RU" sz="33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Зал Боевой Славы в нашей школе был открыт в 1985 году и действует по настоящее время.</a:t>
            </a:r>
            <a:endParaRPr lang="ru-RU" sz="2400" b="1" dirty="0"/>
          </a:p>
        </p:txBody>
      </p:sp>
      <p:pic>
        <p:nvPicPr>
          <p:cNvPr id="30724" name="Picture 4" descr="http://118school.ru/wp-content/uploads/2018/10/kbs-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456384" cy="2592288"/>
          </a:xfrm>
          <a:prstGeom prst="rect">
            <a:avLst/>
          </a:prstGeom>
          <a:noFill/>
        </p:spPr>
      </p:pic>
      <p:pic>
        <p:nvPicPr>
          <p:cNvPr id="30726" name="Picture 6" descr="http://118school.ru/wp-content/uploads/2018/10/5sosnovka-e1539719091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312368" cy="282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832648" cy="1143000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Традиции школы №118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Уроки «Мужества и скорби» - «У войны не детское лицо»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Посвящение в кадеты на мемориальном комплексе «Сосновка»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Концерт – </a:t>
            </a:r>
            <a:r>
              <a:rPr lang="ru-RU" dirty="0" err="1" smtClean="0">
                <a:solidFill>
                  <a:schemeClr val="bg1"/>
                </a:solidFill>
              </a:rPr>
              <a:t>реквеум</a:t>
            </a:r>
            <a:r>
              <a:rPr lang="ru-RU" dirty="0" smtClean="0">
                <a:solidFill>
                  <a:schemeClr val="bg1"/>
                </a:solidFill>
              </a:rPr>
              <a:t> «Памяти павшим будем достойны!»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Участие в акции «Бессмертный полк»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Участие в общественном движении «Бессмертный Ленинград»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Проведение экскурсий и участия в </a:t>
            </a:r>
            <a:r>
              <a:rPr lang="ru-RU" dirty="0" err="1" smtClean="0">
                <a:solidFill>
                  <a:schemeClr val="bg1"/>
                </a:solidFill>
              </a:rPr>
              <a:t>церимониях</a:t>
            </a:r>
            <a:r>
              <a:rPr lang="ru-RU" dirty="0" smtClean="0">
                <a:solidFill>
                  <a:schemeClr val="bg1"/>
                </a:solidFill>
              </a:rPr>
              <a:t> возложения венков и цветов на Пискарёвском мемориальном кладбищем и воинском кладбище «Сосновка».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118school.ru/wp-content/uploads/2018/10/kbs-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648405" cy="2736304"/>
          </a:xfrm>
          <a:prstGeom prst="rect">
            <a:avLst/>
          </a:prstGeom>
          <a:noFill/>
        </p:spPr>
      </p:pic>
      <p:pic>
        <p:nvPicPr>
          <p:cNvPr id="32774" name="Picture 6" descr="http://118school.ru/wp-content/uploads/2018/10/kbs-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3936437" cy="2952328"/>
          </a:xfrm>
          <a:prstGeom prst="rect">
            <a:avLst/>
          </a:prstGeom>
          <a:noFill/>
        </p:spPr>
      </p:pic>
      <p:pic>
        <p:nvPicPr>
          <p:cNvPr id="32776" name="Picture 8" descr="http://118school.ru/wp-content/uploads/2018/10/kbs-0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176464" cy="3132349"/>
          </a:xfrm>
          <a:prstGeom prst="rect">
            <a:avLst/>
          </a:prstGeom>
          <a:noFill/>
        </p:spPr>
      </p:pic>
      <p:pic>
        <p:nvPicPr>
          <p:cNvPr id="32778" name="Picture 10" descr="http://118school.ru/wp-content/uploads/2018/10/kbs-0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984442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18school.ru/wp-content/uploads/2018/10/2sosnovka-725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6858000"/>
          </a:xfrm>
          <a:prstGeom prst="rect">
            <a:avLst/>
          </a:prstGeom>
          <a:noFill/>
        </p:spPr>
      </p:pic>
      <p:pic>
        <p:nvPicPr>
          <p:cNvPr id="33796" name="Picture 4" descr="http://118school.ru/wp-content/uploads/2018/10/1sosnovka-725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690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4248472" cy="2952328"/>
          </a:xfrm>
          <a:prstGeom prst="rect">
            <a:avLst/>
          </a:prstGeom>
          <a:noFill/>
        </p:spPr>
      </p:pic>
      <p:pic>
        <p:nvPicPr>
          <p:cNvPr id="34820" name="Picture 4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4461520" cy="2975799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744415" cy="2808312"/>
          </a:xfrm>
          <a:prstGeom prst="rect">
            <a:avLst/>
          </a:prstGeom>
          <a:noFill/>
        </p:spPr>
      </p:pic>
      <p:pic>
        <p:nvPicPr>
          <p:cNvPr id="34824" name="Picture 8" descr="Картинки по запросу &quot;школа 118 спб&quot;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6651"/>
            <a:ext cx="3888432" cy="291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b="1" u="sng" dirty="0" smtClean="0">
                <a:solidFill>
                  <a:srgbClr val="FF0000"/>
                </a:solidFill>
              </a:rPr>
              <a:t>Рождение истребительной авиации в России</a:t>
            </a:r>
            <a:endParaRPr lang="ru-RU" sz="3300" b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Grand_Duke_Alexander_Mikhailovich_(LOC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052736"/>
            <a:ext cx="3650308" cy="41044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15719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Великий князь Александр Михайлович — шеф русской авиации 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и один из главных сторонников использования ее как военной силы.</a:t>
            </a:r>
            <a:r>
              <a:rPr lang="ru-RU" sz="2400" b="1" i="1" dirty="0" smtClean="0"/>
              <a:t> 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12 марта 1916 года в русской армии начали формировать первые подразделения аэропланов-истребителей</a:t>
            </a:r>
            <a:endParaRPr lang="ru-RU" sz="3200" dirty="0" smtClean="0">
              <a:solidFill>
                <a:srgbClr val="7030A0"/>
              </a:solidFill>
            </a:endParaRPr>
          </a:p>
          <a:p>
            <a:pPr algn="ctr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Вуазе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3614876" cy="2376264"/>
          </a:xfrm>
          <a:prstGeom prst="rect">
            <a:avLst/>
          </a:prstGeom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556792"/>
            <a:ext cx="3203848" cy="2304256"/>
          </a:xfrm>
          <a:prstGeom prst="rect">
            <a:avLst/>
          </a:prstGeo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628496"/>
            <a:ext cx="3347864" cy="2229504"/>
          </a:xfrm>
          <a:prstGeom prst="rect">
            <a:avLst/>
          </a:prstGeom>
        </p:spPr>
      </p:pic>
      <p:pic>
        <p:nvPicPr>
          <p:cNvPr id="6" name="Рисунок 5" descr="vsn5ao-maxi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368958"/>
            <a:ext cx="3515680" cy="2489042"/>
          </a:xfrm>
          <a:prstGeom prst="rect">
            <a:avLst/>
          </a:prstGeom>
        </p:spPr>
      </p:pic>
      <p:pic>
        <p:nvPicPr>
          <p:cNvPr id="7" name="Рисунок 6" descr="cfe584400b046783273107aef25cd5d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2492896"/>
            <a:ext cx="3435205" cy="23359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293096"/>
            <a:ext cx="8640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Штатное зарождение Военного воздушного флота (ВВФ) России началось 27 октября (8 ноября) 1884 г., когда по указанию военного министра П. С. </a:t>
            </a:r>
            <a:r>
              <a:rPr lang="ru-RU" sz="2400" dirty="0" err="1" smtClean="0">
                <a:solidFill>
                  <a:srgbClr val="7030A0"/>
                </a:solidFill>
              </a:rPr>
              <a:t>Ванновского</a:t>
            </a:r>
            <a:r>
              <a:rPr lang="ru-RU" sz="2400" dirty="0" smtClean="0">
                <a:solidFill>
                  <a:srgbClr val="7030A0"/>
                </a:solidFill>
              </a:rPr>
              <a:t> в Санкт-Петербурге началось формирование кадровой команды военных воздухоплавателей.</a:t>
            </a:r>
          </a:p>
          <a:p>
            <a:endParaRPr lang="ru-RU" dirty="0" smtClean="0"/>
          </a:p>
        </p:txBody>
      </p:sp>
      <p:pic>
        <p:nvPicPr>
          <p:cNvPr id="3" name="Рисунок 2" descr="Wannowsky_Pjotr_Semjonowit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721131" cy="3816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57606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Петр Семенович </a:t>
            </a:r>
            <a:r>
              <a:rPr lang="ru-RU" sz="2800" b="1" dirty="0" err="1" smtClean="0">
                <a:solidFill>
                  <a:srgbClr val="7030A0"/>
                </a:solidFill>
              </a:rPr>
              <a:t>Ванновский</a:t>
            </a:r>
            <a:r>
              <a:rPr lang="ru-RU" sz="2800" dirty="0" smtClean="0">
                <a:solidFill>
                  <a:srgbClr val="7030A0"/>
                </a:solidFill>
              </a:rPr>
              <a:t> 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(1822 — 1904) </a:t>
            </a:r>
            <a:endParaRPr lang="ru-RU" sz="20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генерал от инфантерии (1883), генерал-адъютант (1878), в русско-турецкой войне 1877-1878 гг. — начальник штаба, позже командующий </a:t>
            </a:r>
            <a:r>
              <a:rPr lang="ru-RU" sz="2400" dirty="0" err="1" smtClean="0">
                <a:solidFill>
                  <a:srgbClr val="7030A0"/>
                </a:solidFill>
              </a:rPr>
              <a:t>Рущукского</a:t>
            </a:r>
            <a:r>
              <a:rPr lang="ru-RU" sz="2400" dirty="0" smtClean="0">
                <a:solidFill>
                  <a:srgbClr val="7030A0"/>
                </a:solidFill>
              </a:rPr>
              <a:t> отряда, управляющий военным министерством (1881), военный министр (1882 — 1898), член Госсовета (1898), министр народного просвещения (1901 — 1902).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.М.Ковань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1"/>
            <a:ext cx="2736304" cy="3816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188640"/>
            <a:ext cx="53640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Алекса́ндр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Матве́евич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Кованько́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Дата рождения</a:t>
            </a:r>
            <a:r>
              <a:rPr lang="ru-RU" dirty="0" smtClean="0">
                <a:solidFill>
                  <a:srgbClr val="7030A0"/>
                </a:solidFill>
                <a:hlinkClick r:id="rId3" tooltip="16 марта"/>
              </a:rPr>
              <a:t>16 марта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  <a:hlinkClick r:id="rId4" tooltip="1856 год"/>
              </a:rPr>
              <a:t>1856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Место </a:t>
            </a:r>
            <a:r>
              <a:rPr lang="ru-RU" dirty="0" err="1" smtClean="0">
                <a:solidFill>
                  <a:srgbClr val="7030A0"/>
                </a:solidFill>
              </a:rPr>
              <a:t>рождения</a:t>
            </a:r>
            <a:r>
              <a:rPr lang="ru-RU" dirty="0" err="1" smtClean="0">
                <a:solidFill>
                  <a:srgbClr val="7030A0"/>
                </a:solidFill>
                <a:hlinkClick r:id="rId5" tooltip="Санкт-Петербург"/>
              </a:rPr>
              <a:t>Санкт-Петербург</a:t>
            </a:r>
            <a:r>
              <a:rPr lang="ru-RU" dirty="0" smtClean="0">
                <a:solidFill>
                  <a:srgbClr val="7030A0"/>
                </a:solidFill>
              </a:rPr>
              <a:t>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  <a:hlinkClick r:id="rId6" tooltip="Российская империя"/>
              </a:rPr>
              <a:t>Российская империя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Дата смерти</a:t>
            </a:r>
            <a:r>
              <a:rPr lang="ru-RU" dirty="0" smtClean="0">
                <a:solidFill>
                  <a:srgbClr val="7030A0"/>
                </a:solidFill>
                <a:hlinkClick r:id="rId7" tooltip="20 апреля"/>
              </a:rPr>
              <a:t>20 апреля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r>
              <a:rPr lang="ru-RU" dirty="0" smtClean="0">
                <a:solidFill>
                  <a:srgbClr val="7030A0"/>
                </a:solidFill>
                <a:hlinkClick r:id="rId8" tooltip="1919 год"/>
              </a:rPr>
              <a:t>1919</a:t>
            </a:r>
            <a:r>
              <a:rPr lang="ru-RU" dirty="0" smtClean="0">
                <a:solidFill>
                  <a:srgbClr val="7030A0"/>
                </a:solidFill>
              </a:rPr>
              <a:t> (63 года)</a:t>
            </a: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Место </a:t>
            </a:r>
            <a:r>
              <a:rPr lang="ru-RU" dirty="0" err="1" smtClean="0">
                <a:solidFill>
                  <a:srgbClr val="7030A0"/>
                </a:solidFill>
              </a:rPr>
              <a:t>смерти</a:t>
            </a:r>
            <a:r>
              <a:rPr lang="ru-RU" dirty="0" err="1" smtClean="0">
                <a:solidFill>
                  <a:srgbClr val="7030A0"/>
                </a:solidFill>
                <a:hlinkClick r:id="rId9" tooltip="Одесса"/>
              </a:rPr>
              <a:t>Одесса</a:t>
            </a:r>
            <a:r>
              <a:rPr lang="ru-RU" dirty="0" smtClean="0">
                <a:solidFill>
                  <a:srgbClr val="7030A0"/>
                </a:solidFill>
              </a:rPr>
              <a:t>, </a:t>
            </a:r>
            <a:r>
              <a:rPr lang="ru-RU" dirty="0" smtClean="0">
                <a:solidFill>
                  <a:srgbClr val="7030A0"/>
                </a:solidFill>
                <a:hlinkClick r:id="rId10" tooltip="Херсонская губерния"/>
              </a:rPr>
              <a:t>Херсонская губерния</a:t>
            </a:r>
            <a:r>
              <a:rPr lang="ru-RU" dirty="0" smtClean="0">
                <a:solidFill>
                  <a:srgbClr val="7030A0"/>
                </a:solidFill>
              </a:rPr>
              <a:t>, </a:t>
            </a:r>
            <a:r>
              <a:rPr lang="ru-RU" dirty="0" smtClean="0">
                <a:solidFill>
                  <a:srgbClr val="7030A0"/>
                </a:solidFill>
                <a:hlinkClick r:id="rId11" tooltip="Украинская Народная Республика"/>
              </a:rPr>
              <a:t>УНР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Принадлежность </a:t>
            </a:r>
            <a:r>
              <a:rPr lang="ru-RU" dirty="0" smtClean="0">
                <a:solidFill>
                  <a:srgbClr val="7030A0"/>
                </a:solidFill>
                <a:hlinkClick r:id="rId6" tooltip="Российская империя"/>
              </a:rPr>
              <a:t>Российская империя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Род </a:t>
            </a:r>
            <a:r>
              <a:rPr lang="ru-RU" dirty="0" err="1" smtClean="0">
                <a:solidFill>
                  <a:srgbClr val="7030A0"/>
                </a:solidFill>
              </a:rPr>
              <a:t>войск</a:t>
            </a:r>
            <a:r>
              <a:rPr lang="ru-RU" dirty="0" err="1" smtClean="0">
                <a:solidFill>
                  <a:srgbClr val="7030A0"/>
                </a:solidFill>
                <a:hlinkClick r:id="rId12" tooltip="Русская гвардия"/>
              </a:rPr>
              <a:t>Гвардия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Годы службы1878—1918</a:t>
            </a:r>
          </a:p>
          <a:p>
            <a:pPr fontAlgn="t"/>
            <a:r>
              <a:rPr lang="ru-RU" dirty="0" err="1" smtClean="0">
                <a:solidFill>
                  <a:srgbClr val="7030A0"/>
                </a:solidFill>
              </a:rPr>
              <a:t>Звание</a:t>
            </a:r>
            <a:r>
              <a:rPr lang="ru-RU" dirty="0" err="1" smtClean="0">
                <a:solidFill>
                  <a:srgbClr val="7030A0"/>
                </a:solidFill>
                <a:hlinkClick r:id="rId13" tooltip="Генерал-майор"/>
              </a:rPr>
              <a:t>генерал-майор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Командовал 1-й </a:t>
            </a:r>
            <a:r>
              <a:rPr lang="ru-RU" dirty="0" err="1" smtClean="0">
                <a:solidFill>
                  <a:srgbClr val="7030A0"/>
                </a:solidFill>
              </a:rPr>
              <a:t>Восточно-Сибирский</a:t>
            </a:r>
            <a:r>
              <a:rPr lang="ru-RU" dirty="0" smtClean="0">
                <a:solidFill>
                  <a:srgbClr val="7030A0"/>
                </a:solidFill>
              </a:rPr>
              <a:t> воздухоплавательный батальон,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  <a:hlinkClick r:id="rId14" tooltip="Офицерская Воздухоплавательная школа"/>
              </a:rPr>
              <a:t>Офицерская Воздухоплавательная школа</a:t>
            </a:r>
            <a:endParaRPr lang="ru-RU" dirty="0" smtClean="0">
              <a:solidFill>
                <a:srgbClr val="7030A0"/>
              </a:solidFill>
            </a:endParaRPr>
          </a:p>
          <a:p>
            <a:pPr fontAlgn="t"/>
            <a:r>
              <a:rPr lang="ru-RU" dirty="0" smtClean="0">
                <a:solidFill>
                  <a:srgbClr val="7030A0"/>
                </a:solidFill>
              </a:rPr>
              <a:t>Сражения/</a:t>
            </a:r>
            <a:r>
              <a:rPr lang="ru-RU" dirty="0" err="1" smtClean="0">
                <a:solidFill>
                  <a:srgbClr val="7030A0"/>
                </a:solidFill>
              </a:rPr>
              <a:t>войны</a:t>
            </a:r>
            <a:r>
              <a:rPr lang="ru-RU" dirty="0" err="1" smtClean="0">
                <a:solidFill>
                  <a:srgbClr val="7030A0"/>
                </a:solidFill>
                <a:hlinkClick r:id="rId15" tooltip="Русско-турецкая война (1877—1878)"/>
              </a:rPr>
              <a:t>Русско-турецкая</a:t>
            </a:r>
            <a:r>
              <a:rPr lang="ru-RU" dirty="0" smtClean="0">
                <a:solidFill>
                  <a:srgbClr val="7030A0"/>
                </a:solidFill>
                <a:hlinkClick r:id="rId15" tooltip="Русско-турецкая война (1877—1878)"/>
              </a:rPr>
              <a:t> война (1877—1878)</a:t>
            </a:r>
            <a:r>
              <a:rPr lang="ru-RU" dirty="0" smtClean="0">
                <a:solidFill>
                  <a:srgbClr val="7030A0"/>
                </a:solidFill>
              </a:rPr>
              <a:t>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  <a:hlinkClick r:id="rId16" tooltip="Русско-японская война"/>
              </a:rPr>
              <a:t>Русско-японская война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86916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0.A.M.Gaber-Vlynskij. 1883 1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312368" cy="3528392"/>
          </a:xfrm>
          <a:prstGeom prst="rect">
            <a:avLst/>
          </a:prstGeom>
        </p:spPr>
      </p:pic>
      <p:pic>
        <p:nvPicPr>
          <p:cNvPr id="6" name="Рисунок 5" descr="Farman.IV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36712"/>
            <a:ext cx="4937968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293096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В июне 1911 года один из первых русских летчиков Адам </a:t>
            </a:r>
            <a:r>
              <a:rPr lang="ru-RU" sz="2400" dirty="0" err="1" smtClean="0">
                <a:solidFill>
                  <a:srgbClr val="7030A0"/>
                </a:solidFill>
              </a:rPr>
              <a:t>Габер-Влынский</a:t>
            </a:r>
            <a:r>
              <a:rPr lang="ru-RU" sz="2400" dirty="0" smtClean="0">
                <a:solidFill>
                  <a:srgbClr val="7030A0"/>
                </a:solidFill>
              </a:rPr>
              <a:t> (1883-1921) на Ходынском поле в Москве впервые в российской практике поднялся в небо на вооруженном аэроплане. 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Посвящается защитникам Ленинградского неба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http://118school.ru/wp-content/uploads/2018/10/10sosnovka-e1539718869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752528" cy="25202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52120" y="1484784"/>
            <a:ext cx="2952328" cy="51706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Разгром </a:t>
            </a:r>
            <a:r>
              <a:rPr lang="ru-RU" sz="2200" b="1" i="1" dirty="0" err="1" smtClean="0"/>
              <a:t>немецко-фашистких</a:t>
            </a:r>
            <a:r>
              <a:rPr lang="ru-RU" sz="2200" b="1" i="1" dirty="0" smtClean="0"/>
              <a:t> войск в районе Тихвина сорвал планы гитлеровских стратегов охватить вторым кольцом блокады Ленинград.  За время войны 16 летчиков Тихвинского полка стали Героями Советского Союза, в основном посмертно…</a:t>
            </a:r>
            <a:endParaRPr lang="ru-RU" sz="2200" b="1" i="1" dirty="0"/>
          </a:p>
        </p:txBody>
      </p:sp>
      <p:sp>
        <p:nvSpPr>
          <p:cNvPr id="2052" name="AutoShape 4" descr="Картинки по запросу &quot;вечный огонь пискарёвско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Картинки по запросу &quot;вечный огонь пискарёвское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Картинки по запросу &quot;вечный огонь пискарёвское&quot;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4248472" cy="2124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&quot;золотая звезда героя советского союза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268760"/>
            <a:ext cx="2736304" cy="17101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770485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 smtClean="0"/>
              <a:t>Летчики 159-го и 11-го Гвардейских истребительных полков круглосуточно несли вахту по защите ленинградского неба и «Дороги жизни». 12 летчикам-истребителям было присвоено звание Героя Советского Союза.</a:t>
            </a:r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endParaRPr lang="ru-RU" sz="2200" dirty="0" smtClean="0"/>
          </a:p>
          <a:p>
            <a:pPr fontAlgn="base"/>
            <a:r>
              <a:rPr lang="ru-RU" sz="2200" dirty="0" smtClean="0"/>
              <a:t>13-й отдельный разведывательный авиационный полк выполнял разведывательные полеты по переднему краю и тылам противника. В лесопарке также располагались 6-й транспортный отряд, эскадрилья связи 13-й воздушной армии, штаб 275-й авиадивизии.</a:t>
            </a:r>
            <a:endParaRPr lang="ru-RU" sz="2200" dirty="0"/>
          </a:p>
        </p:txBody>
      </p:sp>
      <p:pic>
        <p:nvPicPr>
          <p:cNvPr id="28674" name="Picture 2" descr="https://www.gov.spb.ru/static/writable/ckeditor/uploads/2018/05/08/Untitled-18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93096"/>
            <a:ext cx="3600400" cy="2397742"/>
          </a:xfrm>
          <a:prstGeom prst="rect">
            <a:avLst/>
          </a:prstGeom>
          <a:noFill/>
        </p:spPr>
      </p:pic>
      <p:sp>
        <p:nvSpPr>
          <p:cNvPr id="28676" name="AutoShape 4" descr="Картинки по запросу &quot;самолёт по 2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Картинки по запросу &quot;самолёт по 2&quot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1004</Words>
  <Application>Microsoft Office PowerPoint</Application>
  <PresentationFormat>Экран (4:3)</PresentationFormat>
  <Paragraphs>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«Память – Великая книга нетленная…»</vt:lpstr>
      <vt:lpstr>Слайд 3</vt:lpstr>
      <vt:lpstr>Слайд 4</vt:lpstr>
      <vt:lpstr>Слайд 5</vt:lpstr>
      <vt:lpstr>Слайд 6</vt:lpstr>
      <vt:lpstr>Слайд 7</vt:lpstr>
      <vt:lpstr>Посвящается защитникам Ленинградского неба</vt:lpstr>
      <vt:lpstr>Слайд 9</vt:lpstr>
      <vt:lpstr>Слайд 10</vt:lpstr>
      <vt:lpstr>Аэродром «Сосновка»</vt:lpstr>
      <vt:lpstr>Слайд 12</vt:lpstr>
      <vt:lpstr>Самолёты базировавшиеся на аэродроме «Сосновка»</vt:lpstr>
      <vt:lpstr>Слайд 14</vt:lpstr>
      <vt:lpstr>Слайд 15</vt:lpstr>
      <vt:lpstr>Слайд 16</vt:lpstr>
      <vt:lpstr>Слайд 17</vt:lpstr>
      <vt:lpstr>38 Батальон авиационного обслуживания</vt:lpstr>
      <vt:lpstr>Памятник «Защитникам Ленинградского неба»</vt:lpstr>
      <vt:lpstr>Слайд 20</vt:lpstr>
      <vt:lpstr>Слайд 21</vt:lpstr>
      <vt:lpstr>Зал Боевой Славы «Защитникам Ленинградского неба»</vt:lpstr>
      <vt:lpstr>Традиции школы №118</vt:lpstr>
      <vt:lpstr>Слайд 24</vt:lpstr>
      <vt:lpstr>Слайд 25</vt:lpstr>
      <vt:lpstr>Слайд 26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admin</cp:lastModifiedBy>
  <cp:revision>99</cp:revision>
  <dcterms:created xsi:type="dcterms:W3CDTF">2019-12-09T19:51:42Z</dcterms:created>
  <dcterms:modified xsi:type="dcterms:W3CDTF">2022-03-24T09:59:44Z</dcterms:modified>
</cp:coreProperties>
</file>