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2" r:id="rId1"/>
  </p:sldMasterIdLst>
  <p:notesMasterIdLst>
    <p:notesMasterId r:id="rId11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7" r:id="rId9"/>
    <p:sldId id="26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095" autoAdjust="0"/>
  </p:normalViewPr>
  <p:slideViewPr>
    <p:cSldViewPr snapToGrid="0">
      <p:cViewPr>
        <p:scale>
          <a:sx n="46" d="100"/>
          <a:sy n="46" d="100"/>
        </p:scale>
        <p:origin x="163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9C89E-5AFD-4EAC-A129-2BB0B3AE7673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AC3F-3AC9-4ED3-8F17-6C48ABF6D0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549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6AC3F-3AC9-4ED3-8F17-6C48ABF6D0B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784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6AC3F-3AC9-4ED3-8F17-6C48ABF6D0B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64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6AC3F-3AC9-4ED3-8F17-6C48ABF6D0B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702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6AC3F-3AC9-4ED3-8F17-6C48ABF6D0B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05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6AC3F-3AC9-4ED3-8F17-6C48ABF6D0B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61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6AC3F-3AC9-4ED3-8F17-6C48ABF6D0B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420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30B-20E3-44FA-B377-3F9DBE57979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96DA-A4F4-4B5E-96E2-824163DC9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32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30B-20E3-44FA-B377-3F9DBE57979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96DA-A4F4-4B5E-96E2-824163DC9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294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30B-20E3-44FA-B377-3F9DBE57979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96DA-A4F4-4B5E-96E2-824163DC9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18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30B-20E3-44FA-B377-3F9DBE57979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96DA-A4F4-4B5E-96E2-824163DC9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98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30B-20E3-44FA-B377-3F9DBE57979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96DA-A4F4-4B5E-96E2-824163DC9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322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30B-20E3-44FA-B377-3F9DBE57979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96DA-A4F4-4B5E-96E2-824163DC9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827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30B-20E3-44FA-B377-3F9DBE57979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96DA-A4F4-4B5E-96E2-824163DC9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98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30B-20E3-44FA-B377-3F9DBE57979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96DA-A4F4-4B5E-96E2-824163DC9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560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30B-20E3-44FA-B377-3F9DBE57979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96DA-A4F4-4B5E-96E2-824163DC9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12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30B-20E3-44FA-B377-3F9DBE57979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96DA-A4F4-4B5E-96E2-824163DC9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89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8A30B-20E3-44FA-B377-3F9DBE57979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196DA-A4F4-4B5E-96E2-824163DC9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54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8A30B-20E3-44FA-B377-3F9DBE57979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196DA-A4F4-4B5E-96E2-824163DC96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506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50520"/>
            <a:ext cx="9144000" cy="3471672"/>
          </a:xfrm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</a:t>
            </a:r>
            <a:br>
              <a:rPr lang="ru-RU" sz="8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«Речевое развитие»</a:t>
            </a:r>
            <a:endParaRPr lang="ru-RU" sz="8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181600"/>
            <a:ext cx="9144000" cy="1082040"/>
          </a:xfrm>
        </p:spPr>
        <p:txBody>
          <a:bodyPr>
            <a:normAutofit/>
          </a:bodyPr>
          <a:lstStyle/>
          <a:p>
            <a:r>
              <a:rPr lang="ru-RU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Петрова О.В.</a:t>
            </a:r>
            <a:endParaRPr lang="ru-RU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5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-30480"/>
            <a:ext cx="12192000" cy="903316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год жизни. 2 группа раннего возраста.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05740" y="872836"/>
            <a:ext cx="11871960" cy="59851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1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ru-RU" sz="40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образовательной деятельности: </a:t>
            </a:r>
          </a:p>
          <a:p>
            <a:pPr marL="0" indent="0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умений понимать речь взрослого: </a:t>
            </a:r>
          </a:p>
          <a:p>
            <a:pPr marL="0" indent="0">
              <a:buNone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учить пониманию функций предметов и действий с ними; соотносить действия со словом, выполнять несложные просьбы; </a:t>
            </a:r>
          </a:p>
          <a:p>
            <a:pPr marL="0" indent="0">
              <a:buNone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побуждать отыскивать предметы, игрушки, задавая вопросы «Где?», «Куда?»; </a:t>
            </a:r>
          </a:p>
          <a:p>
            <a:pPr marL="0" indent="0">
              <a:buNone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учить наблюдать за разыгрыванием небольших игровых действий со знакомыми игрушками, сопровождаемых словом; </a:t>
            </a:r>
          </a:p>
          <a:p>
            <a:pPr marL="0" indent="0">
              <a:buNone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понимать, что одно и то же действие можно совершать с разными игрушками, с одной и той же игрушкой — разные действия. </a:t>
            </a:r>
          </a:p>
          <a:p>
            <a:pPr marL="0" indent="0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активной речи: </a:t>
            </a:r>
          </a:p>
          <a:p>
            <a:pPr marL="0" indent="0">
              <a:buNone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побуждать ребенка включаться в диалог с помощью доступных средств (вокализаций, движений, мимики, жестов, слов); </a:t>
            </a:r>
          </a:p>
          <a:p>
            <a:pPr marL="0" indent="0">
              <a:buNone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учить отвечать на вопросы («Кто?», «Что?», «Что делает?»); </a:t>
            </a:r>
          </a:p>
          <a:p>
            <a:pPr marL="0" indent="0">
              <a:buNone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побуждать выполнять несложные поручения (дай, принеси, покажи, возьми); </a:t>
            </a:r>
          </a:p>
          <a:p>
            <a:pPr marL="0" indent="0">
              <a:buNone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стимулировать подражание речи за взрослым человеком; </a:t>
            </a:r>
          </a:p>
          <a:p>
            <a:pPr marL="0" indent="0">
              <a:buNone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активизировать речевые реакции путем разыгрывания простых сюжетов со знакомыми предметами, показа картин, отражающих понятные детям ситуации. 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09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2822" y="0"/>
            <a:ext cx="11571890" cy="87283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образовательной деятельности: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1056290"/>
            <a:ext cx="12191999" cy="5801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несложных поручений по слову воспитателя, отвечать на вопросы о названии предметов одежды, посуды, овощей и фруктов и действиях с ними. 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Самостоятельные предметные и игровые действия, подсказывание, как можно обозначить их словом, как развить несложный сюжет, иллюстрируя предметную деятельность, а так же речевая активность ребенка в процессе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отобразительной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игры. 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Наблюдения детей за живыми объектами и движущимся транспортом. Эти объекты привлекают внимание малышей и вызывают яркие эмоциональные и речевые реакции, непроизвольную ситуативную речь. 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 в любом контакте с ребенком поддерживает речевую активность малыша, а именно дает развернутое речевое описание происходящего, того, что малыш пока может выразить лишь в однословном высказывании. 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Игры-занятия по рассматриванию предметов, игрушек, картинок («Чудесный мешочек», «Кто в домике живет?», «Чей малыш?», «Чья мама?», «Кто приехал на машине?»). В них объекты и действия обозначаются словом, одноименные действия выполняются разными игрушками, одна и та же игрушка действует многообразными способами.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76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4497" y="1"/>
            <a:ext cx="11414234" cy="1087820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год жизни. Первая младшая группа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99545" y="1087820"/>
            <a:ext cx="11619186" cy="54391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40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образовательной деятельности: </a:t>
            </a:r>
          </a:p>
          <a:p>
            <a:pPr marL="0" indent="0">
              <a:buNone/>
            </a:pPr>
            <a:r>
              <a:rPr lang="ru-RU" b="1" dirty="0" smtClean="0"/>
              <a:t> Воспитывать у детей интерес к общению со взрослыми и сверстниками; </a:t>
            </a:r>
          </a:p>
          <a:p>
            <a:pPr marL="0" indent="0">
              <a:buNone/>
            </a:pPr>
            <a:r>
              <a:rPr lang="ru-RU" b="1" dirty="0" smtClean="0"/>
              <a:t> Обучать детей вступать в контакт с окружающими, выражать свои мысли, чувства, впечатления, используя речевые средства и элементарные этикетные формулы общения; </a:t>
            </a:r>
          </a:p>
          <a:p>
            <a:pPr marL="0" indent="0">
              <a:buNone/>
            </a:pPr>
            <a:r>
              <a:rPr lang="ru-RU" b="1" dirty="0" smtClean="0"/>
              <a:t> Развивать желание детей активно включаться в речевого взаимодействие, направленное на развитие умения понимать обращенную речь с опорой и без опоры на наглядность. </a:t>
            </a:r>
          </a:p>
          <a:p>
            <a:pPr marL="0" indent="0">
              <a:buNone/>
            </a:pPr>
            <a:r>
              <a:rPr lang="ru-RU" b="1" dirty="0" smtClean="0"/>
              <a:t> Обогащать и активизировать словарь детей за счет слов-названий предметов, объектов, их действий или действий с ними, некоторых ярко выраженных частей, свойств предмета (цвет, форма, размер, характер поверхности).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7469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" y="140630"/>
            <a:ext cx="12192000" cy="1325563"/>
          </a:xfrm>
        </p:spPr>
        <p:txBody>
          <a:bodyPr>
            <a:noAutofit/>
          </a:bodyPr>
          <a:lstStyle/>
          <a:p>
            <a:r>
              <a:rPr lang="ru-RU" sz="4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образовательной деятельности:</a:t>
            </a:r>
            <a:endParaRPr lang="ru-RU" sz="4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88731" y="1466193"/>
            <a:ext cx="11177752" cy="4710770"/>
          </a:xfrm>
        </p:spPr>
        <p:txBody>
          <a:bodyPr>
            <a:normAutofit lnSpcReduction="10000"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Связная речь. 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Грамматическая правильность речи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Освоение большинства основных грамматических категорий: окончаний слов; уменьшительно-ласкательных суффиксов; явление словотворчества. Проявление способности выражать свои мысли посредством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трехчетырехсловных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предложений. Самостоятельная речь детей. 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Звуковая культура речи.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935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1168" y="292609"/>
            <a:ext cx="11759184" cy="102412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Четвертый год жизни. 2-я младшая группа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01168" y="1316736"/>
            <a:ext cx="11631168" cy="54132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0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35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образовательной деятельности: </a:t>
            </a:r>
          </a:p>
          <a:p>
            <a:pPr marL="0" indent="0">
              <a:buNone/>
            </a:pPr>
            <a:r>
              <a:rPr lang="ru-RU" b="1" dirty="0" smtClean="0"/>
              <a:t> Развивать умение использовать дружелюбный, спокойный тон, речевые формы вежливого общения со взрослыми и сверстниками: здороваться, прощаться, благодарить, выражать просьбу, знакомиться.  Развивать умение понимать обращенную речь с опорой и без опоры на наглядность. </a:t>
            </a:r>
          </a:p>
          <a:p>
            <a:pPr marL="0" indent="0">
              <a:buNone/>
            </a:pPr>
            <a:r>
              <a:rPr lang="ru-RU" b="1" dirty="0" smtClean="0"/>
              <a:t> Развивать умение отвечать на вопросы, используя форму простого предложения или высказывания из 2-3 простых фраз. </a:t>
            </a:r>
          </a:p>
          <a:p>
            <a:pPr marL="0" indent="0">
              <a:buNone/>
            </a:pPr>
            <a:r>
              <a:rPr lang="ru-RU" b="1" dirty="0" smtClean="0"/>
              <a:t> Использовать в речи правильное сочетание прилагательных и существительных в роде, падеже. </a:t>
            </a:r>
          </a:p>
          <a:p>
            <a:pPr marL="0" indent="0">
              <a:buNone/>
            </a:pPr>
            <a:r>
              <a:rPr lang="ru-RU" b="1" dirty="0" smtClean="0"/>
              <a:t> Обогащать словарь детей за счет расширения представлений о людях, предметах, объектах природы ближайшего окружения, их действиях, ярко выраженных особенностях. </a:t>
            </a:r>
          </a:p>
          <a:p>
            <a:pPr marL="0" indent="0">
              <a:buNone/>
            </a:pPr>
            <a:r>
              <a:rPr lang="ru-RU" b="1" dirty="0" smtClean="0"/>
              <a:t> Развивать умение воспроизводить ритм стихотворения, правильно пользоваться речевым дыханием. </a:t>
            </a:r>
          </a:p>
        </p:txBody>
      </p:sp>
    </p:spTree>
    <p:extLst>
      <p:ext uri="{BB962C8B-B14F-4D97-AF65-F5344CB8AC3E}">
        <p14:creationId xmlns:p14="http://schemas.microsoft.com/office/powerpoint/2010/main" val="183720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43840" y="200533"/>
            <a:ext cx="11704320" cy="659003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образовательной деятельности: 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0" y="1042416"/>
            <a:ext cx="12070080" cy="568756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 речью как средством общения и культуры.</a:t>
            </a:r>
          </a:p>
          <a:p>
            <a:r>
              <a:rPr lang="ru-RU" dirty="0" smtClean="0"/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связной, грамматически правильной диалогической и монологической речи. </a:t>
            </a:r>
            <a:r>
              <a:rPr lang="ru-RU" dirty="0" smtClean="0"/>
              <a:t>Освоение умений диалогической речи: отвечать на вопросы и обращения взрослого; сообщать о своих впечатлениях, желаниях; задавать вопросы в условиях наглядно представленной ситуации общения (Кто это? Как его зовут? и т.п.) Освоение умений монологической речи: по вопросам воспитателя составлять рассказ по картинке из 3-4 предложений;  совместно с воспитателем пересказывать хорошо знакомые сказки; читать наизусть короткие стихи, слушать чтение детских книг и рассматривать иллюстрации; согласовывать прилагательные и существительные в роде, числе и падеже; правильно использовать в речи названия животных и их детенышей в единственном и множественном числе: кошка- котенок, котята; использовать в речи простое распространенное предложение;  с помощью воспитателя строить сложные предложения. Освоение способа словообразования на основе имитации звуков: кошка «</a:t>
            </a:r>
            <a:r>
              <a:rPr lang="ru-RU" dirty="0" err="1" smtClean="0"/>
              <a:t>мяумяу</a:t>
            </a:r>
            <a:r>
              <a:rPr lang="ru-RU" dirty="0" smtClean="0"/>
              <a:t>»- мяукает. 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Обогащение активного словаря.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Развитие звуковой и интонационной культуры речи, фонематического слуха.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 книжной культурой, детской литературой.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26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43840" y="-36576"/>
            <a:ext cx="11704320" cy="118872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Пятый год жизни. Средняя группа 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43840" y="1005840"/>
            <a:ext cx="11948160" cy="58521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8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Задачи образовательной деятельности: </a:t>
            </a:r>
          </a:p>
          <a:p>
            <a:pPr marL="0" indent="0">
              <a:buNone/>
            </a:pP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Поддерживать инициативность и самостоятельность ребенка в речевом общении со взрослыми и сверстниками, использование в практике общения описательных монологов и элементов объяснительной речи.  </a:t>
            </a:r>
          </a:p>
          <a:p>
            <a:pPr marL="0" indent="0">
              <a:buNone/>
            </a:pP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Развивать умение использовать вариативные формы приветствия, прощания, благодарности, обращения с просьбой.  </a:t>
            </a:r>
          </a:p>
          <a:p>
            <a:pPr marL="0" indent="0">
              <a:buNone/>
            </a:pP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Поддерживать стремление задавать и правильно формулировать вопросы, при ответах на вопросы использовать элементы объяснительной речи. </a:t>
            </a:r>
          </a:p>
          <a:p>
            <a:pPr marL="0" indent="0">
              <a:buNone/>
            </a:pP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Развивать умение пересказывать сказки, составлять описательные рассказы о предметах и объектах, по картинкам. </a:t>
            </a:r>
          </a:p>
          <a:p>
            <a:pPr marL="0" indent="0">
              <a:buNone/>
            </a:pP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Обогащать словарь посредством ознакомления детей со свойствами и качествами объектов, предметов и материалов и выполнения обследовательских действий. </a:t>
            </a:r>
          </a:p>
          <a:p>
            <a:pPr marL="0" indent="0">
              <a:buNone/>
            </a:pP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Развивать умение чистого произношения звуков родного языка, правильного </a:t>
            </a:r>
            <a:r>
              <a:rPr lang="ru-RU" sz="3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словопроизношения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Воспитывать желание использовать средства интонационной выразительности в процессе общения со сверстниками и взрослыми при пересказе литературных текстов. </a:t>
            </a:r>
          </a:p>
          <a:p>
            <a:pPr marL="0" indent="0">
              <a:buNone/>
            </a:pP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 Воспитывать интерес к литературе, соотносить литературные факты с имеющимся жизненным опытом, устанавливать причинные связи в тексте, воспроизводить текст по иллюстрациям</a:t>
            </a:r>
            <a:endParaRPr lang="ru-RU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80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43840" y="-36576"/>
            <a:ext cx="11704320" cy="95097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образовательной деятельности: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21920" y="914400"/>
            <a:ext cx="11948160" cy="5943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 речью как средством общения и культуры.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связной, грамматически правильной диалогической и монологической речи.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в речи полных, распространенных простых предложений с однородными членами и сложноподчиненных предложений для передачи временных, пространственных, причинно-следственных связей; использование суффиксов и приставок при словообразовании; правильное использование системы окончаний существительных, прилагательных, глаголов для оформления речевого высказывания; использование детьми вопросов поискового характера (Почему? Зачем? Для чего?); составление описательных рассказов из 5—6 предложений о предметах и повествовательных рассказов из личного опыта; использование элементарных форм объяснительной речи.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речевого творчества.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Обогащение активного словаря.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звуковой и интонационной культуры речи, фонематического слуха.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звуковой аналитико-синтетической активности как предпосылки обучения грамоте.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 книжной культурой, детской литературой.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21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1120</Words>
  <Application>Microsoft Office PowerPoint</Application>
  <PresentationFormat>Широкоэкранный</PresentationFormat>
  <Paragraphs>68</Paragraphs>
  <Slides>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Образовательная область  «Речевое развитие»</vt:lpstr>
      <vt:lpstr>Второй год жизни. 2 группа раннего возраста.</vt:lpstr>
      <vt:lpstr>Содержание образовательной деятельности:</vt:lpstr>
      <vt:lpstr>Третий год жизни. Первая младшая группа</vt:lpstr>
      <vt:lpstr>Содержание образовательной деятельности:</vt:lpstr>
      <vt:lpstr>Четвертый год жизни. 2-я младшая группа</vt:lpstr>
      <vt:lpstr>Содержание образовательной деятельности: </vt:lpstr>
      <vt:lpstr>Пятый год жизни. Средняя группа </vt:lpstr>
      <vt:lpstr>Содержание образовательной деятельности: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область «Речевое развитие»</dc:title>
  <dc:creator>Николай Петров</dc:creator>
  <cp:lastModifiedBy>Николай Петров</cp:lastModifiedBy>
  <cp:revision>12</cp:revision>
  <dcterms:created xsi:type="dcterms:W3CDTF">2019-10-21T16:30:54Z</dcterms:created>
  <dcterms:modified xsi:type="dcterms:W3CDTF">2019-10-21T18:12:42Z</dcterms:modified>
</cp:coreProperties>
</file>