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6" r:id="rId10"/>
    <p:sldId id="263" r:id="rId11"/>
    <p:sldId id="277" r:id="rId12"/>
    <p:sldId id="268" r:id="rId13"/>
    <p:sldId id="267" r:id="rId14"/>
    <p:sldId id="290" r:id="rId15"/>
    <p:sldId id="281" r:id="rId16"/>
    <p:sldId id="269" r:id="rId17"/>
    <p:sldId id="289" r:id="rId18"/>
    <p:sldId id="274" r:id="rId19"/>
    <p:sldId id="288" r:id="rId20"/>
    <p:sldId id="292" r:id="rId21"/>
    <p:sldId id="275" r:id="rId22"/>
    <p:sldId id="272" r:id="rId23"/>
    <p:sldId id="283" r:id="rId24"/>
    <p:sldId id="271" r:id="rId25"/>
    <p:sldId id="284" r:id="rId26"/>
    <p:sldId id="287" r:id="rId27"/>
    <p:sldId id="282" r:id="rId28"/>
    <p:sldId id="285" r:id="rId29"/>
    <p:sldId id="270" r:id="rId30"/>
    <p:sldId id="291" r:id="rId31"/>
    <p:sldId id="278" r:id="rId32"/>
    <p:sldId id="27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07.04.2022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07.04.2022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0"/>
            <a:ext cx="7550656" cy="6813376"/>
          </a:xfrm>
        </p:spPr>
        <p:txBody>
          <a:bodyPr>
            <a:normAutofit fontScale="90000"/>
          </a:bodyPr>
          <a:lstStyle/>
          <a:p>
            <a:pPr algn="ctr"/>
            <a:r>
              <a:rPr lang="ru-RU" dirty="0"/>
              <a:t/>
            </a:r>
            <a:br>
              <a:rPr lang="ru-RU" dirty="0"/>
            </a:br>
            <a:r>
              <a:rPr lang="ru-RU" b="1" dirty="0" smtClean="0">
                <a:solidFill>
                  <a:srgbClr val="FF0000"/>
                </a:solidFill>
                <a:effectLst/>
                <a:latin typeface="Times New Roman" pitchFamily="18" charset="0"/>
                <a:cs typeface="Times New Roman" pitchFamily="18" charset="0"/>
              </a:rPr>
              <a:t>Система работы над развитием пространственных представлений у детей старшего дошкольного возраста через дидактические игры</a:t>
            </a:r>
            <a:r>
              <a:rPr lang="ru-RU" b="1" dirty="0" smtClean="0">
                <a:solidFill>
                  <a:srgbClr val="FF0000"/>
                </a:solidFill>
                <a:effectLst/>
                <a:latin typeface="Times New Roman" pitchFamily="18" charset="0"/>
                <a:cs typeface="Times New Roman" pitchFamily="18" charset="0"/>
              </a:rPr>
              <a:t>.</a:t>
            </a:r>
            <a:br>
              <a:rPr lang="ru-RU" b="1" dirty="0" smtClean="0">
                <a:solidFill>
                  <a:srgbClr val="FF0000"/>
                </a:solidFill>
                <a:effectLst/>
                <a:latin typeface="Times New Roman" pitchFamily="18" charset="0"/>
                <a:cs typeface="Times New Roman" pitchFamily="18" charset="0"/>
              </a:rPr>
            </a:br>
            <a:r>
              <a:rPr lang="ru-RU" b="1" dirty="0">
                <a:solidFill>
                  <a:srgbClr val="FF0000"/>
                </a:solidFill>
                <a:effectLst/>
                <a:latin typeface="Times New Roman" pitchFamily="18" charset="0"/>
                <a:cs typeface="Times New Roman" pitchFamily="18" charset="0"/>
              </a:rPr>
              <a:t/>
            </a:r>
            <a:br>
              <a:rPr lang="ru-RU" b="1" dirty="0">
                <a:solidFill>
                  <a:srgbClr val="FF0000"/>
                </a:solidFill>
                <a:effectLst/>
                <a:latin typeface="Times New Roman" pitchFamily="18" charset="0"/>
                <a:cs typeface="Times New Roman" pitchFamily="18" charset="0"/>
              </a:rPr>
            </a:br>
            <a:r>
              <a:rPr lang="ru-RU" b="1" dirty="0" smtClean="0">
                <a:solidFill>
                  <a:schemeClr val="accent6">
                    <a:lumMod val="50000"/>
                  </a:schemeClr>
                </a:solidFill>
                <a:effectLst/>
                <a:latin typeface="Times New Roman" pitchFamily="18" charset="0"/>
                <a:cs typeface="Times New Roman" pitchFamily="18" charset="0"/>
              </a:rPr>
              <a:t>   </a:t>
            </a:r>
            <a:r>
              <a:rPr lang="ru-RU" sz="2700" b="1" dirty="0" smtClean="0">
                <a:solidFill>
                  <a:schemeClr val="accent6">
                    <a:lumMod val="50000"/>
                  </a:schemeClr>
                </a:solidFill>
                <a:effectLst/>
                <a:latin typeface="Times New Roman" pitchFamily="18" charset="0"/>
                <a:cs typeface="Times New Roman" pitchFamily="18" charset="0"/>
              </a:rPr>
              <a:t>Подготовила:</a:t>
            </a:r>
            <a:br>
              <a:rPr lang="ru-RU" sz="2700" b="1" dirty="0" smtClean="0">
                <a:solidFill>
                  <a:schemeClr val="accent6">
                    <a:lumMod val="50000"/>
                  </a:schemeClr>
                </a:solidFill>
                <a:effectLst/>
                <a:latin typeface="Times New Roman" pitchFamily="18" charset="0"/>
                <a:cs typeface="Times New Roman" pitchFamily="18" charset="0"/>
              </a:rPr>
            </a:br>
            <a:r>
              <a:rPr lang="ru-RU" sz="2700" b="1" dirty="0" smtClean="0">
                <a:solidFill>
                  <a:schemeClr val="accent6">
                    <a:lumMod val="50000"/>
                  </a:schemeClr>
                </a:solidFill>
                <a:effectLst/>
                <a:latin typeface="Times New Roman" pitchFamily="18" charset="0"/>
                <a:cs typeface="Times New Roman" pitchFamily="18" charset="0"/>
              </a:rPr>
              <a:t>                                  Васильева А. А., воспитатель</a:t>
            </a:r>
            <a:br>
              <a:rPr lang="ru-RU" sz="2700" b="1" dirty="0" smtClean="0">
                <a:solidFill>
                  <a:schemeClr val="accent6">
                    <a:lumMod val="50000"/>
                  </a:schemeClr>
                </a:solidFill>
                <a:effectLst/>
                <a:latin typeface="Times New Roman" pitchFamily="18" charset="0"/>
                <a:cs typeface="Times New Roman" pitchFamily="18" charset="0"/>
              </a:rPr>
            </a:br>
            <a:r>
              <a:rPr lang="ru-RU" sz="2700" b="1" dirty="0" smtClean="0">
                <a:solidFill>
                  <a:schemeClr val="accent6">
                    <a:lumMod val="50000"/>
                  </a:schemeClr>
                </a:solidFill>
                <a:effectLst/>
                <a:latin typeface="Times New Roman" pitchFamily="18" charset="0"/>
                <a:cs typeface="Times New Roman" pitchFamily="18" charset="0"/>
              </a:rPr>
              <a:t>                                высшей квалификационной        категории</a:t>
            </a:r>
            <a:r>
              <a:rPr lang="ru-RU" sz="2700" b="1" dirty="0" smtClean="0">
                <a:solidFill>
                  <a:schemeClr val="accent6">
                    <a:lumMod val="50000"/>
                  </a:schemeClr>
                </a:solidFill>
                <a:effectLst/>
                <a:latin typeface="Times New Roman" pitchFamily="18" charset="0"/>
                <a:cs typeface="Times New Roman" pitchFamily="18" charset="0"/>
              </a:rPr>
              <a:t/>
            </a:r>
            <a:br>
              <a:rPr lang="ru-RU" sz="2700" b="1" dirty="0" smtClean="0">
                <a:solidFill>
                  <a:schemeClr val="accent6">
                    <a:lumMod val="50000"/>
                  </a:schemeClr>
                </a:solidFill>
                <a:effectLst/>
                <a:latin typeface="Times New Roman" pitchFamily="18" charset="0"/>
                <a:cs typeface="Times New Roman" pitchFamily="18" charset="0"/>
              </a:rPr>
            </a:br>
            <a:r>
              <a:rPr lang="ru-RU" b="1" dirty="0">
                <a:solidFill>
                  <a:schemeClr val="accent6">
                    <a:lumMod val="50000"/>
                  </a:schemeClr>
                </a:solidFill>
                <a:effectLst/>
                <a:latin typeface="Times New Roman" pitchFamily="18" charset="0"/>
                <a:cs typeface="Times New Roman" pitchFamily="18" charset="0"/>
              </a:rPr>
              <a:t/>
            </a:r>
            <a:br>
              <a:rPr lang="ru-RU" b="1" dirty="0">
                <a:solidFill>
                  <a:schemeClr val="accent6">
                    <a:lumMod val="50000"/>
                  </a:schemeClr>
                </a:solidFill>
                <a:effectLst/>
                <a:latin typeface="Times New Roman" pitchFamily="18" charset="0"/>
                <a:cs typeface="Times New Roman" pitchFamily="18" charset="0"/>
              </a:rPr>
            </a:br>
            <a:endParaRPr lang="ru-RU" b="1" dirty="0">
              <a:solidFill>
                <a:schemeClr val="accent6">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0823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56992"/>
            <a:ext cx="293211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915816" y="398264"/>
            <a:ext cx="6120680" cy="646331"/>
          </a:xfrm>
          <a:prstGeom prst="rect">
            <a:avLst/>
          </a:prstGeom>
        </p:spPr>
        <p:txBody>
          <a:bodyPr wrap="square">
            <a:spAutoFit/>
          </a:bodyPr>
          <a:lstStyle/>
          <a:p>
            <a:r>
              <a:rPr lang="ru-RU" b="1" dirty="0">
                <a:latin typeface="Times New Roman" pitchFamily="18" charset="0"/>
                <a:cs typeface="Times New Roman" pitchFamily="18" charset="0"/>
              </a:rPr>
              <a:t>Игра «В какой руке игрушка?»</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Прячем </a:t>
            </a:r>
            <a:r>
              <a:rPr lang="ru-RU" dirty="0">
                <a:latin typeface="Times New Roman" pitchFamily="18" charset="0"/>
                <a:cs typeface="Times New Roman" pitchFamily="18" charset="0"/>
              </a:rPr>
              <a:t>игрушку, ребенок угадывает, в какой она руке.</a:t>
            </a:r>
          </a:p>
        </p:txBody>
      </p:sp>
      <p:sp>
        <p:nvSpPr>
          <p:cNvPr id="5" name="Прямоугольник 4"/>
          <p:cNvSpPr/>
          <p:nvPr/>
        </p:nvSpPr>
        <p:spPr>
          <a:xfrm>
            <a:off x="2951820" y="1027986"/>
            <a:ext cx="6084676" cy="4247317"/>
          </a:xfrm>
          <a:prstGeom prst="rect">
            <a:avLst/>
          </a:prstGeom>
        </p:spPr>
        <p:txBody>
          <a:bodyPr wrap="square">
            <a:spAutoFit/>
          </a:bodyPr>
          <a:lstStyle/>
          <a:p>
            <a:r>
              <a:rPr lang="ru-RU" dirty="0">
                <a:latin typeface="Times New Roman" pitchFamily="18" charset="0"/>
                <a:cs typeface="Times New Roman" pitchFamily="18" charset="0"/>
              </a:rPr>
              <a:t>Определение расположения левых и правых частей у </a:t>
            </a:r>
            <a:r>
              <a:rPr lang="ru-RU" dirty="0" smtClean="0">
                <a:latin typeface="Times New Roman" pitchFamily="18" charset="0"/>
                <a:cs typeface="Times New Roman" pitchFamily="18" charset="0"/>
              </a:rPr>
              <a:t>человека, стоящего </a:t>
            </a:r>
            <a:r>
              <a:rPr lang="ru-RU" dirty="0">
                <a:latin typeface="Times New Roman" pitchFamily="18" charset="0"/>
                <a:cs typeface="Times New Roman" pitchFamily="18" charset="0"/>
              </a:rPr>
              <a:t>напротив, представляет особую трудность для дошкольника, так как ему необходимо представить себя в другом пространственном положении. Чтобы усвоить эти понятия, </a:t>
            </a:r>
            <a:r>
              <a:rPr lang="ru-RU" dirty="0" smtClean="0">
                <a:latin typeface="Times New Roman" pitchFamily="18" charset="0"/>
                <a:cs typeface="Times New Roman" pitchFamily="18" charset="0"/>
              </a:rPr>
              <a:t>можно использовать </a:t>
            </a:r>
            <a:r>
              <a:rPr lang="ru-RU" dirty="0">
                <a:latin typeface="Times New Roman" pitchFamily="18" charset="0"/>
                <a:cs typeface="Times New Roman" pitchFamily="18" charset="0"/>
              </a:rPr>
              <a:t>упражнения:</a:t>
            </a:r>
          </a:p>
          <a:p>
            <a:r>
              <a:rPr lang="ru-RU" dirty="0">
                <a:latin typeface="Times New Roman" pitchFamily="18" charset="0"/>
                <a:cs typeface="Times New Roman" pitchFamily="18" charset="0"/>
              </a:rPr>
              <a:t>– покажи правой рукой левый глаз у </a:t>
            </a:r>
            <a:r>
              <a:rPr lang="ru-RU" dirty="0" smtClean="0">
                <a:latin typeface="Times New Roman" pitchFamily="18" charset="0"/>
                <a:cs typeface="Times New Roman" pitchFamily="18" charset="0"/>
              </a:rPr>
              <a:t>куклы, левое </a:t>
            </a:r>
            <a:r>
              <a:rPr lang="ru-RU" dirty="0">
                <a:latin typeface="Times New Roman" pitchFamily="18" charset="0"/>
                <a:cs typeface="Times New Roman" pitchFamily="18" charset="0"/>
              </a:rPr>
              <a:t>плечо, </a:t>
            </a:r>
            <a:r>
              <a:rPr lang="ru-RU" dirty="0" smtClean="0">
                <a:latin typeface="Times New Roman" pitchFamily="18" charset="0"/>
                <a:cs typeface="Times New Roman" pitchFamily="18" charset="0"/>
              </a:rPr>
              <a:t>ногу;</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положи </a:t>
            </a:r>
            <a:r>
              <a:rPr lang="ru-RU" dirty="0">
                <a:latin typeface="Times New Roman" pitchFamily="18" charset="0"/>
                <a:cs typeface="Times New Roman" pitchFamily="18" charset="0"/>
              </a:rPr>
              <a:t>книгу слева от куклы, которая напротив тебя, а </a:t>
            </a:r>
            <a:r>
              <a:rPr lang="ru-RU" dirty="0" smtClean="0">
                <a:latin typeface="Times New Roman" pitchFamily="18" charset="0"/>
                <a:cs typeface="Times New Roman" pitchFamily="18" charset="0"/>
              </a:rPr>
              <a:t>ручку справа</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 скажи, какие предметы </a:t>
            </a:r>
            <a:r>
              <a:rPr lang="ru-RU" dirty="0" smtClean="0">
                <a:latin typeface="Times New Roman" pitchFamily="18" charset="0"/>
                <a:cs typeface="Times New Roman" pitchFamily="18" charset="0"/>
              </a:rPr>
              <a:t>в  правой руке у девочки, а </a:t>
            </a:r>
            <a:r>
              <a:rPr lang="ru-RU" dirty="0">
                <a:latin typeface="Times New Roman" pitchFamily="18" charset="0"/>
                <a:cs typeface="Times New Roman" pitchFamily="18" charset="0"/>
              </a:rPr>
              <a:t>какие – </a:t>
            </a:r>
            <a:r>
              <a:rPr lang="ru-RU" dirty="0" smtClean="0">
                <a:latin typeface="Times New Roman" pitchFamily="18" charset="0"/>
                <a:cs typeface="Times New Roman" pitchFamily="18" charset="0"/>
              </a:rPr>
              <a:t>в левой (рассматриваем </a:t>
            </a:r>
            <a:r>
              <a:rPr lang="ru-RU" dirty="0">
                <a:latin typeface="Times New Roman" pitchFamily="18" charset="0"/>
                <a:cs typeface="Times New Roman" pitchFamily="18" charset="0"/>
              </a:rPr>
              <a:t>две картинки, на которых </a:t>
            </a:r>
            <a:r>
              <a:rPr lang="ru-RU" dirty="0" smtClean="0">
                <a:latin typeface="Times New Roman" pitchFamily="18" charset="0"/>
                <a:cs typeface="Times New Roman" pitchFamily="18" charset="0"/>
              </a:rPr>
              <a:t>девочка </a:t>
            </a:r>
            <a:r>
              <a:rPr lang="ru-RU" dirty="0">
                <a:latin typeface="Times New Roman" pitchFamily="18" charset="0"/>
                <a:cs typeface="Times New Roman" pitchFamily="18" charset="0"/>
              </a:rPr>
              <a:t>стоит к нам лицом и спиной).</a:t>
            </a:r>
          </a:p>
          <a:p>
            <a:r>
              <a:rPr lang="ru-RU" dirty="0">
                <a:latin typeface="Times New Roman" pitchFamily="18" charset="0"/>
                <a:cs typeface="Times New Roman" pitchFamily="18" charset="0"/>
              </a:rPr>
              <a:t>Эти упражнения помогут избежать «зеркальности» в изображении букв и цифр.</a:t>
            </a:r>
          </a:p>
        </p:txBody>
      </p:sp>
    </p:spTree>
    <p:extLst>
      <p:ext uri="{BB962C8B-B14F-4D97-AF65-F5344CB8AC3E}">
        <p14:creationId xmlns:p14="http://schemas.microsoft.com/office/powerpoint/2010/main" val="422077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476672"/>
            <a:ext cx="7128792" cy="3416320"/>
          </a:xfrm>
          <a:prstGeom prst="rect">
            <a:avLst/>
          </a:prstGeom>
        </p:spPr>
        <p:txBody>
          <a:bodyPr wrap="square">
            <a:spAutoFit/>
          </a:bodyPr>
          <a:lstStyle/>
          <a:p>
            <a:r>
              <a:rPr lang="ru-RU" b="1" dirty="0">
                <a:latin typeface="Times New Roman" pitchFamily="18" charset="0"/>
                <a:cs typeface="Times New Roman" pitchFamily="18" charset="0"/>
              </a:rPr>
              <a:t>Игра «Где я?». </a:t>
            </a:r>
            <a:r>
              <a:rPr lang="ru-RU" dirty="0">
                <a:latin typeface="Times New Roman" pitchFamily="18" charset="0"/>
                <a:cs typeface="Times New Roman" pitchFamily="18" charset="0"/>
              </a:rPr>
              <a:t>На игровом пространстве группы дети располагают объекты: домик из напольных модулей, светофор, ёлку, дуб. Объекты  могут быть разными, в зависимости от наличия их в группе. Игра проводится индивидуально или с подгруппой детей, в ходе которой детям даётся инструкция по расположению относительно каждого объекта. Простой вариант заданий: </a:t>
            </a:r>
          </a:p>
          <a:p>
            <a:r>
              <a:rPr lang="ru-RU" dirty="0">
                <a:latin typeface="Times New Roman" pitchFamily="18" charset="0"/>
                <a:cs typeface="Times New Roman" pitchFamily="18" charset="0"/>
              </a:rPr>
              <a:t>-встань перед  домиком, </a:t>
            </a:r>
          </a:p>
          <a:p>
            <a:r>
              <a:rPr lang="ru-RU" dirty="0">
                <a:latin typeface="Times New Roman" pitchFamily="18" charset="0"/>
                <a:cs typeface="Times New Roman" pitchFamily="18" charset="0"/>
              </a:rPr>
              <a:t>-за домиком, </a:t>
            </a:r>
          </a:p>
          <a:p>
            <a:r>
              <a:rPr lang="ru-RU" dirty="0">
                <a:latin typeface="Times New Roman" pitchFamily="18" charset="0"/>
                <a:cs typeface="Times New Roman" pitchFamily="18" charset="0"/>
              </a:rPr>
              <a:t>-справа, слева от дома,</a:t>
            </a:r>
          </a:p>
          <a:p>
            <a:r>
              <a:rPr lang="ru-RU" dirty="0">
                <a:latin typeface="Times New Roman" pitchFamily="18" charset="0"/>
                <a:cs typeface="Times New Roman" pitchFamily="18" charset="0"/>
              </a:rPr>
              <a:t>- между домом и </a:t>
            </a:r>
            <a:r>
              <a:rPr lang="ru-RU" dirty="0" smtClean="0">
                <a:latin typeface="Times New Roman" pitchFamily="18" charset="0"/>
                <a:cs typeface="Times New Roman" pitchFamily="18" charset="0"/>
              </a:rPr>
              <a:t>светофором</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и т.д.</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7" name="Рисунок 6" descr="E:\Users\Андрей\Desktop\для садика\мама\самообразование 2017\ориентация\игры на ориентацию мои\фото\20201021_0800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572996"/>
            <a:ext cx="2232248" cy="3096344"/>
          </a:xfrm>
          <a:prstGeom prst="rect">
            <a:avLst/>
          </a:prstGeom>
          <a:noFill/>
          <a:ln>
            <a:noFill/>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423" y="2282719"/>
            <a:ext cx="3339009" cy="445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80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474345"/>
            <a:ext cx="7416824" cy="3970318"/>
          </a:xfrm>
          <a:prstGeom prst="rect">
            <a:avLst/>
          </a:prstGeom>
        </p:spPr>
        <p:txBody>
          <a:bodyPr wrap="square">
            <a:spAutoFit/>
          </a:bodyPr>
          <a:lstStyle/>
          <a:p>
            <a:r>
              <a:rPr lang="ru-RU" b="1" dirty="0">
                <a:latin typeface="Times New Roman" pitchFamily="18" charset="0"/>
                <a:cs typeface="Times New Roman" pitchFamily="18" charset="0"/>
              </a:rPr>
              <a:t>Ориентировка на листе бумаги - важный этап в подготовке ребенка к школе. </a:t>
            </a:r>
          </a:p>
          <a:p>
            <a:r>
              <a:rPr lang="ru-RU" dirty="0" smtClean="0">
                <a:latin typeface="Times New Roman" pitchFamily="18" charset="0"/>
                <a:cs typeface="Times New Roman" pitchFamily="18" charset="0"/>
              </a:rPr>
              <a:t>Нужно </a:t>
            </a:r>
            <a:r>
              <a:rPr lang="ru-RU" dirty="0">
                <a:latin typeface="Times New Roman" pitchFamily="18" charset="0"/>
                <a:cs typeface="Times New Roman" pitchFamily="18" charset="0"/>
              </a:rPr>
              <a:t>взять чистый лист плотной белой бумаги и нарисовать на нем следующее, сопровождая действия речью: </a:t>
            </a:r>
            <a:r>
              <a:rPr lang="ru-RU" dirty="0" smtClean="0">
                <a:latin typeface="Times New Roman" pitchFamily="18" charset="0"/>
                <a:cs typeface="Times New Roman" pitchFamily="18" charset="0"/>
              </a:rPr>
              <a:t>«Сейчас </a:t>
            </a:r>
            <a:r>
              <a:rPr lang="ru-RU" dirty="0">
                <a:latin typeface="Times New Roman" pitchFamily="18" charset="0"/>
                <a:cs typeface="Times New Roman" pitchFamily="18" charset="0"/>
              </a:rPr>
              <a:t>мы рисуем дом. Он большой и находится в центре. Скажи, где находится дом? Правильно, он находится в центре. В левом верхнем углу нарисуем солнышко. Где нарисовали солнышко? Правильно, в левом верхнем </a:t>
            </a:r>
            <a:r>
              <a:rPr lang="ru-RU" dirty="0" smtClean="0">
                <a:latin typeface="Times New Roman" pitchFamily="18" charset="0"/>
                <a:cs typeface="Times New Roman" pitchFamily="18" charset="0"/>
              </a:rPr>
              <a:t>углу». </a:t>
            </a:r>
            <a:r>
              <a:rPr lang="ru-RU" dirty="0">
                <a:latin typeface="Times New Roman" pitchFamily="18" charset="0"/>
                <a:cs typeface="Times New Roman" pitchFamily="18" charset="0"/>
              </a:rPr>
              <a:t>Далее таким же образом ребенка знакомят и с другими понятиями.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Слева от дома нарисуем </a:t>
            </a:r>
            <a:r>
              <a:rPr lang="ru-RU" dirty="0" smtClean="0">
                <a:latin typeface="Times New Roman" pitchFamily="18" charset="0"/>
                <a:cs typeface="Times New Roman" pitchFamily="18" charset="0"/>
              </a:rPr>
              <a:t>ель, </a:t>
            </a:r>
            <a:r>
              <a:rPr lang="ru-RU" dirty="0">
                <a:latin typeface="Times New Roman" pitchFamily="18" charset="0"/>
                <a:cs typeface="Times New Roman" pitchFamily="18" charset="0"/>
              </a:rPr>
              <a:t>а справа </a:t>
            </a:r>
            <a:r>
              <a:rPr lang="ru-RU" dirty="0" smtClean="0">
                <a:latin typeface="Times New Roman" pitchFamily="18" charset="0"/>
                <a:cs typeface="Times New Roman" pitchFamily="18" charset="0"/>
              </a:rPr>
              <a:t>цветок».  Затем </a:t>
            </a:r>
            <a:r>
              <a:rPr lang="ru-RU" dirty="0">
                <a:latin typeface="Times New Roman" pitchFamily="18" charset="0"/>
                <a:cs typeface="Times New Roman" pitchFamily="18" charset="0"/>
              </a:rPr>
              <a:t>у ребенка можно спросить, где находится тот или иной предмет, изображенный на рисунке. Закрепить усвоенные представления можно с помощью различных заданий. Например: ребенка просят расположить в центре листа круг, вверху квадрат, внизу овал, справа треугольник, слева прямоугольник.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Важно, не  </a:t>
            </a:r>
            <a:r>
              <a:rPr lang="ru-RU" dirty="0">
                <a:latin typeface="Times New Roman" pitchFamily="18" charset="0"/>
                <a:cs typeface="Times New Roman" pitchFamily="18" charset="0"/>
              </a:rPr>
              <a:t>забывать о речевом оформлении задания.</a:t>
            </a:r>
          </a:p>
        </p:txBody>
      </p:sp>
      <p:sp>
        <p:nvSpPr>
          <p:cNvPr id="2" name="Прямоугольник 1"/>
          <p:cNvSpPr/>
          <p:nvPr/>
        </p:nvSpPr>
        <p:spPr>
          <a:xfrm>
            <a:off x="1946558" y="4555976"/>
            <a:ext cx="4641666" cy="19384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3" name="Прямоугольник 2"/>
          <p:cNvSpPr/>
          <p:nvPr/>
        </p:nvSpPr>
        <p:spPr>
          <a:xfrm>
            <a:off x="3900208" y="5344666"/>
            <a:ext cx="554360" cy="633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Равнобедренный треугольник 5"/>
          <p:cNvSpPr/>
          <p:nvPr/>
        </p:nvSpPr>
        <p:spPr>
          <a:xfrm>
            <a:off x="3773050" y="4624566"/>
            <a:ext cx="808676"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олнце 7"/>
          <p:cNvSpPr/>
          <p:nvPr/>
        </p:nvSpPr>
        <p:spPr>
          <a:xfrm>
            <a:off x="1983338" y="4624566"/>
            <a:ext cx="692208" cy="685800"/>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9" name="Равнобедренный треугольник 8"/>
          <p:cNvSpPr/>
          <p:nvPr/>
        </p:nvSpPr>
        <p:spPr>
          <a:xfrm>
            <a:off x="3134418" y="4784576"/>
            <a:ext cx="530352" cy="45720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0" name="Равнобедренный треугольник 9"/>
          <p:cNvSpPr/>
          <p:nvPr/>
        </p:nvSpPr>
        <p:spPr>
          <a:xfrm>
            <a:off x="3134418" y="5124088"/>
            <a:ext cx="530352" cy="45720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1" name="Равнобедренный треугольник 10"/>
          <p:cNvSpPr/>
          <p:nvPr/>
        </p:nvSpPr>
        <p:spPr>
          <a:xfrm>
            <a:off x="3114018" y="5534362"/>
            <a:ext cx="530352" cy="45720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2" name="Пятно 2 11"/>
          <p:cNvSpPr/>
          <p:nvPr/>
        </p:nvSpPr>
        <p:spPr>
          <a:xfrm>
            <a:off x="5013173" y="4911078"/>
            <a:ext cx="482352" cy="604116"/>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3" name="Месяц 12"/>
          <p:cNvSpPr/>
          <p:nvPr/>
        </p:nvSpPr>
        <p:spPr>
          <a:xfrm rot="19324018">
            <a:off x="4979589" y="5441134"/>
            <a:ext cx="291744" cy="720030"/>
          </a:xfrm>
          <a:prstGeom prst="mo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4" name="Месяц 13"/>
          <p:cNvSpPr/>
          <p:nvPr/>
        </p:nvSpPr>
        <p:spPr>
          <a:xfrm rot="12444358">
            <a:off x="5201996" y="5402947"/>
            <a:ext cx="291744" cy="720030"/>
          </a:xfrm>
          <a:prstGeom prst="mo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5" name="Диагональная полоса 14"/>
          <p:cNvSpPr/>
          <p:nvPr/>
        </p:nvSpPr>
        <p:spPr>
          <a:xfrm>
            <a:off x="5160829" y="5389334"/>
            <a:ext cx="187039" cy="785443"/>
          </a:xfrm>
          <a:prstGeom prst="diagStrip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257526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548680"/>
            <a:ext cx="7128792" cy="1477328"/>
          </a:xfrm>
          <a:prstGeom prst="rect">
            <a:avLst/>
          </a:prstGeom>
        </p:spPr>
        <p:txBody>
          <a:bodyPr wrap="square">
            <a:spAutoFit/>
          </a:bodyPr>
          <a:lstStyle/>
          <a:p>
            <a:r>
              <a:rPr lang="ru-RU" dirty="0" smtClean="0">
                <a:latin typeface="Times New Roman" pitchFamily="18" charset="0"/>
                <a:cs typeface="Times New Roman" pitchFamily="18" charset="0"/>
              </a:rPr>
              <a:t>Здесь </a:t>
            </a:r>
            <a:r>
              <a:rPr lang="ru-RU" dirty="0">
                <a:latin typeface="Times New Roman" pitchFamily="18" charset="0"/>
                <a:cs typeface="Times New Roman" pitchFamily="18" charset="0"/>
              </a:rPr>
              <a:t>вводятся понятия: </a:t>
            </a:r>
            <a:r>
              <a:rPr lang="ru-RU" dirty="0" smtClean="0">
                <a:latin typeface="Times New Roman" pitchFamily="18" charset="0"/>
                <a:cs typeface="Times New Roman" pitchFamily="18" charset="0"/>
              </a:rPr>
              <a:t>в середине</a:t>
            </a:r>
            <a:r>
              <a:rPr lang="ru-RU" dirty="0">
                <a:latin typeface="Times New Roman" pitchFamily="18" charset="0"/>
                <a:cs typeface="Times New Roman" pitchFamily="18" charset="0"/>
              </a:rPr>
              <a:t>, в центре, верхняя и нижняя стороны, правая и левая стороны, верхний правый угол, верхний левый угол, нижний левый угол, нижний правый угол. Трудности формирования пространственных понятий можно облегчить с помощью игры.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852936"/>
            <a:ext cx="374441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Равнобедренный треугольник 1"/>
          <p:cNvSpPr/>
          <p:nvPr/>
        </p:nvSpPr>
        <p:spPr>
          <a:xfrm>
            <a:off x="3619308" y="5445224"/>
            <a:ext cx="1060704" cy="91440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3" name="Овал 2"/>
          <p:cNvSpPr/>
          <p:nvPr/>
        </p:nvSpPr>
        <p:spPr>
          <a:xfrm>
            <a:off x="2411760" y="4267944"/>
            <a:ext cx="9144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76056" y="4379952"/>
            <a:ext cx="698376" cy="6903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Трапеция 5"/>
          <p:cNvSpPr/>
          <p:nvPr/>
        </p:nvSpPr>
        <p:spPr>
          <a:xfrm>
            <a:off x="3569618" y="3240390"/>
            <a:ext cx="1008112" cy="648072"/>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52603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61793"/>
            <a:ext cx="6048672" cy="674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549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792088"/>
          </a:xfrm>
        </p:spPr>
        <p:txBody>
          <a:bodyPr>
            <a:normAutofit fontScale="90000"/>
          </a:bodyPr>
          <a:lstStyle/>
          <a:p>
            <a:r>
              <a:rPr lang="ru-RU" b="1" dirty="0" smtClean="0"/>
              <a:t>Ориентировка на листе бумаги</a:t>
            </a:r>
            <a:endParaRPr lang="ru-RU" b="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828457"/>
            <a:ext cx="6120680" cy="588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01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20688"/>
            <a:ext cx="6984776" cy="3416320"/>
          </a:xfrm>
          <a:prstGeom prst="rect">
            <a:avLst/>
          </a:prstGeom>
        </p:spPr>
        <p:txBody>
          <a:bodyPr wrap="square">
            <a:spAutoFit/>
          </a:bodyPr>
          <a:lstStyle/>
          <a:p>
            <a:r>
              <a:rPr lang="ru-RU" dirty="0">
                <a:latin typeface="Times New Roman" pitchFamily="18" charset="0"/>
                <a:cs typeface="Times New Roman" pitchFamily="18" charset="0"/>
              </a:rPr>
              <a:t>Далее следует обучить детей строчному размещению на листе знаков, геометрических фигур, элементов рисунка. Для этого также берется чистый лист белой бумаги, лучше альбомной. На листе маркируется левый верхний угол. Это точка отсчета. Там может быть нарисовано солнышко или любой другой предмет. Важно, чтобы ребенок запомнил, где находится точка отсчета, откуда нужно начинать раскладывать элементы узоров, орнаментов, геометрических фигур (а затем и букв или цифр).</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Можно предложить обвести по трафаретам или нарисовать геометрические фигурки. Так же вводятся понятия: вокруг, выше, ниже, правее, левее.</a:t>
            </a:r>
          </a:p>
        </p:txBody>
      </p:sp>
      <p:sp>
        <p:nvSpPr>
          <p:cNvPr id="3" name="Прямоугольник 2"/>
          <p:cNvSpPr/>
          <p:nvPr/>
        </p:nvSpPr>
        <p:spPr>
          <a:xfrm>
            <a:off x="2780948" y="4307468"/>
            <a:ext cx="4392488" cy="2200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Солнце 3"/>
          <p:cNvSpPr/>
          <p:nvPr/>
        </p:nvSpPr>
        <p:spPr>
          <a:xfrm>
            <a:off x="2937520" y="4365104"/>
            <a:ext cx="554360" cy="596096"/>
          </a:xfrm>
          <a:prstGeom prst="su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p:cNvSpPr/>
          <p:nvPr/>
        </p:nvSpPr>
        <p:spPr>
          <a:xfrm>
            <a:off x="3779912" y="4375120"/>
            <a:ext cx="376628" cy="28803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Равнобедренный треугольник 7"/>
          <p:cNvSpPr/>
          <p:nvPr/>
        </p:nvSpPr>
        <p:spPr>
          <a:xfrm>
            <a:off x="4377424" y="4383504"/>
            <a:ext cx="376628" cy="28803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Равнобедренный треугольник 8"/>
          <p:cNvSpPr/>
          <p:nvPr/>
        </p:nvSpPr>
        <p:spPr>
          <a:xfrm>
            <a:off x="4965466" y="4383504"/>
            <a:ext cx="376628" cy="28803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 name="Овал 5"/>
          <p:cNvSpPr/>
          <p:nvPr/>
        </p:nvSpPr>
        <p:spPr>
          <a:xfrm>
            <a:off x="3040106" y="5053240"/>
            <a:ext cx="349188" cy="34000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12" name="Овал 11"/>
          <p:cNvSpPr/>
          <p:nvPr/>
        </p:nvSpPr>
        <p:spPr>
          <a:xfrm>
            <a:off x="3032154" y="5545648"/>
            <a:ext cx="349188" cy="34000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13" name="Овал 12"/>
          <p:cNvSpPr/>
          <p:nvPr/>
        </p:nvSpPr>
        <p:spPr>
          <a:xfrm>
            <a:off x="3022604" y="6099978"/>
            <a:ext cx="349188" cy="34000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39566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6"/>
            <a:ext cx="7932374" cy="594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372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548680"/>
            <a:ext cx="6120680" cy="1477328"/>
          </a:xfrm>
          <a:prstGeom prst="rect">
            <a:avLst/>
          </a:prstGeom>
        </p:spPr>
        <p:txBody>
          <a:bodyPr wrap="square">
            <a:spAutoFit/>
          </a:bodyPr>
          <a:lstStyle/>
          <a:p>
            <a:r>
              <a:rPr lang="ru-RU" b="1" dirty="0">
                <a:latin typeface="Times New Roman" pitchFamily="18" charset="0"/>
                <a:cs typeface="Times New Roman" pitchFamily="18" charset="0"/>
              </a:rPr>
              <a:t>Игра «Геометрическая панорама».</a:t>
            </a:r>
            <a:r>
              <a:rPr lang="ru-RU" dirty="0">
                <a:latin typeface="Times New Roman" pitchFamily="18" charset="0"/>
                <a:cs typeface="Times New Roman" pitchFamily="18" charset="0"/>
              </a:rPr>
              <a:t>  Развивает моторику, закрепляет названия цветов, геометрических фигур. Располагая фигуры, ребёнок определяет месторасположения каждой, используя основные понятия «за», «перед», «справа», «слева», «между». </a:t>
            </a:r>
          </a:p>
        </p:txBody>
      </p:sp>
      <p:pic>
        <p:nvPicPr>
          <p:cNvPr id="3" name="Рисунок 2" descr="E:\Users\Андрей\Desktop\для садика\мама\самообразование 2017\ориентация\игры на ориентацию мои\фото\20201015_1016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94383" y="3100398"/>
            <a:ext cx="3133090" cy="2350135"/>
          </a:xfrm>
          <a:prstGeom prst="rect">
            <a:avLst/>
          </a:prstGeom>
          <a:noFill/>
          <a:ln>
            <a:noFill/>
          </a:ln>
        </p:spPr>
      </p:pic>
      <p:pic>
        <p:nvPicPr>
          <p:cNvPr id="4" name="Рисунок 3" descr="E:\Users\Андрей\Desktop\для садика\мама\самообразование 2017\ориентация\игры на ориентацию мои\фото\20201015_1016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262547" y="3073341"/>
            <a:ext cx="3117850" cy="2338705"/>
          </a:xfrm>
          <a:prstGeom prst="rect">
            <a:avLst/>
          </a:prstGeom>
          <a:noFill/>
          <a:ln>
            <a:noFill/>
          </a:ln>
        </p:spPr>
      </p:pic>
    </p:spTree>
    <p:extLst>
      <p:ext uri="{BB962C8B-B14F-4D97-AF65-F5344CB8AC3E}">
        <p14:creationId xmlns:p14="http://schemas.microsoft.com/office/powerpoint/2010/main" val="768051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7746826" cy="533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9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15616" y="188640"/>
            <a:ext cx="7848872" cy="5632311"/>
          </a:xfrm>
          <a:prstGeom prst="rect">
            <a:avLst/>
          </a:prstGeom>
        </p:spPr>
        <p:txBody>
          <a:bodyPr wrap="square">
            <a:spAutoFit/>
          </a:bodyPr>
          <a:lstStyle/>
          <a:p>
            <a:r>
              <a:rPr lang="ru-RU" sz="2400" b="1" dirty="0">
                <a:latin typeface="Times New Roman" pitchFamily="18" charset="0"/>
                <a:cs typeface="Times New Roman" pitchFamily="18" charset="0"/>
              </a:rPr>
              <a:t>Умение ориентироваться в пространстве – </a:t>
            </a:r>
            <a:r>
              <a:rPr lang="ru-RU" sz="2400" dirty="0">
                <a:latin typeface="Times New Roman" pitchFamily="18" charset="0"/>
                <a:cs typeface="Times New Roman" pitchFamily="18" charset="0"/>
              </a:rPr>
              <a:t>один из необходимых компонентов общего развития ребенка, его готовности к школьному обучению</a:t>
            </a:r>
            <a:r>
              <a:rPr lang="ru-RU" sz="2400" dirty="0" smtClean="0">
                <a:latin typeface="Times New Roman" pitchFamily="18" charset="0"/>
                <a:cs typeface="Times New Roman" pitchFamily="18" charset="0"/>
              </a:rPr>
              <a:t>.</a:t>
            </a: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 </a:t>
            </a:r>
          </a:p>
          <a:p>
            <a:r>
              <a:rPr lang="ru-RU" sz="2400" dirty="0">
                <a:latin typeface="Times New Roman" pitchFamily="18" charset="0"/>
                <a:cs typeface="Times New Roman" pitchFamily="18" charset="0"/>
              </a:rPr>
              <a:t>Недостаточно развитая пространственная ориентировка ребенка приводят к отставанию в обучении письму, чтению, а также усвоению математических понятий</a:t>
            </a:r>
            <a:r>
              <a:rPr lang="ru-RU" sz="2400" dirty="0" smtClean="0">
                <a:latin typeface="Times New Roman" pitchFamily="18" charset="0"/>
                <a:cs typeface="Times New Roman" pitchFamily="18" charset="0"/>
              </a:rPr>
              <a:t>.</a:t>
            </a: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В </a:t>
            </a:r>
            <a:r>
              <a:rPr lang="ru-RU" sz="2400" dirty="0">
                <a:latin typeface="Times New Roman" pitchFamily="18" charset="0"/>
                <a:cs typeface="Times New Roman" pitchFamily="18" charset="0"/>
              </a:rPr>
              <a:t>начальной школе очень важно, чтобы ребенок видел клетку, видел движение вверх-вниз, вправо-влево, умел ориентироваться в пространстве листа бумаги.</a:t>
            </a:r>
          </a:p>
        </p:txBody>
      </p:sp>
    </p:spTree>
    <p:extLst>
      <p:ext uri="{BB962C8B-B14F-4D97-AF65-F5344CB8AC3E}">
        <p14:creationId xmlns:p14="http://schemas.microsoft.com/office/powerpoint/2010/main" val="3426618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7704856" cy="576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667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620688"/>
            <a:ext cx="6624736" cy="2585323"/>
          </a:xfrm>
          <a:prstGeom prst="rect">
            <a:avLst/>
          </a:prstGeom>
        </p:spPr>
        <p:txBody>
          <a:bodyPr wrap="square">
            <a:spAutoFit/>
          </a:bodyPr>
          <a:lstStyle/>
          <a:p>
            <a:r>
              <a:rPr lang="ru-RU" b="1" dirty="0" smtClean="0"/>
              <a:t> </a:t>
            </a:r>
            <a:r>
              <a:rPr lang="ru-RU" b="1" dirty="0">
                <a:latin typeface="Times New Roman" pitchFamily="18" charset="0"/>
                <a:cs typeface="Times New Roman" pitchFamily="18" charset="0"/>
              </a:rPr>
              <a:t>Игра «Геометрическая картинка».</a:t>
            </a:r>
            <a:r>
              <a:rPr lang="ru-RU" dirty="0">
                <a:latin typeface="Times New Roman" pitchFamily="18" charset="0"/>
                <a:cs typeface="Times New Roman" pitchFamily="18" charset="0"/>
              </a:rPr>
              <a:t> Эта игра аналогична игре «Геометрическая панорама», но отличается по уровню сложности. Она рекомендована для детей на начальном этапе освоения навыков пространственной ориентации.  В ходе этой игры дети закрепляют названия основных цветов, геометрических фигур, рассказывают о выполненной работе, называя расположение фигур на плоскости. Особенностью этой игры является то, что фигуры необходимо накладывать друг на друга, начиная с самой нижней, ориентируясь на образец.</a:t>
            </a:r>
          </a:p>
        </p:txBody>
      </p:sp>
      <p:pic>
        <p:nvPicPr>
          <p:cNvPr id="3" name="Рисунок 2" descr="E:\Users\Андрей\Desktop\для садика\мама\самообразование 2017\ориентация\игры на ориентацию мои\фото\20201015_0812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86128" y="3778568"/>
            <a:ext cx="2794000" cy="2094865"/>
          </a:xfrm>
          <a:prstGeom prst="rect">
            <a:avLst/>
          </a:prstGeom>
          <a:noFill/>
          <a:ln>
            <a:noFill/>
          </a:ln>
        </p:spPr>
      </p:pic>
      <p:pic>
        <p:nvPicPr>
          <p:cNvPr id="4" name="Рисунок 3" descr="E:\Users\Андрей\Desktop\для садика\мама\самообразование 2017\ориентация\игры на ориентацию мои\фото\20201015_0802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60124" y="3785871"/>
            <a:ext cx="2785110" cy="2089150"/>
          </a:xfrm>
          <a:prstGeom prst="rect">
            <a:avLst/>
          </a:prstGeom>
          <a:noFill/>
          <a:ln>
            <a:noFill/>
          </a:ln>
        </p:spPr>
      </p:pic>
    </p:spTree>
    <p:extLst>
      <p:ext uri="{BB962C8B-B14F-4D97-AF65-F5344CB8AC3E}">
        <p14:creationId xmlns:p14="http://schemas.microsoft.com/office/powerpoint/2010/main" val="4056096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20688"/>
            <a:ext cx="7416824" cy="2585323"/>
          </a:xfrm>
          <a:prstGeom prst="rect">
            <a:avLst/>
          </a:prstGeom>
        </p:spPr>
        <p:txBody>
          <a:bodyPr wrap="square">
            <a:spAutoFit/>
          </a:bodyPr>
          <a:lstStyle/>
          <a:p>
            <a:r>
              <a:rPr lang="ru-RU" b="1" dirty="0">
                <a:latin typeface="Times New Roman" pitchFamily="18" charset="0"/>
                <a:cs typeface="Times New Roman" pitchFamily="18" charset="0"/>
              </a:rPr>
              <a:t>Игровое упражнение «Геометрическая мозаика». </a:t>
            </a:r>
            <a:r>
              <a:rPr lang="ru-RU" dirty="0">
                <a:latin typeface="Times New Roman" pitchFamily="18" charset="0"/>
                <a:cs typeface="Times New Roman" pitchFamily="18" charset="0"/>
              </a:rPr>
              <a:t>Для игры потребуется чистый лист бумаги формата А-4 и набор геометрических фигур</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 этом упражнении закрепляется знание геометрических фигур, навыки отсчёта предметов, вычислительные операции</a:t>
            </a:r>
            <a:r>
              <a:rPr lang="ru-RU" dirty="0" smtClean="0">
                <a:latin typeface="Times New Roman" pitchFamily="18" charset="0"/>
                <a:cs typeface="Times New Roman" pitchFamily="18" charset="0"/>
              </a:rPr>
              <a:t>. </a:t>
            </a:r>
          </a:p>
          <a:p>
            <a:r>
              <a:rPr lang="ru-RU" dirty="0" smtClean="0">
                <a:latin typeface="Times New Roman"/>
                <a:ea typeface="Calibri"/>
              </a:rPr>
              <a:t>Задание</a:t>
            </a:r>
            <a:r>
              <a:rPr lang="ru-RU" dirty="0">
                <a:latin typeface="Times New Roman"/>
                <a:ea typeface="Calibri"/>
              </a:rPr>
              <a:t>: разложи на верхней части листа столько кругов, </a:t>
            </a:r>
            <a:r>
              <a:rPr lang="ru-RU" dirty="0" smtClean="0">
                <a:latin typeface="Times New Roman"/>
                <a:ea typeface="Calibri"/>
              </a:rPr>
              <a:t>сколько я похлопаю  </a:t>
            </a:r>
            <a:r>
              <a:rPr lang="ru-RU" dirty="0">
                <a:latin typeface="Times New Roman"/>
                <a:ea typeface="Calibri"/>
              </a:rPr>
              <a:t>На правую часть листа столько же треугольников, на нижнюю часть листа положи на 2 квадрата меньше, чем треугольников, на левую часть листа столько овалов, сколько квадратов.</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3" name="Рисунок 2" descr="E:\Users\Андрей\Desktop\для садика\мама\самообразование 2017\ориентация\игры на ориентацию мои\фото\20200917_0727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921" y="4005064"/>
            <a:ext cx="3552825" cy="2665095"/>
          </a:xfrm>
          <a:prstGeom prst="rect">
            <a:avLst/>
          </a:prstGeom>
          <a:noFill/>
          <a:ln>
            <a:noFill/>
          </a:ln>
        </p:spPr>
      </p:pic>
    </p:spTree>
    <p:extLst>
      <p:ext uri="{BB962C8B-B14F-4D97-AF65-F5344CB8AC3E}">
        <p14:creationId xmlns:p14="http://schemas.microsoft.com/office/powerpoint/2010/main" val="2036570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122" y="507903"/>
            <a:ext cx="8113878" cy="57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768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1916832"/>
            <a:ext cx="6552728" cy="2031325"/>
          </a:xfrm>
          <a:prstGeom prst="rect">
            <a:avLst/>
          </a:prstGeom>
        </p:spPr>
        <p:txBody>
          <a:bodyPr wrap="square">
            <a:spAutoFit/>
          </a:bodyPr>
          <a:lstStyle/>
          <a:p>
            <a:r>
              <a:rPr lang="ru-RU" b="1" dirty="0" smtClean="0">
                <a:latin typeface="Times New Roman" pitchFamily="18" charset="0"/>
                <a:cs typeface="Times New Roman" pitchFamily="18" charset="0"/>
              </a:rPr>
              <a:t>Игровое </a:t>
            </a:r>
            <a:r>
              <a:rPr lang="ru-RU" b="1" dirty="0">
                <a:latin typeface="Times New Roman" pitchFamily="18" charset="0"/>
                <a:cs typeface="Times New Roman" pitchFamily="18" charset="0"/>
              </a:rPr>
              <a:t>упражнение «Паучок в паутине</a:t>
            </a:r>
            <a:r>
              <a:rPr lang="ru-RU" b="1" dirty="0" smtClean="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В этом упражнении формируется понятие «клетка», что является предпосылкой к работе в тетрадях в </a:t>
            </a:r>
            <a:r>
              <a:rPr lang="ru-RU" dirty="0" smtClean="0">
                <a:latin typeface="Times New Roman" pitchFamily="18" charset="0"/>
                <a:cs typeface="Times New Roman" pitchFamily="18" charset="0"/>
              </a:rPr>
              <a:t>клетку. </a:t>
            </a:r>
          </a:p>
          <a:p>
            <a:r>
              <a:rPr lang="ru-RU" dirty="0" smtClean="0">
                <a:latin typeface="Times New Roman" pitchFamily="18" charset="0"/>
                <a:cs typeface="Times New Roman" pitchFamily="18" charset="0"/>
              </a:rPr>
              <a:t>Примеры заданий. </a:t>
            </a:r>
            <a:r>
              <a:rPr lang="ru-RU" dirty="0">
                <a:latin typeface="Times New Roman" pitchFamily="18" charset="0"/>
                <a:cs typeface="Times New Roman" pitchFamily="18" charset="0"/>
              </a:rPr>
              <a:t> П</a:t>
            </a:r>
            <a:r>
              <a:rPr lang="ru-RU" dirty="0" smtClean="0">
                <a:latin typeface="Times New Roman" pitchFamily="18" charset="0"/>
                <a:cs typeface="Times New Roman" pitchFamily="18" charset="0"/>
              </a:rPr>
              <a:t>осади паучка в:  </a:t>
            </a:r>
          </a:p>
          <a:p>
            <a:r>
              <a:rPr lang="ru-RU" dirty="0" smtClean="0">
                <a:latin typeface="Times New Roman" pitchFamily="18" charset="0"/>
                <a:cs typeface="Times New Roman" pitchFamily="18" charset="0"/>
              </a:rPr>
              <a:t>- первый ряд в третью клетку слева </a:t>
            </a:r>
          </a:p>
          <a:p>
            <a:r>
              <a:rPr lang="ru-RU" dirty="0" smtClean="0">
                <a:latin typeface="Times New Roman" pitchFamily="18" charset="0"/>
                <a:cs typeface="Times New Roman" pitchFamily="18" charset="0"/>
              </a:rPr>
              <a:t>- третий ряд во вторую клетку слева и т.д.</a:t>
            </a:r>
            <a:endParaRPr lang="ru-RU" dirty="0">
              <a:latin typeface="Times New Roman" pitchFamily="18" charset="0"/>
              <a:cs typeface="Times New Roman" pitchFamily="18" charset="0"/>
            </a:endParaRPr>
          </a:p>
          <a:p>
            <a:r>
              <a:rPr lang="ru-RU" dirty="0" smtClean="0"/>
              <a:t> </a:t>
            </a:r>
            <a:endParaRPr lang="ru-RU" dirty="0"/>
          </a:p>
        </p:txBody>
      </p:sp>
      <p:pic>
        <p:nvPicPr>
          <p:cNvPr id="4" name="Рисунок 3" descr="E:\Users\Андрей\Desktop\для садика\мама\самообразование 2017\ориентация\игры на ориентацию мои\фото\20200917_0719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3" y="4149080"/>
            <a:ext cx="2592287" cy="1794428"/>
          </a:xfrm>
          <a:prstGeom prst="rect">
            <a:avLst/>
          </a:prstGeom>
          <a:noFill/>
          <a:ln>
            <a:noFill/>
          </a:ln>
        </p:spPr>
      </p:pic>
      <p:pic>
        <p:nvPicPr>
          <p:cNvPr id="2050" name="Picture 2" descr="E:\Users\Андрей\Desktop\для садика\мама\самообразование 2017\ориентация\игры на ориентацию мои\фото\20200917_0719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149080"/>
            <a:ext cx="2397938" cy="179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57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
            <a:ext cx="7272808" cy="677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81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8100392" cy="607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509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
            <a:ext cx="7956376" cy="68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093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9306"/>
            <a:ext cx="5292035" cy="690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78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889844"/>
            <a:ext cx="6912768" cy="3416320"/>
          </a:xfrm>
          <a:prstGeom prst="rect">
            <a:avLst/>
          </a:prstGeom>
        </p:spPr>
        <p:txBody>
          <a:bodyPr wrap="square">
            <a:spAutoFit/>
          </a:bodyPr>
          <a:lstStyle/>
          <a:p>
            <a:r>
              <a:rPr lang="ru-RU" b="1" dirty="0">
                <a:latin typeface="Times New Roman" pitchFamily="18" charset="0"/>
                <a:cs typeface="Times New Roman" pitchFamily="18" charset="0"/>
              </a:rPr>
              <a:t>Графические диктанты (Рисование по клеточкам)</a:t>
            </a:r>
          </a:p>
          <a:p>
            <a:r>
              <a:rPr lang="ru-RU" b="1" dirty="0">
                <a:latin typeface="Times New Roman" pitchFamily="18" charset="0"/>
                <a:cs typeface="Times New Roman" pitchFamily="18" charset="0"/>
              </a:rPr>
              <a:t> </a:t>
            </a:r>
          </a:p>
          <a:p>
            <a:r>
              <a:rPr lang="ru-RU" dirty="0">
                <a:latin typeface="Times New Roman" pitchFamily="18" charset="0"/>
                <a:cs typeface="Times New Roman" pitchFamily="18" charset="0"/>
              </a:rPr>
              <a:t>Графический диктант - это не совсем обычный диктант. Это больше игра для ребенка, чем обучение. В нём дети под диктовку взрослого ведут линию на клеточной бумаге. Взрослый говорит, например: проведи линию вправо на 2 клеточки, теперь вверх на 1 клетку и вниз на 5 и т. д. Если ребенок точно выполняет задание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у него должен получиться определенный рисунок или узор, что и служит в итоге показателем выигрыша. В таких упражнениях совершенствуются не только пространственные ориентировки, но и активизируется употребление различных пространственных терминов.</a:t>
            </a:r>
          </a:p>
        </p:txBody>
      </p:sp>
      <p:pic>
        <p:nvPicPr>
          <p:cNvPr id="4" name="Рисунок 3" descr="E:\Users\Андрей\Desktop\hello_html_m4d4377a8.png"/>
          <p:cNvPicPr/>
          <p:nvPr/>
        </p:nvPicPr>
        <p:blipFill>
          <a:blip r:embed="rId2">
            <a:extLst>
              <a:ext uri="{28A0092B-C50C-407E-A947-70E740481C1C}">
                <a14:useLocalDpi xmlns:a14="http://schemas.microsoft.com/office/drawing/2010/main" val="0"/>
              </a:ext>
            </a:extLst>
          </a:blip>
          <a:srcRect/>
          <a:stretch>
            <a:fillRect/>
          </a:stretch>
        </p:blipFill>
        <p:spPr bwMode="auto">
          <a:xfrm>
            <a:off x="2015716" y="4149080"/>
            <a:ext cx="4968552" cy="2496179"/>
          </a:xfrm>
          <a:prstGeom prst="rect">
            <a:avLst/>
          </a:prstGeom>
          <a:noFill/>
          <a:ln>
            <a:noFill/>
          </a:ln>
        </p:spPr>
      </p:pic>
    </p:spTree>
    <p:extLst>
      <p:ext uri="{BB962C8B-B14F-4D97-AF65-F5344CB8AC3E}">
        <p14:creationId xmlns:p14="http://schemas.microsoft.com/office/powerpoint/2010/main" val="1613261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2608987"/>
            <a:ext cx="7632848" cy="2862322"/>
          </a:xfrm>
          <a:prstGeom prst="rect">
            <a:avLst/>
          </a:prstGeom>
        </p:spPr>
        <p:txBody>
          <a:bodyPr wrap="square">
            <a:spAutoFit/>
          </a:bodyPr>
          <a:lstStyle/>
          <a:p>
            <a:r>
              <a:rPr lang="ru-RU" b="1" dirty="0">
                <a:latin typeface="Times New Roman" pitchFamily="18" charset="0"/>
                <a:cs typeface="Times New Roman" pitchFamily="18" charset="0"/>
              </a:rPr>
              <a:t>К целевым ориентирам дошкольного образования (на этапе завершения </a:t>
            </a:r>
            <a:r>
              <a:rPr lang="ru-RU" b="1" dirty="0" smtClean="0">
                <a:latin typeface="Times New Roman" pitchFamily="18" charset="0"/>
                <a:cs typeface="Times New Roman" pitchFamily="18" charset="0"/>
              </a:rPr>
              <a:t>дошкольного </a:t>
            </a:r>
            <a:r>
              <a:rPr lang="ru-RU" b="1" dirty="0">
                <a:latin typeface="Times New Roman" pitchFamily="18" charset="0"/>
                <a:cs typeface="Times New Roman" pitchFamily="18" charset="0"/>
              </a:rPr>
              <a:t>образования) </a:t>
            </a:r>
            <a:r>
              <a:rPr lang="ru-RU" b="1" dirty="0" smtClean="0">
                <a:latin typeface="Times New Roman" pitchFamily="18" charset="0"/>
                <a:cs typeface="Times New Roman" pitchFamily="18" charset="0"/>
              </a:rPr>
              <a:t>относятся следующие  возможные достижения</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ребенка : </a:t>
            </a:r>
          </a:p>
          <a:p>
            <a:endParaRPr lang="ru-RU" b="1" dirty="0" smtClean="0">
              <a:latin typeface="Times New Roman" pitchFamily="18" charset="0"/>
              <a:cs typeface="Times New Roman" pitchFamily="18" charset="0"/>
            </a:endParaRPr>
          </a:p>
          <a:p>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хорошо </a:t>
            </a:r>
            <a:r>
              <a:rPr lang="ru-RU" dirty="0">
                <a:latin typeface="Times New Roman" pitchFamily="18" charset="0"/>
                <a:cs typeface="Times New Roman" pitchFamily="18" charset="0"/>
              </a:rPr>
              <a:t>ориентируется в </a:t>
            </a:r>
            <a:r>
              <a:rPr lang="ru-RU" dirty="0" smtClean="0">
                <a:latin typeface="Times New Roman" pitchFamily="18" charset="0"/>
                <a:cs typeface="Times New Roman" pitchFamily="18" charset="0"/>
              </a:rPr>
              <a:t>пространстве и </a:t>
            </a:r>
            <a:r>
              <a:rPr lang="ru-RU" dirty="0">
                <a:latin typeface="Times New Roman" pitchFamily="18" charset="0"/>
                <a:cs typeface="Times New Roman" pitchFamily="18" charset="0"/>
              </a:rPr>
              <a:t>в схеме собственного </a:t>
            </a:r>
            <a:r>
              <a:rPr lang="ru-RU" dirty="0" smtClean="0">
                <a:latin typeface="Times New Roman" pitchFamily="18" charset="0"/>
                <a:cs typeface="Times New Roman" pitchFamily="18" charset="0"/>
              </a:rPr>
              <a:t>тела; </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*показывает </a:t>
            </a:r>
            <a:r>
              <a:rPr lang="ru-RU" dirty="0">
                <a:latin typeface="Times New Roman" pitchFamily="18" charset="0"/>
                <a:cs typeface="Times New Roman" pitchFamily="18" charset="0"/>
              </a:rPr>
              <a:t>по просьбе взрослого предметы, </a:t>
            </a:r>
            <a:r>
              <a:rPr lang="ru-RU" dirty="0" smtClean="0">
                <a:latin typeface="Times New Roman" pitchFamily="18" charset="0"/>
                <a:cs typeface="Times New Roman" pitchFamily="18" charset="0"/>
              </a:rPr>
              <a:t>которые </a:t>
            </a:r>
            <a:r>
              <a:rPr lang="ru-RU" dirty="0">
                <a:latin typeface="Times New Roman" pitchFamily="18" charset="0"/>
                <a:cs typeface="Times New Roman" pitchFamily="18" charset="0"/>
              </a:rPr>
              <a:t>находятся вверху, внизу, впереди, сзади, слева, справа; </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*показывает правый </a:t>
            </a:r>
            <a:r>
              <a:rPr lang="ru-RU" dirty="0">
                <a:latin typeface="Times New Roman" pitchFamily="18" charset="0"/>
                <a:cs typeface="Times New Roman" pitchFamily="18" charset="0"/>
              </a:rPr>
              <a:t>глаз, левый глаз, правое ухо, левое </a:t>
            </a:r>
            <a:r>
              <a:rPr lang="ru-RU" dirty="0" smtClean="0">
                <a:latin typeface="Times New Roman" pitchFamily="18" charset="0"/>
                <a:cs typeface="Times New Roman" pitchFamily="18" charset="0"/>
              </a:rPr>
              <a:t>ухо.</a:t>
            </a:r>
            <a:endParaRPr lang="ru-RU" dirty="0">
              <a:latin typeface="Times New Roman" pitchFamily="18" charset="0"/>
              <a:cs typeface="Times New Roman" pitchFamily="18" charset="0"/>
            </a:endParaRPr>
          </a:p>
        </p:txBody>
      </p:sp>
      <p:sp>
        <p:nvSpPr>
          <p:cNvPr id="6" name="Прямоугольник 5"/>
          <p:cNvSpPr/>
          <p:nvPr/>
        </p:nvSpPr>
        <p:spPr>
          <a:xfrm>
            <a:off x="1043608" y="620688"/>
            <a:ext cx="7632848" cy="1200329"/>
          </a:xfrm>
          <a:prstGeom prst="rect">
            <a:avLst/>
          </a:prstGeom>
        </p:spPr>
        <p:txBody>
          <a:bodyPr wrap="square">
            <a:spAutoFit/>
          </a:bodyPr>
          <a:lstStyle/>
          <a:p>
            <a:r>
              <a:rPr lang="ru-RU" b="1" dirty="0">
                <a:latin typeface="Times New Roman" pitchFamily="18" charset="0"/>
                <a:cs typeface="Times New Roman" pitchFamily="18" charset="0"/>
              </a:rPr>
              <a:t>В</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стандарты </a:t>
            </a:r>
            <a:r>
              <a:rPr lang="ru-RU" b="1" dirty="0" smtClean="0">
                <a:latin typeface="Times New Roman" pitchFamily="18" charset="0"/>
                <a:cs typeface="Times New Roman" pitchFamily="18" charset="0"/>
              </a:rPr>
              <a:t>дошкольного образования входит </a:t>
            </a:r>
            <a:r>
              <a:rPr lang="ru-RU" b="1" dirty="0">
                <a:latin typeface="Times New Roman" pitchFamily="18" charset="0"/>
                <a:cs typeface="Times New Roman" pitchFamily="18" charset="0"/>
              </a:rPr>
              <a:t>задача </a:t>
            </a:r>
            <a:r>
              <a:rPr lang="ru-RU" dirty="0">
                <a:latin typeface="Times New Roman" pitchFamily="18" charset="0"/>
                <a:cs typeface="Times New Roman" pitchFamily="18" charset="0"/>
              </a:rPr>
              <a:t>формирования ориентировки в пространстве, в стандартах  </a:t>
            </a:r>
            <a:r>
              <a:rPr lang="ru-RU" dirty="0" smtClean="0">
                <a:latin typeface="Times New Roman" pitchFamily="18" charset="0"/>
                <a:cs typeface="Times New Roman" pitchFamily="18" charset="0"/>
              </a:rPr>
              <a:t>начального образования  </a:t>
            </a:r>
            <a:r>
              <a:rPr lang="ru-RU" dirty="0">
                <a:latin typeface="Times New Roman" pitchFamily="18" charset="0"/>
                <a:cs typeface="Times New Roman" pitchFamily="18" charset="0"/>
              </a:rPr>
              <a:t>такой задачи уже нет, т. е. предполагается, что пространственные представления уже сформированы.</a:t>
            </a:r>
          </a:p>
        </p:txBody>
      </p:sp>
    </p:spTree>
    <p:extLst>
      <p:ext uri="{BB962C8B-B14F-4D97-AF65-F5344CB8AC3E}">
        <p14:creationId xmlns:p14="http://schemas.microsoft.com/office/powerpoint/2010/main" val="113864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16631"/>
            <a:ext cx="6552728" cy="667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552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7498080" cy="1728192"/>
          </a:xfrm>
        </p:spPr>
        <p:txBody>
          <a:bodyPr>
            <a:noAutofit/>
          </a:bodyPr>
          <a:lstStyle/>
          <a:p>
            <a:pPr lvl="0">
              <a:spcBef>
                <a:spcPts val="0"/>
              </a:spcBef>
            </a:pPr>
            <a:r>
              <a:rPr lang="ru-RU" sz="1800" dirty="0">
                <a:solidFill>
                  <a:prstClr val="black"/>
                </a:solidFill>
                <a:effectLst/>
                <a:latin typeface="Times New Roman" pitchFamily="18" charset="0"/>
                <a:ea typeface="+mn-ea"/>
                <a:cs typeface="Times New Roman" pitchFamily="18" charset="0"/>
              </a:rPr>
              <a:t>В </a:t>
            </a:r>
            <a:r>
              <a:rPr lang="ru-RU" sz="1800" dirty="0" smtClean="0">
                <a:solidFill>
                  <a:prstClr val="black"/>
                </a:solidFill>
                <a:effectLst/>
                <a:latin typeface="Times New Roman" pitchFamily="18" charset="0"/>
                <a:ea typeface="+mn-ea"/>
                <a:cs typeface="Times New Roman" pitchFamily="18" charset="0"/>
              </a:rPr>
              <a:t>домашних условиях можно  использовать:</a:t>
            </a:r>
            <a:br>
              <a:rPr lang="ru-RU" sz="1800" dirty="0" smtClean="0">
                <a:solidFill>
                  <a:prstClr val="black"/>
                </a:solidFill>
                <a:effectLst/>
                <a:latin typeface="Times New Roman" pitchFamily="18" charset="0"/>
                <a:ea typeface="+mn-ea"/>
                <a:cs typeface="Times New Roman" pitchFamily="18" charset="0"/>
              </a:rPr>
            </a:br>
            <a:r>
              <a:rPr lang="ru-RU" sz="1800" dirty="0">
                <a:solidFill>
                  <a:prstClr val="black"/>
                </a:solidFill>
                <a:effectLst/>
                <a:latin typeface="Times New Roman" pitchFamily="18" charset="0"/>
                <a:ea typeface="+mn-ea"/>
                <a:cs typeface="Times New Roman" pitchFamily="18" charset="0"/>
              </a:rPr>
              <a:t>-</a:t>
            </a:r>
            <a:r>
              <a:rPr lang="ru-RU" sz="1800" dirty="0" smtClean="0">
                <a:solidFill>
                  <a:prstClr val="black"/>
                </a:solidFill>
                <a:effectLst/>
                <a:latin typeface="Times New Roman" pitchFamily="18" charset="0"/>
                <a:ea typeface="+mn-ea"/>
                <a:cs typeface="Times New Roman" pitchFamily="18" charset="0"/>
              </a:rPr>
              <a:t> </a:t>
            </a:r>
            <a:r>
              <a:rPr lang="ru-RU" sz="1800" dirty="0">
                <a:solidFill>
                  <a:prstClr val="black"/>
                </a:solidFill>
                <a:effectLst/>
                <a:latin typeface="Times New Roman" pitchFamily="18" charset="0"/>
                <a:ea typeface="+mn-ea"/>
                <a:cs typeface="Times New Roman" pitchFamily="18" charset="0"/>
              </a:rPr>
              <a:t>иллюстрационный материал </a:t>
            </a:r>
            <a:r>
              <a:rPr lang="ru-RU" sz="1800" dirty="0" smtClean="0">
                <a:solidFill>
                  <a:prstClr val="black"/>
                </a:solidFill>
                <a:effectLst/>
                <a:latin typeface="Times New Roman" pitchFamily="18" charset="0"/>
                <a:ea typeface="+mn-ea"/>
                <a:cs typeface="Times New Roman" pitchFamily="18" charset="0"/>
              </a:rPr>
              <a:t> </a:t>
            </a:r>
            <a:r>
              <a:rPr lang="ru-RU" sz="1800" dirty="0">
                <a:solidFill>
                  <a:prstClr val="black"/>
                </a:solidFill>
                <a:effectLst/>
                <a:latin typeface="Times New Roman" pitchFamily="18" charset="0"/>
                <a:ea typeface="+mn-ea"/>
                <a:cs typeface="Times New Roman" pitchFamily="18" charset="0"/>
              </a:rPr>
              <a:t>пособия «Вправо-влево, вверх-вниз» из серии «Умные книжки» для детей </a:t>
            </a:r>
            <a:r>
              <a:rPr lang="ru-RU" sz="1800" dirty="0" smtClean="0">
                <a:solidFill>
                  <a:prstClr val="black"/>
                </a:solidFill>
                <a:effectLst/>
                <a:latin typeface="Times New Roman" pitchFamily="18" charset="0"/>
                <a:ea typeface="+mn-ea"/>
                <a:cs typeface="Times New Roman" pitchFamily="18" charset="0"/>
              </a:rPr>
              <a:t>по возрастам;</a:t>
            </a:r>
            <a:br>
              <a:rPr lang="ru-RU" sz="1800" dirty="0" smtClean="0">
                <a:solidFill>
                  <a:prstClr val="black"/>
                </a:solidFill>
                <a:effectLst/>
                <a:latin typeface="Times New Roman" pitchFamily="18" charset="0"/>
                <a:ea typeface="+mn-ea"/>
                <a:cs typeface="Times New Roman" pitchFamily="18" charset="0"/>
              </a:rPr>
            </a:br>
            <a:r>
              <a:rPr lang="ru-RU" sz="1800" dirty="0" smtClean="0">
                <a:solidFill>
                  <a:prstClr val="black"/>
                </a:solidFill>
                <a:effectLst/>
                <a:latin typeface="Times New Roman" pitchFamily="18" charset="0"/>
                <a:ea typeface="+mn-ea"/>
                <a:cs typeface="Times New Roman" pitchFamily="18" charset="0"/>
              </a:rPr>
              <a:t>- интересный и доступный материал для занятий по ориентировке </a:t>
            </a:r>
            <a:r>
              <a:rPr lang="ru-RU" sz="1800" dirty="0">
                <a:solidFill>
                  <a:prstClr val="black"/>
                </a:solidFill>
                <a:effectLst/>
                <a:latin typeface="Times New Roman" pitchFamily="18" charset="0"/>
                <a:ea typeface="+mn-ea"/>
                <a:cs typeface="Times New Roman" pitchFamily="18" charset="0"/>
              </a:rPr>
              <a:t>в пространстве </a:t>
            </a:r>
            <a:r>
              <a:rPr lang="ru-RU" sz="1800" dirty="0" smtClean="0">
                <a:solidFill>
                  <a:prstClr val="black"/>
                </a:solidFill>
                <a:effectLst/>
                <a:latin typeface="Times New Roman" pitchFamily="18" charset="0"/>
                <a:ea typeface="+mn-ea"/>
                <a:cs typeface="Times New Roman" pitchFamily="18" charset="0"/>
              </a:rPr>
              <a:t>из </a:t>
            </a:r>
            <a:r>
              <a:rPr lang="ru-RU" sz="1800" dirty="0">
                <a:solidFill>
                  <a:prstClr val="black"/>
                </a:solidFill>
                <a:effectLst/>
                <a:latin typeface="Times New Roman" pitchFamily="18" charset="0"/>
                <a:ea typeface="+mn-ea"/>
                <a:cs typeface="Times New Roman" pitchFamily="18" charset="0"/>
              </a:rPr>
              <a:t>серии «Папка дошкольника»</a:t>
            </a:r>
            <a:br>
              <a:rPr lang="ru-RU" sz="1800" dirty="0">
                <a:solidFill>
                  <a:prstClr val="black"/>
                </a:solidFill>
                <a:effectLst/>
                <a:latin typeface="Times New Roman" pitchFamily="18" charset="0"/>
                <a:ea typeface="+mn-ea"/>
                <a:cs typeface="Times New Roman" pitchFamily="18" charset="0"/>
              </a:rPr>
            </a:br>
            <a:endParaRPr lang="ru-RU" sz="40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2137" y="2852936"/>
            <a:ext cx="2361863" cy="334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2971827"/>
            <a:ext cx="2664296" cy="355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430" y="1772816"/>
            <a:ext cx="3427581" cy="342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9646" y="4204723"/>
            <a:ext cx="183534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3988" y="4250422"/>
            <a:ext cx="1930511" cy="250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281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prstTxWarp prst="textDeflate">
              <a:avLst/>
            </a:prstTxWarp>
          </a:bodyPr>
          <a:lstStyle/>
          <a:p>
            <a:pPr marL="82296" indent="0">
              <a:buNone/>
            </a:pPr>
            <a:r>
              <a:rPr lang="ru-RU"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Спасибо за внимание!</a:t>
            </a:r>
          </a:p>
          <a:p>
            <a:endPar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747959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5921" y="404664"/>
            <a:ext cx="5420561" cy="5355312"/>
          </a:xfrm>
          <a:prstGeom prst="rect">
            <a:avLst/>
          </a:prstGeom>
        </p:spPr>
        <p:txBody>
          <a:bodyPr wrap="square">
            <a:spAutoFit/>
          </a:bodyPr>
          <a:lstStyle/>
          <a:p>
            <a:r>
              <a:rPr lang="ru-RU" b="1" dirty="0">
                <a:latin typeface="Times New Roman" pitchFamily="18" charset="0"/>
                <a:cs typeface="Times New Roman" pitchFamily="18" charset="0"/>
              </a:rPr>
              <a:t>Пространственная ориентация включает несколько видов дифференцировок</a:t>
            </a:r>
            <a:r>
              <a:rPr lang="ru-RU" b="1"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                        – </a:t>
            </a:r>
            <a:r>
              <a:rPr lang="ru-RU" dirty="0">
                <a:latin typeface="Times New Roman" pitchFamily="18" charset="0"/>
                <a:cs typeface="Times New Roman" pitchFamily="18" charset="0"/>
              </a:rPr>
              <a:t>ориентировка в собственном теле, </a:t>
            </a:r>
            <a:r>
              <a:rPr lang="ru-RU" dirty="0" smtClean="0">
                <a:latin typeface="Times New Roman" pitchFamily="18" charset="0"/>
                <a:cs typeface="Times New Roman" pitchFamily="18" charset="0"/>
              </a:rPr>
              <a:t>дифференциация правых и  левых </a:t>
            </a:r>
            <a:r>
              <a:rPr lang="ru-RU" dirty="0">
                <a:latin typeface="Times New Roman" pitchFamily="18" charset="0"/>
                <a:cs typeface="Times New Roman" pitchFamily="18" charset="0"/>
              </a:rPr>
              <a:t>частей</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ориентировка в окружающем пространстве</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ориентировка на листе бумаги.</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671" y="3307814"/>
            <a:ext cx="2232248" cy="167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91"/>
          <a:stretch/>
        </p:blipFill>
        <p:spPr bwMode="auto">
          <a:xfrm>
            <a:off x="1429359" y="671903"/>
            <a:ext cx="1768114" cy="237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872" y="5084053"/>
            <a:ext cx="2262601" cy="169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091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1402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31640" y="908720"/>
            <a:ext cx="7056784" cy="2862322"/>
          </a:xfrm>
          <a:prstGeom prst="rect">
            <a:avLst/>
          </a:prstGeom>
        </p:spPr>
        <p:txBody>
          <a:bodyPr wrap="square">
            <a:spAutoFit/>
          </a:bodyPr>
          <a:lstStyle/>
          <a:p>
            <a:r>
              <a:rPr lang="ru-RU" b="1" dirty="0" smtClean="0">
                <a:latin typeface="Times New Roman" pitchFamily="18" charset="0"/>
                <a:cs typeface="Times New Roman" pitchFamily="18" charset="0"/>
              </a:rPr>
              <a:t>Обучение детей ориентировке “на себе”, в схеме собственного тела. </a:t>
            </a:r>
          </a:p>
          <a:p>
            <a:endParaRPr lang="ru-RU" b="1" dirty="0">
              <a:latin typeface="Times New Roman" pitchFamily="18" charset="0"/>
              <a:cs typeface="Times New Roman" pitchFamily="18" charset="0"/>
            </a:endParaRPr>
          </a:p>
          <a:p>
            <a:r>
              <a:rPr lang="ru-RU" dirty="0" smtClean="0">
                <a:latin typeface="Times New Roman" pitchFamily="18" charset="0"/>
                <a:cs typeface="Times New Roman" pitchFamily="18" charset="0"/>
              </a:rPr>
              <a:t>Первостепенная </a:t>
            </a:r>
            <a:r>
              <a:rPr lang="ru-RU" dirty="0">
                <a:latin typeface="Times New Roman" pitchFamily="18" charset="0"/>
                <a:cs typeface="Times New Roman" pitchFamily="18" charset="0"/>
              </a:rPr>
              <a:t>роль отводится различению «правого-левого».</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Ребенок </a:t>
            </a:r>
            <a:r>
              <a:rPr lang="ru-RU" dirty="0">
                <a:latin typeface="Times New Roman" pitchFamily="18" charset="0"/>
                <a:cs typeface="Times New Roman" pitchFamily="18" charset="0"/>
              </a:rPr>
              <a:t>должен понимать где правая рука, где левая рука, правое ухо, левое ухо и т. д.</a:t>
            </a:r>
          </a:p>
          <a:p>
            <a:r>
              <a:rPr lang="ru-RU" dirty="0">
                <a:latin typeface="Times New Roman" pitchFamily="18" charset="0"/>
                <a:cs typeface="Times New Roman" pitchFamily="18" charset="0"/>
              </a:rPr>
              <a:t> </a:t>
            </a: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Ребёнок сам и есть точка отсчёта. Поэтому полезно твёрдо выучить с ребёнком правую и левую стороны тела. Если малышу трудно запомнить это, то надо создать какие-то "якоря".</a:t>
            </a:r>
          </a:p>
        </p:txBody>
      </p:sp>
    </p:spTree>
    <p:extLst>
      <p:ext uri="{BB962C8B-B14F-4D97-AF65-F5344CB8AC3E}">
        <p14:creationId xmlns:p14="http://schemas.microsoft.com/office/powerpoint/2010/main" val="2688939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174167"/>
            <a:ext cx="183360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43608" y="188640"/>
            <a:ext cx="7830174" cy="3693319"/>
          </a:xfrm>
          <a:prstGeom prst="rect">
            <a:avLst/>
          </a:prstGeom>
        </p:spPr>
        <p:txBody>
          <a:bodyPr wrap="square">
            <a:spAutoFit/>
          </a:bodyPr>
          <a:lstStyle/>
          <a:p>
            <a:r>
              <a:rPr lang="ru-RU" dirty="0">
                <a:latin typeface="Times New Roman" pitchFamily="18" charset="0"/>
                <a:cs typeface="Times New Roman" pitchFamily="18" charset="0"/>
              </a:rPr>
              <a:t>Часто таким "якорем" становится ведущая рука. Ребёнку говорят: "Ты держишь </a:t>
            </a:r>
            <a:r>
              <a:rPr lang="ru-RU" dirty="0" smtClean="0">
                <a:latin typeface="Times New Roman" pitchFamily="18" charset="0"/>
                <a:cs typeface="Times New Roman" pitchFamily="18" charset="0"/>
              </a:rPr>
              <a:t>ложку, карандаш</a:t>
            </a:r>
            <a:r>
              <a:rPr lang="ru-RU" dirty="0">
                <a:latin typeface="Times New Roman" pitchFamily="18" charset="0"/>
                <a:cs typeface="Times New Roman" pitchFamily="18" charset="0"/>
              </a:rPr>
              <a:t>, ножницы, допустим, в правой руке. Значит, другая рука будет левая".</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Такой способ срабатывает не у всех. Тогда на левую руку можно повязать </a:t>
            </a:r>
            <a:r>
              <a:rPr lang="ru-RU" dirty="0" smtClean="0">
                <a:latin typeface="Times New Roman" pitchFamily="18" charset="0"/>
                <a:cs typeface="Times New Roman" pitchFamily="18" charset="0"/>
              </a:rPr>
              <a:t>красную шерстяная </a:t>
            </a:r>
            <a:r>
              <a:rPr lang="ru-RU" dirty="0">
                <a:latin typeface="Times New Roman" pitchFamily="18" charset="0"/>
                <a:cs typeface="Times New Roman" pitchFamily="18" charset="0"/>
              </a:rPr>
              <a:t>нитку.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Девочке вместо нитки можно надеть браслетик.</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Ещё одним "якорем" для детей дошкольного возраста может стать сердце.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Мы </a:t>
            </a:r>
            <a:r>
              <a:rPr lang="ru-RU" dirty="0">
                <a:latin typeface="Times New Roman" pitchFamily="18" charset="0"/>
                <a:cs typeface="Times New Roman" pitchFamily="18" charset="0"/>
              </a:rPr>
              <a:t>говорим малышу: "Положи ладошку на грудь и найди, где стучит сердце. Запомни, сердце всегда слева. Рядом с ним левая рука, левая сторона тела"</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Можно и целесообразно организовывать разнообразные игры на развитие пространственных представлений.</a:t>
            </a:r>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163918"/>
            <a:ext cx="2160269" cy="250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703" y="4435957"/>
            <a:ext cx="2051715" cy="235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84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34490" y="404664"/>
            <a:ext cx="6912768" cy="2308324"/>
          </a:xfrm>
          <a:prstGeom prst="rect">
            <a:avLst/>
          </a:prstGeom>
        </p:spPr>
        <p:txBody>
          <a:bodyPr wrap="square">
            <a:spAutoFit/>
          </a:bodyPr>
          <a:lstStyle/>
          <a:p>
            <a:r>
              <a:rPr lang="ru-RU" b="1" dirty="0">
                <a:latin typeface="Times New Roman" pitchFamily="18" charset="0"/>
                <a:cs typeface="Times New Roman" pitchFamily="18" charset="0"/>
              </a:rPr>
              <a:t>Игра «Влево-вправо».</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Предложите ребенку встать в середине комнаты и выполнить команды: «Вытяни левую руку перед собой. Повернись налево. Опусти левую руку. Расскажи, что сейчас находится перед тобой. Подними правую руку. Повернись направо. Опусти правую руку. Сделай шаг влево, шаг вперед, шаг вправо и шаг </a:t>
            </a:r>
            <a:r>
              <a:rPr lang="ru-RU" dirty="0" smtClean="0">
                <a:latin typeface="Times New Roman" pitchFamily="18" charset="0"/>
                <a:cs typeface="Times New Roman" pitchFamily="18" charset="0"/>
              </a:rPr>
              <a:t>назад». </a:t>
            </a:r>
          </a:p>
          <a:p>
            <a:r>
              <a:rPr lang="ru-RU" dirty="0" smtClean="0">
                <a:latin typeface="Times New Roman" pitchFamily="18" charset="0"/>
                <a:cs typeface="Times New Roman" pitchFamily="18" charset="0"/>
              </a:rPr>
              <a:t>Шаги </a:t>
            </a:r>
            <a:r>
              <a:rPr lang="ru-RU" dirty="0">
                <a:latin typeface="Times New Roman" pitchFamily="18" charset="0"/>
                <a:cs typeface="Times New Roman" pitchFamily="18" charset="0"/>
              </a:rPr>
              <a:t>можно заменить прыжками.</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8496" y="2922632"/>
            <a:ext cx="359257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200512"/>
            <a:ext cx="3394528" cy="339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31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692696"/>
            <a:ext cx="7704856" cy="3139321"/>
          </a:xfrm>
          <a:prstGeom prst="rect">
            <a:avLst/>
          </a:prstGeom>
        </p:spPr>
        <p:txBody>
          <a:bodyPr wrap="square">
            <a:spAutoFit/>
          </a:bodyPr>
          <a:lstStyle/>
          <a:p>
            <a:r>
              <a:rPr lang="ru-RU" b="1" dirty="0">
                <a:latin typeface="Times New Roman" pitchFamily="18" charset="0"/>
                <a:cs typeface="Times New Roman" pitchFamily="18" charset="0"/>
              </a:rPr>
              <a:t>Игра "Поставь игрушки, как я скажу"</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Удобнее всего использовать небольшие игрушки.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Инструкция</a:t>
            </a:r>
            <a:r>
              <a:rPr lang="ru-RU" dirty="0">
                <a:latin typeface="Times New Roman" pitchFamily="18" charset="0"/>
                <a:cs typeface="Times New Roman" pitchFamily="18" charset="0"/>
              </a:rPr>
              <a:t>: "Поставь игрушки так, как я тебе скажу".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Примеры </a:t>
            </a:r>
            <a:r>
              <a:rPr lang="ru-RU" dirty="0">
                <a:latin typeface="Times New Roman" pitchFamily="18" charset="0"/>
                <a:cs typeface="Times New Roman" pitchFamily="18" charset="0"/>
              </a:rPr>
              <a:t>заданий.</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1. Поставь на столе перед собой собачку.</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2. Справа от себя поставь мишку.</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3. Позади себя поставь машинку и т. д.</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64" r="15085" b="9481"/>
          <a:stretch/>
        </p:blipFill>
        <p:spPr bwMode="auto">
          <a:xfrm>
            <a:off x="5220072" y="2641387"/>
            <a:ext cx="3528392" cy="358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281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60648"/>
            <a:ext cx="7056784" cy="6186309"/>
          </a:xfrm>
          <a:prstGeom prst="rect">
            <a:avLst/>
          </a:prstGeom>
        </p:spPr>
        <p:txBody>
          <a:bodyPr wrap="square">
            <a:spAutoFit/>
          </a:bodyPr>
          <a:lstStyle/>
          <a:p>
            <a:r>
              <a:rPr lang="ru-RU" b="1" dirty="0">
                <a:latin typeface="Times New Roman" pitchFamily="18" charset="0"/>
                <a:cs typeface="Times New Roman" pitchFamily="18" charset="0"/>
              </a:rPr>
              <a:t>Игра «Куда пойдешь, что найдешь</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В отсутствии ребенка нужно спрятать игрушки в разных местах комнаты. Например: справа от предполагаемого местоположения по ходу игры – мишку; слева за шкафом – матрешку; впереди под ковром – корзиночку с грибами; сзади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флажок.</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Варианты расположения игрушек, так же как и сами игрушки, могут быть различные. Перед началом игры сказать ребенку, что он будет отыскивать спрятанные в комнате игрушки. Говорим ребенку:</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Направо пойдешь – </a:t>
            </a:r>
            <a:r>
              <a:rPr lang="ru-RU" dirty="0" smtClean="0">
                <a:latin typeface="Times New Roman" pitchFamily="18" charset="0"/>
                <a:cs typeface="Times New Roman" pitchFamily="18" charset="0"/>
              </a:rPr>
              <a:t>мишку </a:t>
            </a:r>
            <a:r>
              <a:rPr lang="ru-RU" dirty="0">
                <a:latin typeface="Times New Roman" pitchFamily="18" charset="0"/>
                <a:cs typeface="Times New Roman" pitchFamily="18" charset="0"/>
              </a:rPr>
              <a:t>найдешь</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Налево пойдешь – матрешку найдешь.</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Вперед пойдешь – грибок найдешь,</a:t>
            </a: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Назад пойдешь – флажок найдешь. Куда же ты хочешь пойти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Ребенок выбирает какое-либо направление, называет его. При этом можно поинтересоваться, помнит ли ребенок, какую игрушку он там может найти.</a:t>
            </a:r>
          </a:p>
        </p:txBody>
      </p:sp>
    </p:spTree>
    <p:extLst>
      <p:ext uri="{BB962C8B-B14F-4D97-AF65-F5344CB8AC3E}">
        <p14:creationId xmlns:p14="http://schemas.microsoft.com/office/powerpoint/2010/main" val="249129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2487</TotalTime>
  <Words>971</Words>
  <Application>Microsoft Office PowerPoint</Application>
  <PresentationFormat>Экран (4:3)</PresentationFormat>
  <Paragraphs>113</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Солнцестояние</vt:lpstr>
      <vt:lpstr> Система работы над развитием пространственных представлений у детей старшего дошкольного возраста через дидактические игры.     Подготовила:                                   Васильева А. А., воспитатель                                 высшей квалификационной        категории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Ориентировка на листе бумаги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домашних условиях можно  использовать: - иллюстрационный материал  пособия «Вправо-влево, вверх-вниз» из серии «Умные книжки» для детей по возрастам; - интересный и доступный материал для занятий по ориентировке в пространстве из серии «Папка дошкольника»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Система работы над развитием пространственных представлений у детей старшего дошкольного возраста.</dc:title>
  <dc:creator>Андрей</dc:creator>
  <cp:lastModifiedBy>user</cp:lastModifiedBy>
  <cp:revision>39</cp:revision>
  <dcterms:created xsi:type="dcterms:W3CDTF">2021-01-14T07:50:33Z</dcterms:created>
  <dcterms:modified xsi:type="dcterms:W3CDTF">2022-04-07T11:46:25Z</dcterms:modified>
</cp:coreProperties>
</file>