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8" r:id="rId3"/>
    <p:sldId id="282" r:id="rId4"/>
    <p:sldId id="279" r:id="rId5"/>
    <p:sldId id="274" r:id="rId6"/>
    <p:sldId id="288" r:id="rId7"/>
    <p:sldId id="287" r:id="rId8"/>
    <p:sldId id="278" r:id="rId9"/>
    <p:sldId id="271" r:id="rId10"/>
    <p:sldId id="292" r:id="rId11"/>
    <p:sldId id="297" r:id="rId12"/>
    <p:sldId id="290" r:id="rId13"/>
    <p:sldId id="289" r:id="rId14"/>
    <p:sldId id="283" r:id="rId15"/>
    <p:sldId id="293" r:id="rId16"/>
    <p:sldId id="294" r:id="rId17"/>
    <p:sldId id="276" r:id="rId18"/>
    <p:sldId id="284" r:id="rId19"/>
    <p:sldId id="286" r:id="rId20"/>
    <p:sldId id="262" r:id="rId21"/>
    <p:sldId id="267" r:id="rId22"/>
    <p:sldId id="29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51" d="100"/>
          <a:sy n="51" d="100"/>
        </p:scale>
        <p:origin x="50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83A87-AF95-4B50-9320-9ECC92EA7E61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7E6E-48DE-4E4E-8B7F-48EE58BAE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71F5-361D-45AE-8931-BD629052FB98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D56E-E4A0-4D31-A417-581F27B89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A564-520A-4D7D-A491-A65704E5BD77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6147-E983-4B5F-95E2-79DAA7648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D4D9-9BB5-4D95-AAC8-7D3AA9D48340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1F22-E444-49FC-A338-B9994ED5C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28E0-5D13-448A-A1DF-3CA5F395A8BC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DD2A3-1A10-4786-9A9E-C294196BD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5D86-34C6-4791-B4CA-4D7FDCB9653C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F2CB-7B47-4D75-9A13-0A7650020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0663-AABF-49E0-93BA-7D8A7C5848B1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4864-4C25-4931-91E3-27011EFC4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74B8-65CB-4DE1-901C-BB37D40E0BF6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4655-C4BF-4B6B-98A8-4C46531B1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B896-6742-40A7-A85B-E8E985800E5D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647FC-1B05-4B16-8874-52499AD81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330E3-AF5C-4AA9-9266-D6891214A209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D60E-37CE-4A9D-925F-90030563F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153D-A825-422C-8B29-4FCBE2017D5F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F7E2-66B8-46B1-B0E7-1AEB4C42A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AAEC33-29F8-47A8-9F60-FB9000F8A008}" type="datetimeFigureOut">
              <a:rPr lang="ru-RU"/>
              <a:pPr>
                <a:defRPr/>
              </a:pPr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2B2E2F-B04D-451B-AA98-F05203A57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8574" y="-300900"/>
            <a:ext cx="764386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Симметрия</a:t>
            </a:r>
            <a:endParaRPr lang="ru-RU" sz="96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8615" y="4653136"/>
            <a:ext cx="407193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ученицы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8б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класса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Дёминой Арины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КСОШ№1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Григорьева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Татьяна Михайловна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2765246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- в листочке, я – в кристалле, 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 живописи, архитектуре, 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в геометрии, я – в человеке 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я нравлюсь, другие 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Находят меня случайной. 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все признают, что 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элемент красоты.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716016" cy="337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56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0"/>
            <a:ext cx="471646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404664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Зеркальная симметрия в природе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499992" y="5373216"/>
            <a:ext cx="4644008" cy="0"/>
          </a:xfrm>
          <a:prstGeom prst="line">
            <a:avLst/>
          </a:prstGeom>
          <a:ln w="508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0" y="3717032"/>
            <a:ext cx="4463480" cy="0"/>
          </a:xfrm>
          <a:prstGeom prst="line">
            <a:avLst/>
          </a:prstGeom>
          <a:ln w="508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Маргарита\Desktop\32637352_liop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19036" y="836712"/>
            <a:ext cx="9061476" cy="616530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44624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Зеркальная симметрия в природе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4301"/>
            <a:ext cx="9144000" cy="4323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Симметрия в архитектуре</a:t>
            </a:r>
          </a:p>
        </p:txBody>
      </p:sp>
      <p:pic>
        <p:nvPicPr>
          <p:cNvPr id="4" name="Picture 5" descr="constructions_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252" y="3141464"/>
            <a:ext cx="4377252" cy="371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ities_0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1661"/>
            <a:ext cx="4716015" cy="331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imgpreview?key=1f3ba57ba4fadbfa&amp;mb=imgdb_preview_19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48680"/>
            <a:ext cx="4427984" cy="264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imgpreview?key=60ad559f1e1a4106&amp;mb=imgdb_preview_19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33056"/>
            <a:ext cx="4644008" cy="293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Симметрия в орнаментах, бордюрах и рисунках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500563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76672"/>
            <a:ext cx="4643437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7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0" y="3573711"/>
            <a:ext cx="4499992" cy="328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605720"/>
            <a:ext cx="4644008" cy="32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R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932040" cy="31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R0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18961"/>
            <a:ext cx="4211960" cy="308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AR0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4932040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AR7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687073"/>
            <a:ext cx="4211960" cy="317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128826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45D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Симметрия в автомобилестроении</a:t>
            </a:r>
            <a:endParaRPr lang="ru-RU" sz="4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45D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836712"/>
            <a:ext cx="0" cy="2736304"/>
          </a:xfrm>
          <a:prstGeom prst="line">
            <a:avLst/>
          </a:prstGeom>
          <a:ln w="508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020272" y="3933056"/>
            <a:ext cx="0" cy="2736304"/>
          </a:xfrm>
          <a:prstGeom prst="line">
            <a:avLst/>
          </a:prstGeom>
          <a:ln w="508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83768" y="3861048"/>
            <a:ext cx="0" cy="2736304"/>
          </a:xfrm>
          <a:prstGeom prst="line">
            <a:avLst/>
          </a:prstGeom>
          <a:ln w="508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652120" y="2132856"/>
            <a:ext cx="2880320" cy="0"/>
          </a:xfrm>
          <a:prstGeom prst="line">
            <a:avLst/>
          </a:prstGeom>
          <a:ln w="508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mgpreview?key=318b179e7631ba05&amp;mb=imgdb_preview_2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851578"/>
            <a:ext cx="3456384" cy="228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imgpreview?key=32bda8aed9f68cde&amp;mb=imgdb_preview_19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276" y="836712"/>
            <a:ext cx="3653724" cy="24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gpreview?key=727e0d513923468b&amp;mb=imgdb_preview_19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3861048"/>
            <a:ext cx="374910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gpreview?key=60c02a242f87bcec&amp;mb=imgdb_preview_366&amp;q=90&amp;w=1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685593"/>
            <a:ext cx="3995936" cy="31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imgpreview?key=749cad3df20ed3db&amp;mb=imgdb_preview_11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2007741"/>
            <a:ext cx="3802493" cy="264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imgpreview?key=b1eb52ce1fc4ce7&amp;mb=imgdb_preview_1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700587"/>
            <a:ext cx="288131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552" y="128826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Симметрия в авиастроении</a:t>
            </a:r>
            <a:endParaRPr lang="ru-RU" sz="4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182688" y="2665785"/>
            <a:ext cx="6917704" cy="1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 как восхитительно смотрятся симметричные корабли!</a:t>
            </a:r>
          </a:p>
        </p:txBody>
      </p:sp>
      <p:pic>
        <p:nvPicPr>
          <p:cNvPr id="3" name="Picture 5" descr="imgpreview?key=2bfbb78bc676806d&amp;mb=imgdb_preview_7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689" y="115888"/>
            <a:ext cx="2886471" cy="21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imgpreview?key=50f9f3ffff78a4c5&amp;mb=imgdb_preview_2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6632"/>
            <a:ext cx="31318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imgpreview?key=711855c8709b6b5a&amp;mb=imgdb_preview_12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365104"/>
            <a:ext cx="32035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gpreview?key=3ef65f7cd700e934&amp;mb=imgdb_preview_4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1496" y="4364980"/>
            <a:ext cx="3550664" cy="23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imgpreview?key=bd8b17c07f5e7de&amp;mb=imgdb_preview_14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65104"/>
            <a:ext cx="28079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imgpreview?key=75f7580e4329b24a&amp;mb=imgdb_preview_6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188640"/>
            <a:ext cx="3124957" cy="207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755576" y="214290"/>
            <a:ext cx="7848872" cy="720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54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45D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 pitchFamily="2" charset="0"/>
              </a:rPr>
              <a:t>Симметрия в поэзии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1412776"/>
            <a:ext cx="6408712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     …</a:t>
            </a:r>
            <a:r>
              <a:rPr lang="ru-RU" sz="3200" b="1" dirty="0"/>
              <a:t>В гранит </a:t>
            </a:r>
            <a:r>
              <a:rPr lang="ru-RU" sz="3200" b="1" dirty="0" err="1"/>
              <a:t>оделася</a:t>
            </a:r>
            <a:r>
              <a:rPr lang="ru-RU" sz="3200" b="1" dirty="0"/>
              <a:t> Не</a:t>
            </a:r>
            <a:r>
              <a:rPr lang="ru-RU" sz="3200" b="1" dirty="0">
                <a:solidFill>
                  <a:srgbClr val="CC3300"/>
                </a:solidFill>
              </a:rPr>
              <a:t>ва</a:t>
            </a:r>
            <a:r>
              <a:rPr lang="en-US" sz="3200" b="1" dirty="0"/>
              <a:t>;</a:t>
            </a:r>
            <a:endParaRPr lang="ru-RU" sz="3200" b="1" dirty="0"/>
          </a:p>
          <a:p>
            <a:r>
              <a:rPr lang="ru-RU" sz="3200" b="1" dirty="0"/>
              <a:t>Мосты повисли над во</a:t>
            </a:r>
            <a:r>
              <a:rPr lang="ru-RU" sz="3200" b="1" dirty="0">
                <a:solidFill>
                  <a:srgbClr val="CC3300"/>
                </a:solidFill>
              </a:rPr>
              <a:t>дами</a:t>
            </a:r>
            <a:r>
              <a:rPr lang="en-US" sz="3200" b="1" dirty="0"/>
              <a:t>;</a:t>
            </a:r>
            <a:endParaRPr lang="ru-RU" sz="3200" b="1" dirty="0"/>
          </a:p>
          <a:p>
            <a:r>
              <a:rPr lang="ru-RU" sz="3200" b="1" dirty="0"/>
              <a:t>    </a:t>
            </a:r>
            <a:r>
              <a:rPr lang="ru-RU" sz="3200" b="1" dirty="0" smtClean="0"/>
              <a:t>   </a:t>
            </a:r>
            <a:r>
              <a:rPr lang="ru-RU" sz="3200" b="1" dirty="0" err="1"/>
              <a:t>Темнозелеными</a:t>
            </a:r>
            <a:r>
              <a:rPr lang="ru-RU" sz="3200" b="1" dirty="0"/>
              <a:t> са</a:t>
            </a:r>
            <a:r>
              <a:rPr lang="ru-RU" sz="3200" b="1" dirty="0">
                <a:solidFill>
                  <a:srgbClr val="CC3300"/>
                </a:solidFill>
              </a:rPr>
              <a:t>дами</a:t>
            </a:r>
          </a:p>
          <a:p>
            <a:r>
              <a:rPr lang="ru-RU" sz="3200" b="1" dirty="0"/>
              <a:t>     Ее покрылись остро</a:t>
            </a:r>
            <a:r>
              <a:rPr lang="ru-RU" sz="3200" b="1" dirty="0">
                <a:solidFill>
                  <a:srgbClr val="CC3300"/>
                </a:solidFill>
              </a:rPr>
              <a:t>ва</a:t>
            </a:r>
            <a:r>
              <a:rPr lang="ru-RU" sz="3200" b="1" dirty="0"/>
              <a:t>…</a:t>
            </a:r>
            <a:endParaRPr lang="en-US" sz="32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86410" y="3752205"/>
            <a:ext cx="50907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Пушкин А.С. «Медный всадник»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755576" y="214290"/>
            <a:ext cx="7848872" cy="720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54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45D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 pitchFamily="2" charset="0"/>
              </a:rPr>
              <a:t>Симметрия в </a:t>
            </a:r>
            <a:r>
              <a:rPr lang="ru-RU" sz="54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45D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 pitchFamily="2" charset="0"/>
              </a:rPr>
              <a:t>буквах словах</a:t>
            </a:r>
            <a:endParaRPr lang="ru-RU" sz="54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45D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504" y="908720"/>
            <a:ext cx="87129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Буквы А, М, Т, Ш, П имеют вертикальную ось симметрии,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В, З, К, С, Э, Е – горизонтальную.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Буквы Ж, Н, О, Ф, Х имеют по две оси симметрии.   </a:t>
            </a:r>
          </a:p>
        </p:txBody>
      </p:sp>
      <p:pic>
        <p:nvPicPr>
          <p:cNvPr id="37890" name="Picture 2" descr="http://www.kinder-malvorlagen.com/_thmbs/symbole-buchstaben-zahlen/grosses-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2016224" cy="2843394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>
            <a:stCxn id="37890" idx="0"/>
          </p:cNvCxnSpPr>
          <p:nvPr/>
        </p:nvCxnSpPr>
        <p:spPr>
          <a:xfrm>
            <a:off x="1619672" y="3789040"/>
            <a:ext cx="0" cy="2736304"/>
          </a:xfrm>
          <a:prstGeom prst="line">
            <a:avLst/>
          </a:prstGeom>
          <a:ln w="508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Picture 6" descr="http://raskraska.narod.ru/azbuka/ze-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645024"/>
            <a:ext cx="2186474" cy="3096344"/>
          </a:xfrm>
          <a:prstGeom prst="rect">
            <a:avLst/>
          </a:prstGeom>
          <a:noFill/>
        </p:spPr>
      </p:pic>
      <p:pic>
        <p:nvPicPr>
          <p:cNvPr id="37896" name="Picture 8" descr="http://3.bp.blogspot.com/-tgEBsqq77Ek/VJDhTKouiVI/AAAAAAAAG2o/aZv-GaJroKc/s1600/Gambar%2BMewarnai%2BHuruf%2B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17032"/>
            <a:ext cx="2188868" cy="2978298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131840" y="5157192"/>
            <a:ext cx="2376264" cy="0"/>
          </a:xfrm>
          <a:prstGeom prst="line">
            <a:avLst/>
          </a:prstGeom>
          <a:ln w="508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40152" y="5157192"/>
            <a:ext cx="2376264" cy="0"/>
          </a:xfrm>
          <a:prstGeom prst="line">
            <a:avLst/>
          </a:prstGeom>
          <a:ln w="666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092280" y="3717032"/>
            <a:ext cx="0" cy="2736304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44016" y="260350"/>
            <a:ext cx="77724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Симметрию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можно увидеть и в словах: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казак, шалаш, кок, поп, радар.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Есть и целые фразы с таким свойством 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“Искать такси”,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“Аргентина манит негра”,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“Ценит негра аргентинец”,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“А роза упала на лапу </a:t>
            </a:r>
            <a:r>
              <a:rPr kumimoji="0" lang="ru-RU" alt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Азора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“А Я иду с мечем правосудия”.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Такие слова называются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палиндромами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243408"/>
            <a:ext cx="7848872" cy="1311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что такое симметрия?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906760"/>
            <a:ext cx="7010400" cy="37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вот,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симметрия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это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неизменность при каких-либо преобразованиях.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Это означает, что при определённых трансформациях, производимых с объектом, тот не изменяется.</a:t>
            </a: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491880" cy="26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555776" y="3933056"/>
            <a:ext cx="0" cy="3024000"/>
          </a:xfrm>
          <a:prstGeom prst="line">
            <a:avLst/>
          </a:prstGeom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776864" cy="493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5125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Симметрию можно обнаружить почти везде, если знать, как ее искать. </a:t>
            </a:r>
            <a:endParaRPr lang="ru-RU" alt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 Light" pitchFamily="34" charset="0"/>
              <a:ea typeface="DejaVu Sans Light" pitchFamily="34" charset="0"/>
              <a:cs typeface="DejaVu Sans Light" pitchFamily="34" charset="0"/>
            </a:endParaRPr>
          </a:p>
          <a:p>
            <a:pPr marL="0" indent="365125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Многие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народы с древнейших времен владели представлением о симметрии в широком смысле – как об уравновешенности и гармонии. Творчество людей во всех своих проявлениях тяготеет к симметрии. </a:t>
            </a:r>
            <a:endParaRPr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 Light" pitchFamily="34" charset="0"/>
              <a:ea typeface="DejaVu Sans Light" pitchFamily="34" charset="0"/>
              <a:cs typeface="DejaVu Sans Light" pitchFamily="34" charset="0"/>
            </a:endParaRPr>
          </a:p>
          <a:p>
            <a:pPr marL="0" indent="365125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Посредством 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симметрии человек всегда пытался, по словам немецкого математика Германа Вейля, «постичь и создать порядок, красоту и совершенство». 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-315416"/>
            <a:ext cx="77724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Заключение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-36512" y="216148"/>
          <a:ext cx="2843458" cy="3428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3161905" imgH="4695238" progId="">
                  <p:embed/>
                </p:oleObj>
              </mc:Choice>
              <mc:Fallback>
                <p:oleObj r:id="rId4" imgW="3161905" imgH="4695238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2" y="216148"/>
                        <a:ext cx="2843458" cy="3428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83768" y="332656"/>
            <a:ext cx="467995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ВЫВОД: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Симметрия – это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гармония и красота, также равновесие и устойчивость.</a:t>
            </a:r>
          </a:p>
        </p:txBody>
      </p:sp>
      <p:pic>
        <p:nvPicPr>
          <p:cNvPr id="6" name="Picture 10" descr="фео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2325" y="0"/>
            <a:ext cx="19716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Яйцо цер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2420938"/>
            <a:ext cx="19812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Гри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581525"/>
            <a:ext cx="248376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Вологодские кружев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257145"/>
            <a:ext cx="3528392" cy="26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Геометрия осен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0" y="4077072"/>
            <a:ext cx="2915486" cy="28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620688"/>
            <a:ext cx="7772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96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симметрии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7504" y="476672"/>
            <a:ext cx="748883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Segoe Print" pitchFamily="2" charset="0"/>
              </a:rPr>
              <a:t>   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</a:pPr>
            <a:r>
              <a:rPr lang="ru-RU" sz="2100" b="1" dirty="0" smtClean="0">
                <a:solidFill>
                  <a:srgbClr val="0045D0"/>
                </a:solidFill>
                <a:latin typeface="Segoe Print" pitchFamily="2" charset="0"/>
              </a:rPr>
              <a:t>   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Ещё древние греки считали, что симметрия – это гармония, соразмерность. Они же и ввели термин </a:t>
            </a:r>
            <a:r>
              <a:rPr lang="ru-RU" sz="2400" b="1" dirty="0" err="1" smtClean="0">
                <a:solidFill>
                  <a:srgbClr val="0045D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symmetria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который сейчас перешёл в русское слово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«симметрия»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0045D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у древних народов, таких как шумеры и египтяне, у первобытных племён, да и у кое-кого в наше время симметрия ассоциируется не только с красотой и гармонией, но и прежде всего с </a:t>
            </a:r>
            <a:r>
              <a:rPr kumimoji="0" lang="ru-RU" sz="2100" i="1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магией</a:t>
            </a: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Не зря же люди в эпоху мегалита для ритуальных целей сооружали кромлехи в форме круга –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«идеально симметричной» геометрической фигуры.</a:t>
            </a:r>
          </a:p>
        </p:txBody>
      </p:sp>
      <p:pic>
        <p:nvPicPr>
          <p:cNvPr id="1026" name="Picture 2" descr="http://blog.goth.su/images/mesta-sili/AN-S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589" y="4149080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315416"/>
            <a:ext cx="7010400" cy="1311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Типы симметрии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62136" y="692696"/>
            <a:ext cx="7010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Симметрия бывает двух типов: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45D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45D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AutoNum type="arabicPeriod"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Математическая симметрия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(может встречаться во всём, что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назвать объектом)</a:t>
            </a: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AutoNum type="arabicPeriod"/>
              <a:tabLst/>
              <a:defRPr/>
            </a:pP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solidFill>
                <a:srgbClr val="0045D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AutoNum type="arabicPeriod"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Физическая симметрия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(может встречаться во всём том, что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нельзя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назвать объектом)</a:t>
            </a: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64704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296121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01494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428962"/>
            <a:ext cx="3275856" cy="34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Математическая симметрия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836712"/>
            <a:ext cx="745725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В отличии от физической симметрии, математическая симметрия встречается во многих науках.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45D0"/>
                </a:solidFill>
                <a:latin typeface="+mn-lt"/>
              </a:rPr>
              <a:t>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часто в разных науках идентичные друг другу виды симметрии называются по разному.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Она может встречаться во всём, что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назвать объектом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45D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Математическая симметрия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Симметрия в математике.</a:t>
            </a:r>
            <a:endParaRPr lang="ru-RU" sz="2800" b="1" u="sng" dirty="0" smtClean="0">
              <a:solidFill>
                <a:srgbClr val="0045D0"/>
              </a:solidFill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Поступательная.</a:t>
            </a:r>
            <a:r>
              <a:rPr lang="ru-RU" sz="2800" b="1" dirty="0" smtClean="0">
                <a:solidFill>
                  <a:srgbClr val="0045D0"/>
                </a:solidFill>
                <a:latin typeface="+mn-lt"/>
              </a:rPr>
              <a:t>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45D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800" b="1" dirty="0" smtClean="0">
              <a:solidFill>
                <a:srgbClr val="0045D0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45D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Вращательная.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800" b="1" dirty="0" smtClean="0">
              <a:solidFill>
                <a:srgbClr val="0045D0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45D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Осевая.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800" b="1" dirty="0" smtClean="0">
              <a:solidFill>
                <a:srgbClr val="0045D0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45D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Центральная.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45D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1" descr="21864734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152" y="4448175"/>
            <a:ext cx="2219325" cy="2409825"/>
          </a:xfrm>
          <a:prstGeom prst="rect">
            <a:avLst/>
          </a:prstGeom>
          <a:noFill/>
        </p:spPr>
      </p:pic>
      <p:pic>
        <p:nvPicPr>
          <p:cNvPr id="12" name="Picture 16" descr="anim2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99830" y="2060848"/>
            <a:ext cx="1684338" cy="1833563"/>
          </a:xfrm>
          <a:prstGeom prst="rect">
            <a:avLst/>
          </a:prstGeom>
          <a:noFill/>
        </p:spPr>
      </p:pic>
      <p:pic>
        <p:nvPicPr>
          <p:cNvPr id="13" name="Picture 15" descr="ornamentMeandr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03848" y="1124744"/>
            <a:ext cx="3236913" cy="809625"/>
          </a:xfrm>
          <a:prstGeom prst="rect">
            <a:avLst/>
          </a:prstGeom>
          <a:noFill/>
        </p:spPr>
      </p:pic>
      <p:pic>
        <p:nvPicPr>
          <p:cNvPr id="14" name="Picture 4" descr="ra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123728" y="3789040"/>
            <a:ext cx="2398712" cy="2187575"/>
          </a:xfrm>
          <a:prstGeom prst="rect">
            <a:avLst/>
          </a:prstGeom>
          <a:noFill/>
        </p:spPr>
      </p:pic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3347864" y="3645024"/>
            <a:ext cx="0" cy="2519363"/>
          </a:xfrm>
          <a:prstGeom prst="line">
            <a:avLst/>
          </a:prstGeom>
          <a:ln w="69850">
            <a:solidFill>
              <a:srgbClr val="FFFF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916832"/>
            <a:ext cx="2665413" cy="1903413"/>
          </a:xfrm>
          <a:prstGeom prst="rect">
            <a:avLst/>
          </a:prstGeom>
          <a:noFill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550" y="4323606"/>
            <a:ext cx="3563938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55576" y="188913"/>
            <a:ext cx="7920880" cy="431800"/>
          </a:xfrm>
          <a:prstGeom prst="rect">
            <a:avLst/>
          </a:prstGeom>
          <a:solidFill>
            <a:srgbClr val="CC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Симметрия в живой природе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09120"/>
            <a:ext cx="27717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060375"/>
            <a:ext cx="36576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135411"/>
            <a:ext cx="32099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1052736"/>
            <a:ext cx="4906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Симметрия часто встречается </a:t>
            </a:r>
          </a:p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природе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28092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b="1" dirty="0" smtClean="0">
                <a:solidFill>
                  <a:srgbClr val="0045D0"/>
                </a:solidFill>
                <a:latin typeface="Segoe Print" pitchFamily="2" charset="0"/>
              </a:rPr>
              <a:t>   </a:t>
            </a:r>
            <a:r>
              <a:rPr lang="ru-RU" altLang="ru-RU" sz="2800" b="1" dirty="0" smtClean="0">
                <a:solidFill>
                  <a:srgbClr val="0045D0"/>
                </a:solidFill>
                <a:latin typeface="Segoe Print" pitchFamily="2" charset="0"/>
              </a:rPr>
              <a:t>Посмотрите на кленовый лист и бабочку. Их объединяет то, что они симметричны. </a:t>
            </a:r>
            <a:endParaRPr lang="ru-RU" altLang="ru-RU" sz="2400" b="1" dirty="0" smtClean="0">
              <a:solidFill>
                <a:srgbClr val="0045D0"/>
              </a:solidFill>
              <a:latin typeface="Segoe Print" pitchFamily="2" charset="0"/>
            </a:endParaRPr>
          </a:p>
        </p:txBody>
      </p:sp>
      <p:pic>
        <p:nvPicPr>
          <p:cNvPr id="5" name="Picture 12" descr="mapl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6133" y="1700808"/>
            <a:ext cx="4077875" cy="4032448"/>
          </a:xfrm>
          <a:prstGeom prst="rect">
            <a:avLst/>
          </a:prstGeom>
          <a:noFill/>
        </p:spPr>
      </p:pic>
      <p:pic>
        <p:nvPicPr>
          <p:cNvPr id="6" name="Picture 14" descr="180px-Commonbuckey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040" y="1704224"/>
            <a:ext cx="4104456" cy="410104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827584" y="1916832"/>
            <a:ext cx="3456384" cy="3312368"/>
          </a:xfrm>
          <a:prstGeom prst="line">
            <a:avLst/>
          </a:prstGeom>
          <a:ln w="5080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660232" y="2204864"/>
            <a:ext cx="504056" cy="3024336"/>
          </a:xfrm>
          <a:prstGeom prst="line">
            <a:avLst/>
          </a:prstGeom>
          <a:ln w="508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56927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Посмотрите, какая красота и симметричность!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43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578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Unicode MS</vt:lpstr>
      <vt:lpstr>Calibri</vt:lpstr>
      <vt:lpstr>DejaVu Sans Light</vt:lpstr>
      <vt:lpstr>Segoe Print</vt:lpstr>
      <vt:lpstr>Times New Roman</vt:lpstr>
      <vt:lpstr>Wingdings</vt:lpstr>
      <vt:lpstr>Тема Office</vt:lpstr>
      <vt:lpstr>Презентация PowerPoint</vt:lpstr>
      <vt:lpstr>А что такое симметрия?</vt:lpstr>
      <vt:lpstr>История симметрии</vt:lpstr>
      <vt:lpstr>Типы симметрии</vt:lpstr>
      <vt:lpstr>Математическая симметрия</vt:lpstr>
      <vt:lpstr>Математическая симметрия</vt:lpstr>
      <vt:lpstr>Презентация PowerPoint</vt:lpstr>
      <vt:lpstr>Презентация PowerPoint</vt:lpstr>
      <vt:lpstr>Посмотрите, какая красота и симметричность!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питер</dc:creator>
  <cp:lastModifiedBy>pc</cp:lastModifiedBy>
  <cp:revision>102</cp:revision>
  <dcterms:modified xsi:type="dcterms:W3CDTF">2022-04-09T08:02:42Z</dcterms:modified>
</cp:coreProperties>
</file>