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8288000" cy="10287000"/>
  <p:notesSz cx="18288000" cy="10287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3" b="10658"/>
          <a:stretch/>
        </p:blipFill>
        <p:spPr bwMode="auto">
          <a:xfrm>
            <a:off x="1185512" y="3307249"/>
            <a:ext cx="8278558" cy="67492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 bwMode="auto">
          <a:xfrm>
            <a:off x="1447585" y="2002324"/>
            <a:ext cx="1723389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0"/>
              </a:lnSpc>
              <a:defRPr/>
            </a:pPr>
            <a:r>
              <a:rPr lang="en-US" sz="8350">
                <a:solidFill>
                  <a:srgbClr val="FFFFFF"/>
                </a:solidFill>
                <a:latin typeface="Arista Pro SemiBold"/>
              </a:rPr>
              <a:t>Защита прав ребенка-инвалида</a:t>
            </a:r>
            <a:endParaRPr/>
          </a:p>
        </p:txBody>
      </p:sp>
      <p:sp>
        <p:nvSpPr>
          <p:cNvPr id="4" name="TextBox 4"/>
          <p:cNvSpPr txBox="1"/>
          <p:nvPr/>
        </p:nvSpPr>
        <p:spPr bwMode="auto">
          <a:xfrm>
            <a:off x="2712883" y="9016583"/>
            <a:ext cx="4669" cy="43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8"/>
              </a:lnSpc>
              <a:defRPr/>
            </a:pPr>
            <a:endParaRPr/>
          </a:p>
        </p:txBody>
      </p:sp>
      <p:sp>
        <p:nvSpPr>
          <p:cNvPr id="5" name="TextBox 5"/>
          <p:cNvSpPr txBox="1"/>
          <p:nvPr/>
        </p:nvSpPr>
        <p:spPr bwMode="auto">
          <a:xfrm>
            <a:off x="9830172" y="4557904"/>
            <a:ext cx="7791724" cy="2106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86"/>
              </a:lnSpc>
              <a:spcBef>
                <a:spcPts val="0"/>
              </a:spcBef>
              <a:defRPr/>
            </a:pPr>
            <a:endParaRPr sz="3200" dirty="0"/>
          </a:p>
          <a:p>
            <a:pPr algn="ctr">
              <a:lnSpc>
                <a:spcPts val="4986"/>
              </a:lnSpc>
              <a:spcBef>
                <a:spcPts val="0"/>
              </a:spcBef>
              <a:defRPr/>
            </a:pPr>
            <a:r>
              <a:rPr lang="ru-RU" sz="3200" dirty="0">
                <a:solidFill>
                  <a:srgbClr val="000000"/>
                </a:solidFill>
                <a:latin typeface="Aristotelica Pro Cond. DemiBold"/>
              </a:rPr>
              <a:t>Воспитатель : Миронова Инна Николаевна</a:t>
            </a:r>
            <a:endParaRPr sz="3200" dirty="0"/>
          </a:p>
          <a:p>
            <a:pPr algn="ctr">
              <a:lnSpc>
                <a:spcPts val="3446"/>
              </a:lnSpc>
              <a:spcBef>
                <a:spcPts val="0"/>
              </a:spcBef>
              <a:defRPr/>
            </a:pPr>
            <a:endParaRPr sz="3200" dirty="0"/>
          </a:p>
          <a:p>
            <a:pPr algn="ctr">
              <a:lnSpc>
                <a:spcPts val="3446"/>
              </a:lnSpc>
              <a:spcBef>
                <a:spcPts val="0"/>
              </a:spcBef>
              <a:defRPr/>
            </a:pPr>
            <a:endParaRPr dirty="0"/>
          </a:p>
        </p:txBody>
      </p:sp>
      <p:sp>
        <p:nvSpPr>
          <p:cNvPr id="6" name="TextBox 6"/>
          <p:cNvSpPr txBox="1"/>
          <p:nvPr/>
        </p:nvSpPr>
        <p:spPr bwMode="auto">
          <a:xfrm>
            <a:off x="2717553" y="566276"/>
            <a:ext cx="1228651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defRPr/>
            </a:pPr>
            <a:r>
              <a:rPr lang="ru-RU" sz="3000" dirty="0">
                <a:solidFill>
                  <a:srgbClr val="000000"/>
                </a:solidFill>
                <a:latin typeface="Inter Bold"/>
              </a:rPr>
              <a:t>Муниципальное</a:t>
            </a:r>
            <a:r>
              <a:rPr lang="en-US" sz="300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Inter Bold"/>
              </a:rPr>
              <a:t>бюджетное дошкольное </a:t>
            </a:r>
            <a:r>
              <a:rPr lang="en-US" sz="300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Inter Bold"/>
              </a:rPr>
              <a:t>учреждение</a:t>
            </a:r>
            <a:r>
              <a:rPr lang="en-US" sz="3000" dirty="0">
                <a:solidFill>
                  <a:srgbClr val="000000"/>
                </a:solidFill>
                <a:latin typeface="Inter Bold"/>
              </a:rPr>
              <a:t> г. </a:t>
            </a:r>
            <a:r>
              <a:rPr lang="en-US" sz="3000" dirty="0" err="1">
                <a:solidFill>
                  <a:srgbClr val="000000"/>
                </a:solidFill>
                <a:latin typeface="Inter Bold"/>
              </a:rPr>
              <a:t>Серпухова</a:t>
            </a:r>
            <a:endParaRPr dirty="0"/>
          </a:p>
          <a:p>
            <a:pPr algn="ctr">
              <a:lnSpc>
                <a:spcPts val="4199"/>
              </a:lnSpc>
              <a:defRPr/>
            </a:pPr>
            <a:r>
              <a:rPr lang="ru-RU" sz="3000" dirty="0">
                <a:solidFill>
                  <a:srgbClr val="000000"/>
                </a:solidFill>
                <a:latin typeface="Arimo Bold"/>
              </a:rPr>
              <a:t>Детский сад </a:t>
            </a:r>
            <a:r>
              <a:rPr lang="en-US" sz="3000" dirty="0">
                <a:solidFill>
                  <a:srgbClr val="000000"/>
                </a:solidFill>
                <a:latin typeface="Arimo Bold"/>
              </a:rPr>
              <a:t>  №</a:t>
            </a:r>
            <a:r>
              <a:rPr lang="ru-RU" sz="3000" dirty="0">
                <a:solidFill>
                  <a:srgbClr val="000000"/>
                </a:solidFill>
                <a:latin typeface="Arimo Bold"/>
              </a:rPr>
              <a:t>40 «Берёзка» </a:t>
            </a:r>
            <a:endParaRPr dirty="0"/>
          </a:p>
          <a:p>
            <a:pPr algn="ctr">
              <a:lnSpc>
                <a:spcPts val="4199"/>
              </a:lnSpc>
              <a:spcBef>
                <a:spcPts val="0"/>
              </a:spcBef>
              <a:defRPr/>
            </a:pPr>
            <a:endParaRPr dirty="0"/>
          </a:p>
        </p:txBody>
      </p:sp>
      <p:sp>
        <p:nvSpPr>
          <p:cNvPr id="7" name="TextBox 7"/>
          <p:cNvSpPr txBox="1"/>
          <p:nvPr/>
        </p:nvSpPr>
        <p:spPr bwMode="auto">
          <a:xfrm>
            <a:off x="10915183" y="8371205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11745761" y="8837069"/>
            <a:ext cx="5024484" cy="647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6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Серпухов, 2022 год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-132310" y="3104813"/>
            <a:ext cx="5902408" cy="573241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 bwMode="auto">
          <a:xfrm>
            <a:off x="575048" y="346639"/>
            <a:ext cx="16561840" cy="1585102"/>
            <a:chOff x="0" y="-47625"/>
            <a:chExt cx="16379345" cy="2633783"/>
          </a:xfrm>
        </p:grpSpPr>
        <p:sp>
          <p:nvSpPr>
            <p:cNvPr id="9" name="TextBox 9"/>
            <p:cNvSpPr txBox="1"/>
            <p:nvPr/>
          </p:nvSpPr>
          <p:spPr bwMode="auto">
            <a:xfrm>
              <a:off x="0" y="-47625"/>
              <a:ext cx="14826828" cy="263378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  <a:spcBef>
                  <a:spcPts val="0"/>
                </a:spcBef>
                <a:defRPr/>
              </a:pPr>
              <a:r>
                <a:rPr lang="en-US" sz="9000" dirty="0">
                  <a:solidFill>
                    <a:srgbClr val="F3E9DC"/>
                  </a:solidFill>
                  <a:latin typeface="Arista Pro SemiBold"/>
                </a:rPr>
                <a:t>                 </a:t>
              </a:r>
              <a:endParaRPr dirty="0"/>
            </a:p>
          </p:txBody>
        </p:sp>
        <p:sp>
          <p:nvSpPr>
            <p:cNvPr id="10" name="TextBox 10"/>
            <p:cNvSpPr txBox="1"/>
            <p:nvPr/>
          </p:nvSpPr>
          <p:spPr bwMode="auto">
            <a:xfrm>
              <a:off x="278797" y="202663"/>
              <a:ext cx="16100548" cy="20866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550"/>
                </a:lnSpc>
                <a:spcBef>
                  <a:spcPts val="0"/>
                </a:spcBef>
                <a:defRPr/>
              </a:pP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		Краткий </a:t>
              </a: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 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взгляд</a:t>
              </a: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 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на то </a:t>
              </a: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, 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о </a:t>
              </a: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ч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ем </a:t>
              </a: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 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мы будем</a:t>
              </a:r>
            </a:p>
            <a:p>
              <a:pPr marL="0" lvl="0" indent="0" algn="l">
                <a:lnSpc>
                  <a:spcPts val="4550"/>
                </a:lnSpc>
                <a:spcBef>
                  <a:spcPts val="0"/>
                </a:spcBef>
                <a:defRPr/>
              </a:pP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 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							говорить</a:t>
              </a:r>
              <a:r>
                <a:rPr lang="en-US" sz="6600" dirty="0">
                  <a:solidFill>
                    <a:srgbClr val="FFFFFF"/>
                  </a:solidFill>
                  <a:latin typeface="Arista Pro SemiBold"/>
                </a:rPr>
                <a:t> </a:t>
              </a:r>
              <a:r>
                <a:rPr lang="ru-RU" sz="6600" dirty="0">
                  <a:solidFill>
                    <a:srgbClr val="FFFFFF"/>
                  </a:solidFill>
                  <a:latin typeface="Arista Pro SemiBold"/>
                </a:rPr>
                <a:t>.</a:t>
              </a:r>
              <a:endParaRPr sz="6600" dirty="0">
                <a:latin typeface="Arista Pro SemiBold"/>
              </a:endParaRPr>
            </a:p>
          </p:txBody>
        </p:sp>
      </p:grpSp>
      <p:sp>
        <p:nvSpPr>
          <p:cNvPr id="11" name="TextBox 11"/>
          <p:cNvSpPr txBox="1"/>
          <p:nvPr/>
        </p:nvSpPr>
        <p:spPr bwMode="auto">
          <a:xfrm>
            <a:off x="5770099" y="2082373"/>
            <a:ext cx="10070645" cy="1118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 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детской 		инвалидности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 bwMode="auto">
          <a:xfrm>
            <a:off x="6026980" y="7013763"/>
            <a:ext cx="1068549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defRPr/>
            </a:pPr>
            <a:r>
              <a:rPr lang="en-US" sz="3000" dirty="0">
                <a:solidFill>
                  <a:srgbClr val="000000"/>
                </a:solidFill>
                <a:latin typeface="Inter Bold"/>
              </a:rPr>
              <a:t>4</a:t>
            </a:r>
            <a:r>
              <a:rPr lang="ru-RU" sz="3000">
                <a:solidFill>
                  <a:srgbClr val="000000"/>
                </a:solidFill>
                <a:latin typeface="Inter Bold"/>
              </a:rPr>
              <a:t>   </a:t>
            </a:r>
            <a:r>
              <a:rPr lang="ru-RU" sz="3000" dirty="0">
                <a:solidFill>
                  <a:srgbClr val="000000"/>
                </a:solidFill>
                <a:latin typeface="Inter Bold"/>
              </a:rPr>
              <a:t> </a:t>
            </a:r>
            <a:r>
              <a:rPr 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обществе к детям -инвалидам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 bwMode="auto">
          <a:xfrm>
            <a:off x="5947333" y="3196306"/>
            <a:ext cx="62653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defRPr/>
            </a:pPr>
            <a:r>
              <a:rPr lang="en-US" sz="3000" dirty="0">
                <a:solidFill>
                  <a:srgbClr val="000000"/>
                </a:solidFill>
                <a:latin typeface="Inter Bold"/>
              </a:rPr>
              <a:t>2</a:t>
            </a:r>
            <a:endParaRPr dirty="0"/>
          </a:p>
        </p:txBody>
      </p:sp>
      <p:sp>
        <p:nvSpPr>
          <p:cNvPr id="16" name="TextBox 16"/>
          <p:cNvSpPr txBox="1"/>
          <p:nvPr/>
        </p:nvSpPr>
        <p:spPr bwMode="auto">
          <a:xfrm>
            <a:off x="5947333" y="5086350"/>
            <a:ext cx="62653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defRPr/>
            </a:pPr>
            <a:r>
              <a:rPr lang="en-US" sz="3000">
                <a:solidFill>
                  <a:srgbClr val="000000"/>
                </a:solidFill>
                <a:latin typeface="Inter Bold"/>
              </a:rPr>
              <a:t>3</a:t>
            </a:r>
            <a:endParaRPr/>
          </a:p>
        </p:txBody>
      </p:sp>
      <p:sp>
        <p:nvSpPr>
          <p:cNvPr id="17" name="TextBox 17"/>
          <p:cNvSpPr txBox="1"/>
          <p:nvPr/>
        </p:nvSpPr>
        <p:spPr bwMode="auto">
          <a:xfrm>
            <a:off x="6573867" y="4815406"/>
            <a:ext cx="9734218" cy="2224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организации занимающиеся с детьми инвалидами в городском округе Серпухов</a:t>
            </a:r>
          </a:p>
          <a:p>
            <a:pPr>
              <a:lnSpc>
                <a:spcPts val="4479"/>
              </a:lnSpc>
              <a:defRPr/>
            </a:pPr>
            <a:endParaRPr dirty="0"/>
          </a:p>
        </p:txBody>
      </p:sp>
      <p:sp>
        <p:nvSpPr>
          <p:cNvPr id="18" name="TextBox 18"/>
          <p:cNvSpPr txBox="1"/>
          <p:nvPr/>
        </p:nvSpPr>
        <p:spPr bwMode="auto">
          <a:xfrm>
            <a:off x="6573866" y="3246258"/>
            <a:ext cx="9903945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документы о правах детей -инвалидов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479"/>
              </a:lnSpc>
              <a:defRPr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066" b="30066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 bwMode="auto">
          <a:xfrm>
            <a:off x="1602752" y="2225737"/>
            <a:ext cx="15361494" cy="7754763"/>
            <a:chOff x="0" y="0"/>
            <a:chExt cx="20481991" cy="10339684"/>
          </a:xfrm>
        </p:grpSpPr>
        <p:sp>
          <p:nvSpPr>
            <p:cNvPr id="4" name="TextBox 4"/>
            <p:cNvSpPr txBox="1"/>
            <p:nvPr/>
          </p:nvSpPr>
          <p:spPr bwMode="auto">
            <a:xfrm>
              <a:off x="2212509" y="10045086"/>
              <a:ext cx="653382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2017г</a:t>
              </a:r>
              <a:endParaRPr/>
            </a:p>
          </p:txBody>
        </p:sp>
        <p:sp>
          <p:nvSpPr>
            <p:cNvPr id="5" name="TextBox 5"/>
            <p:cNvSpPr txBox="1"/>
            <p:nvPr/>
          </p:nvSpPr>
          <p:spPr bwMode="auto">
            <a:xfrm>
              <a:off x="6339739" y="10045086"/>
              <a:ext cx="653382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2018г</a:t>
              </a:r>
              <a:endParaRPr/>
            </a:p>
          </p:txBody>
        </p:sp>
        <p:sp>
          <p:nvSpPr>
            <p:cNvPr id="6" name="TextBox 6"/>
            <p:cNvSpPr txBox="1"/>
            <p:nvPr/>
          </p:nvSpPr>
          <p:spPr bwMode="auto">
            <a:xfrm>
              <a:off x="10466968" y="10045086"/>
              <a:ext cx="653382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2019г</a:t>
              </a:r>
              <a:endParaRPr/>
            </a:p>
          </p:txBody>
        </p:sp>
        <p:sp>
          <p:nvSpPr>
            <p:cNvPr id="7" name="TextBox 7"/>
            <p:cNvSpPr txBox="1"/>
            <p:nvPr/>
          </p:nvSpPr>
          <p:spPr bwMode="auto">
            <a:xfrm>
              <a:off x="14575110" y="10045086"/>
              <a:ext cx="691557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2020г</a:t>
              </a:r>
              <a:endParaRPr/>
            </a:p>
          </p:txBody>
        </p:sp>
        <p:sp>
          <p:nvSpPr>
            <p:cNvPr id="8" name="TextBox 8"/>
            <p:cNvSpPr txBox="1"/>
            <p:nvPr/>
          </p:nvSpPr>
          <p:spPr bwMode="auto">
            <a:xfrm>
              <a:off x="18721427" y="10045086"/>
              <a:ext cx="653382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2021г</a:t>
              </a:r>
              <a:endParaRPr/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 bwMode="auto">
            <a:xfrm>
              <a:off x="1105327" y="137774"/>
              <a:ext cx="19376664" cy="9807575"/>
              <a:chOff x="0" y="0"/>
              <a:chExt cx="12187524" cy="6168763"/>
            </a:xfrm>
          </p:grpSpPr>
          <p:sp>
            <p:nvSpPr>
              <p:cNvPr id="10" name="Freeform 10"/>
              <p:cNvSpPr/>
              <p:nvPr/>
            </p:nvSpPr>
            <p:spPr bwMode="auto">
              <a:xfrm>
                <a:off x="0" y="-6350"/>
                <a:ext cx="1218752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187524" h="12700" extrusionOk="0">
                    <a:moveTo>
                      <a:pt x="0" y="0"/>
                    </a:moveTo>
                    <a:lnTo>
                      <a:pt x="12187524" y="0"/>
                    </a:lnTo>
                    <a:lnTo>
                      <a:pt x="1218752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11" name="Freeform 11"/>
              <p:cNvSpPr/>
              <p:nvPr/>
            </p:nvSpPr>
            <p:spPr bwMode="auto">
              <a:xfrm>
                <a:off x="0" y="2049905"/>
                <a:ext cx="1218752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187524" h="12700" extrusionOk="0">
                    <a:moveTo>
                      <a:pt x="0" y="0"/>
                    </a:moveTo>
                    <a:lnTo>
                      <a:pt x="12187524" y="0"/>
                    </a:lnTo>
                    <a:lnTo>
                      <a:pt x="1218752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12" name="Freeform 12"/>
              <p:cNvSpPr/>
              <p:nvPr/>
            </p:nvSpPr>
            <p:spPr bwMode="auto">
              <a:xfrm>
                <a:off x="0" y="4106159"/>
                <a:ext cx="1218752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187524" h="12700" extrusionOk="0">
                    <a:moveTo>
                      <a:pt x="0" y="0"/>
                    </a:moveTo>
                    <a:lnTo>
                      <a:pt x="12187524" y="0"/>
                    </a:lnTo>
                    <a:lnTo>
                      <a:pt x="1218752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  <p:sp>
            <p:nvSpPr>
              <p:cNvPr id="13" name="Freeform 13"/>
              <p:cNvSpPr/>
              <p:nvPr/>
            </p:nvSpPr>
            <p:spPr bwMode="auto">
              <a:xfrm>
                <a:off x="0" y="6162413"/>
                <a:ext cx="1218752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187524" h="12700" extrusionOk="0">
                    <a:moveTo>
                      <a:pt x="0" y="0"/>
                    </a:moveTo>
                    <a:lnTo>
                      <a:pt x="12187524" y="0"/>
                    </a:lnTo>
                    <a:lnTo>
                      <a:pt x="1218752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89E798"/>
              </a:solidFill>
            </p:spPr>
          </p:sp>
        </p:grpSp>
        <p:sp>
          <p:nvSpPr>
            <p:cNvPr id="14" name="TextBox 14"/>
            <p:cNvSpPr txBox="1"/>
            <p:nvPr/>
          </p:nvSpPr>
          <p:spPr bwMode="auto">
            <a:xfrm>
              <a:off x="0" y="-19050"/>
              <a:ext cx="986541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750тыс. </a:t>
              </a:r>
              <a:endParaRPr/>
            </a:p>
          </p:txBody>
        </p:sp>
        <p:sp>
          <p:nvSpPr>
            <p:cNvPr id="15" name="TextBox 15"/>
            <p:cNvSpPr txBox="1"/>
            <p:nvPr/>
          </p:nvSpPr>
          <p:spPr bwMode="auto">
            <a:xfrm>
              <a:off x="0" y="3250142"/>
              <a:ext cx="986541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500тыс. </a:t>
              </a:r>
              <a:endParaRPr/>
            </a:p>
          </p:txBody>
        </p:sp>
        <p:sp>
          <p:nvSpPr>
            <p:cNvPr id="16" name="TextBox 16"/>
            <p:cNvSpPr txBox="1"/>
            <p:nvPr/>
          </p:nvSpPr>
          <p:spPr bwMode="auto">
            <a:xfrm>
              <a:off x="0" y="6519333"/>
              <a:ext cx="986541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250тыс. </a:t>
              </a:r>
              <a:endParaRPr/>
            </a:p>
          </p:txBody>
        </p:sp>
        <p:sp>
          <p:nvSpPr>
            <p:cNvPr id="17" name="TextBox 17"/>
            <p:cNvSpPr txBox="1"/>
            <p:nvPr/>
          </p:nvSpPr>
          <p:spPr bwMode="auto">
            <a:xfrm>
              <a:off x="289621" y="9788525"/>
              <a:ext cx="696920" cy="29459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4"/>
                </a:lnSpc>
                <a:defRPr/>
              </a:pPr>
              <a:r>
                <a:rPr lang="en-US" sz="1400">
                  <a:solidFill>
                    <a:srgbClr val="89E798"/>
                  </a:solidFill>
                  <a:latin typeface="Comic Relief"/>
                </a:rPr>
                <a:t>0тыс. </a:t>
              </a:r>
              <a:endParaRPr/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 bwMode="auto">
            <a:xfrm>
              <a:off x="1105327" y="137774"/>
              <a:ext cx="19376664" cy="9807575"/>
              <a:chOff x="0" y="0"/>
              <a:chExt cx="12187524" cy="6168763"/>
            </a:xfrm>
          </p:grpSpPr>
          <p:sp>
            <p:nvSpPr>
              <p:cNvPr id="19" name="Freeform 19"/>
              <p:cNvSpPr/>
              <p:nvPr/>
            </p:nvSpPr>
            <p:spPr bwMode="auto">
              <a:xfrm>
                <a:off x="0" y="931302"/>
                <a:ext cx="1803753" cy="5237461"/>
              </a:xfrm>
              <a:custGeom>
                <a:avLst/>
                <a:gdLst/>
                <a:ahLst/>
                <a:cxnLst/>
                <a:rect l="l" t="t" r="r" b="b"/>
                <a:pathLst>
                  <a:path w="1803753" h="5237461" extrusionOk="0">
                    <a:moveTo>
                      <a:pt x="0" y="5237461"/>
                    </a:moveTo>
                    <a:lnTo>
                      <a:pt x="0" y="90188"/>
                    </a:lnTo>
                    <a:cubicBezTo>
                      <a:pt x="0" y="40378"/>
                      <a:pt x="40378" y="0"/>
                      <a:pt x="90188" y="0"/>
                    </a:cubicBezTo>
                    <a:lnTo>
                      <a:pt x="1713566" y="0"/>
                    </a:lnTo>
                    <a:cubicBezTo>
                      <a:pt x="1763375" y="0"/>
                      <a:pt x="1803753" y="40378"/>
                      <a:pt x="1803753" y="90188"/>
                    </a:cubicBezTo>
                    <a:lnTo>
                      <a:pt x="1803753" y="5237461"/>
                    </a:lnTo>
                    <a:close/>
                  </a:path>
                </a:pathLst>
              </a:custGeom>
              <a:solidFill>
                <a:srgbClr val="DC483A"/>
              </a:solidFill>
            </p:spPr>
          </p:sp>
          <p:sp>
            <p:nvSpPr>
              <p:cNvPr id="20" name="Freeform 20"/>
              <p:cNvSpPr/>
              <p:nvPr/>
            </p:nvSpPr>
            <p:spPr bwMode="auto">
              <a:xfrm>
                <a:off x="2595942" y="807927"/>
                <a:ext cx="1803753" cy="5360837"/>
              </a:xfrm>
              <a:custGeom>
                <a:avLst/>
                <a:gdLst/>
                <a:ahLst/>
                <a:cxnLst/>
                <a:rect l="l" t="t" r="r" b="b"/>
                <a:pathLst>
                  <a:path w="1803754" h="5360837" extrusionOk="0">
                    <a:moveTo>
                      <a:pt x="0" y="5360836"/>
                    </a:moveTo>
                    <a:lnTo>
                      <a:pt x="0" y="90187"/>
                    </a:lnTo>
                    <a:cubicBezTo>
                      <a:pt x="0" y="66268"/>
                      <a:pt x="9501" y="43329"/>
                      <a:pt x="26415" y="26415"/>
                    </a:cubicBezTo>
                    <a:cubicBezTo>
                      <a:pt x="43328" y="9502"/>
                      <a:pt x="66268" y="0"/>
                      <a:pt x="90187" y="0"/>
                    </a:cubicBezTo>
                    <a:lnTo>
                      <a:pt x="1713565" y="0"/>
                    </a:lnTo>
                    <a:cubicBezTo>
                      <a:pt x="1737485" y="0"/>
                      <a:pt x="1760424" y="9502"/>
                      <a:pt x="1777338" y="26415"/>
                    </a:cubicBezTo>
                    <a:cubicBezTo>
                      <a:pt x="1794251" y="43329"/>
                      <a:pt x="1803753" y="66268"/>
                      <a:pt x="1803753" y="90187"/>
                    </a:cubicBezTo>
                    <a:lnTo>
                      <a:pt x="1803753" y="5360836"/>
                    </a:lnTo>
                    <a:close/>
                  </a:path>
                </a:pathLst>
              </a:custGeom>
              <a:solidFill>
                <a:srgbClr val="DC483A"/>
              </a:solidFill>
            </p:spPr>
          </p:sp>
          <p:sp>
            <p:nvSpPr>
              <p:cNvPr id="21" name="Freeform 21"/>
              <p:cNvSpPr/>
              <p:nvPr/>
            </p:nvSpPr>
            <p:spPr bwMode="auto">
              <a:xfrm>
                <a:off x="5191885" y="651651"/>
                <a:ext cx="1803753" cy="5517112"/>
              </a:xfrm>
              <a:custGeom>
                <a:avLst/>
                <a:gdLst/>
                <a:ahLst/>
                <a:cxnLst/>
                <a:rect l="l" t="t" r="r" b="b"/>
                <a:pathLst>
                  <a:path w="1803754" h="5517112" extrusionOk="0">
                    <a:moveTo>
                      <a:pt x="0" y="5517112"/>
                    </a:moveTo>
                    <a:lnTo>
                      <a:pt x="0" y="90188"/>
                    </a:lnTo>
                    <a:cubicBezTo>
                      <a:pt x="0" y="40379"/>
                      <a:pt x="40378" y="1"/>
                      <a:pt x="90188" y="0"/>
                    </a:cubicBezTo>
                    <a:lnTo>
                      <a:pt x="1713566" y="0"/>
                    </a:lnTo>
                    <a:cubicBezTo>
                      <a:pt x="1737485" y="0"/>
                      <a:pt x="1760425" y="9502"/>
                      <a:pt x="1777338" y="26416"/>
                    </a:cubicBezTo>
                    <a:cubicBezTo>
                      <a:pt x="1794252" y="43329"/>
                      <a:pt x="1803754" y="66269"/>
                      <a:pt x="1803754" y="90188"/>
                    </a:cubicBezTo>
                    <a:lnTo>
                      <a:pt x="1803754" y="5517112"/>
                    </a:lnTo>
                    <a:close/>
                  </a:path>
                </a:pathLst>
              </a:custGeom>
              <a:solidFill>
                <a:srgbClr val="DC483A"/>
              </a:solidFill>
            </p:spPr>
          </p:sp>
          <p:sp>
            <p:nvSpPr>
              <p:cNvPr id="22" name="Freeform 22"/>
              <p:cNvSpPr/>
              <p:nvPr/>
            </p:nvSpPr>
            <p:spPr bwMode="auto">
              <a:xfrm>
                <a:off x="7787828" y="503601"/>
                <a:ext cx="1803753" cy="5665162"/>
              </a:xfrm>
              <a:custGeom>
                <a:avLst/>
                <a:gdLst/>
                <a:ahLst/>
                <a:cxnLst/>
                <a:rect l="l" t="t" r="r" b="b"/>
                <a:pathLst>
                  <a:path w="1803753" h="5665162" extrusionOk="0">
                    <a:moveTo>
                      <a:pt x="0" y="5665162"/>
                    </a:moveTo>
                    <a:lnTo>
                      <a:pt x="0" y="90188"/>
                    </a:lnTo>
                    <a:cubicBezTo>
                      <a:pt x="0" y="40379"/>
                      <a:pt x="40378" y="0"/>
                      <a:pt x="90187" y="0"/>
                    </a:cubicBezTo>
                    <a:lnTo>
                      <a:pt x="1713566" y="0"/>
                    </a:lnTo>
                    <a:cubicBezTo>
                      <a:pt x="1763375" y="0"/>
                      <a:pt x="1803753" y="40379"/>
                      <a:pt x="1803753" y="90188"/>
                    </a:cubicBezTo>
                    <a:lnTo>
                      <a:pt x="1803753" y="5665162"/>
                    </a:lnTo>
                    <a:close/>
                  </a:path>
                </a:pathLst>
              </a:custGeom>
              <a:solidFill>
                <a:srgbClr val="DC483A"/>
              </a:solidFill>
            </p:spPr>
          </p:sp>
          <p:sp>
            <p:nvSpPr>
              <p:cNvPr id="23" name="Freeform 23"/>
              <p:cNvSpPr/>
              <p:nvPr/>
            </p:nvSpPr>
            <p:spPr bwMode="auto">
              <a:xfrm>
                <a:off x="10383770" y="372001"/>
                <a:ext cx="1803753" cy="5796763"/>
              </a:xfrm>
              <a:custGeom>
                <a:avLst/>
                <a:gdLst/>
                <a:ahLst/>
                <a:cxnLst/>
                <a:rect l="l" t="t" r="r" b="b"/>
                <a:pathLst>
                  <a:path w="1803753" h="5796763" extrusionOk="0">
                    <a:moveTo>
                      <a:pt x="0" y="5796762"/>
                    </a:moveTo>
                    <a:lnTo>
                      <a:pt x="0" y="90188"/>
                    </a:lnTo>
                    <a:cubicBezTo>
                      <a:pt x="0" y="40378"/>
                      <a:pt x="40378" y="0"/>
                      <a:pt x="90188" y="0"/>
                    </a:cubicBezTo>
                    <a:lnTo>
                      <a:pt x="1713566" y="0"/>
                    </a:lnTo>
                    <a:cubicBezTo>
                      <a:pt x="1763375" y="0"/>
                      <a:pt x="1803754" y="40378"/>
                      <a:pt x="1803754" y="90188"/>
                    </a:cubicBezTo>
                    <a:lnTo>
                      <a:pt x="1803754" y="5796762"/>
                    </a:lnTo>
                    <a:close/>
                  </a:path>
                </a:pathLst>
              </a:custGeom>
              <a:solidFill>
                <a:srgbClr val="DC483A"/>
              </a:solidFill>
            </p:spPr>
          </p:sp>
        </p:grpSp>
      </p:grpSp>
      <p:sp>
        <p:nvSpPr>
          <p:cNvPr id="24" name="TextBox 24"/>
          <p:cNvSpPr txBox="1"/>
          <p:nvPr/>
        </p:nvSpPr>
        <p:spPr bwMode="auto">
          <a:xfrm>
            <a:off x="2759864" y="2557448"/>
            <a:ext cx="1610320" cy="69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defRPr/>
            </a:pPr>
            <a:r>
              <a:rPr lang="en-US" sz="4000">
                <a:solidFill>
                  <a:srgbClr val="89E798"/>
                </a:solidFill>
                <a:latin typeface="Aristotelica Pro Cond. DemiBold"/>
              </a:rPr>
              <a:t>636тыс.</a:t>
            </a:r>
            <a:endParaRPr/>
          </a:p>
        </p:txBody>
      </p:sp>
      <p:sp>
        <p:nvSpPr>
          <p:cNvPr id="25" name="TextBox 25"/>
          <p:cNvSpPr txBox="1"/>
          <p:nvPr/>
        </p:nvSpPr>
        <p:spPr bwMode="auto">
          <a:xfrm rot="5400000">
            <a:off x="3704034" y="2692564"/>
            <a:ext cx="330061" cy="152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85"/>
              </a:lnSpc>
              <a:defRPr/>
            </a:pPr>
            <a:r>
              <a:rPr lang="en-US" sz="9000">
                <a:solidFill>
                  <a:srgbClr val="89E798"/>
                </a:solidFill>
                <a:latin typeface="Open Sans Extra Bold"/>
              </a:rPr>
              <a:t>.</a:t>
            </a:r>
            <a:endParaRPr/>
          </a:p>
        </p:txBody>
      </p:sp>
      <p:sp>
        <p:nvSpPr>
          <p:cNvPr id="26" name="TextBox 26"/>
          <p:cNvSpPr txBox="1"/>
          <p:nvPr/>
        </p:nvSpPr>
        <p:spPr bwMode="auto">
          <a:xfrm rot="5400000">
            <a:off x="6836183" y="2481091"/>
            <a:ext cx="36715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defRPr/>
            </a:pPr>
            <a:r>
              <a:rPr lang="en-US" sz="10000" dirty="0">
                <a:solidFill>
                  <a:srgbClr val="89E798"/>
                </a:solidFill>
                <a:latin typeface="Open Sans Extra Bold"/>
              </a:rPr>
              <a:t>.</a:t>
            </a:r>
            <a:endParaRPr dirty="0"/>
          </a:p>
        </p:txBody>
      </p:sp>
      <p:sp>
        <p:nvSpPr>
          <p:cNvPr id="27" name="TextBox 27"/>
          <p:cNvSpPr txBox="1"/>
          <p:nvPr/>
        </p:nvSpPr>
        <p:spPr bwMode="auto">
          <a:xfrm rot="5400000">
            <a:off x="9953994" y="2297512"/>
            <a:ext cx="36715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defRPr/>
            </a:pPr>
            <a:r>
              <a:rPr lang="en-US" sz="10000">
                <a:solidFill>
                  <a:srgbClr val="89E798"/>
                </a:solidFill>
                <a:latin typeface="Open Sans Extra Bold"/>
              </a:rPr>
              <a:t>.</a:t>
            </a:r>
            <a:endParaRPr/>
          </a:p>
        </p:txBody>
      </p:sp>
      <p:sp>
        <p:nvSpPr>
          <p:cNvPr id="28" name="TextBox 28"/>
          <p:cNvSpPr txBox="1"/>
          <p:nvPr/>
        </p:nvSpPr>
        <p:spPr bwMode="auto">
          <a:xfrm rot="5400000">
            <a:off x="13040880" y="2100247"/>
            <a:ext cx="36715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defRPr/>
            </a:pPr>
            <a:r>
              <a:rPr lang="en-US" sz="10000">
                <a:solidFill>
                  <a:srgbClr val="89E798"/>
                </a:solidFill>
                <a:latin typeface="Open Sans Extra Bold"/>
              </a:rPr>
              <a:t>.</a:t>
            </a:r>
            <a:endParaRPr/>
          </a:p>
        </p:txBody>
      </p:sp>
      <p:sp>
        <p:nvSpPr>
          <p:cNvPr id="29" name="TextBox 29"/>
          <p:cNvSpPr txBox="1"/>
          <p:nvPr/>
        </p:nvSpPr>
        <p:spPr bwMode="auto">
          <a:xfrm rot="5400000">
            <a:off x="16117091" y="1930353"/>
            <a:ext cx="36715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defRPr/>
            </a:pPr>
            <a:r>
              <a:rPr lang="en-US" sz="10000">
                <a:solidFill>
                  <a:srgbClr val="89E798"/>
                </a:solidFill>
                <a:latin typeface="Open Sans Extra Bold"/>
              </a:rPr>
              <a:t>.</a:t>
            </a:r>
            <a:endParaRPr/>
          </a:p>
        </p:txBody>
      </p:sp>
      <p:sp>
        <p:nvSpPr>
          <p:cNvPr id="30" name="TextBox 30"/>
          <p:cNvSpPr txBox="1"/>
          <p:nvPr/>
        </p:nvSpPr>
        <p:spPr bwMode="auto">
          <a:xfrm>
            <a:off x="5750681" y="2453088"/>
            <a:ext cx="2007747" cy="674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defRPr/>
            </a:pPr>
            <a:r>
              <a:rPr lang="en-US" sz="4000" dirty="0">
                <a:solidFill>
                  <a:srgbClr val="89E798"/>
                </a:solidFill>
                <a:latin typeface="Aristotelica Pro Cond. DemiBold"/>
              </a:rPr>
              <a:t>651 тыс.</a:t>
            </a:r>
            <a:endParaRPr dirty="0"/>
          </a:p>
        </p:txBody>
      </p:sp>
      <p:sp>
        <p:nvSpPr>
          <p:cNvPr id="31" name="TextBox 31"/>
          <p:cNvSpPr txBox="1"/>
          <p:nvPr/>
        </p:nvSpPr>
        <p:spPr bwMode="auto">
          <a:xfrm>
            <a:off x="8836101" y="2269508"/>
            <a:ext cx="1915520" cy="69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defRPr/>
            </a:pPr>
            <a:r>
              <a:rPr lang="en-US" sz="4000" dirty="0">
                <a:solidFill>
                  <a:srgbClr val="89E798"/>
                </a:solidFill>
                <a:latin typeface="Aristotelica Pro Cond. DemiBold"/>
              </a:rPr>
              <a:t>670 тыс.</a:t>
            </a:r>
            <a:endParaRPr dirty="0"/>
          </a:p>
        </p:txBody>
      </p:sp>
      <p:sp>
        <p:nvSpPr>
          <p:cNvPr id="32" name="TextBox 32"/>
          <p:cNvSpPr txBox="1"/>
          <p:nvPr/>
        </p:nvSpPr>
        <p:spPr bwMode="auto">
          <a:xfrm>
            <a:off x="11937259" y="2203974"/>
            <a:ext cx="1931564" cy="69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defRPr/>
            </a:pPr>
            <a:r>
              <a:rPr lang="en-US" sz="4000" dirty="0">
                <a:solidFill>
                  <a:srgbClr val="89E798"/>
                </a:solidFill>
                <a:latin typeface="Aristotelica Pro Cond. DemiBold"/>
              </a:rPr>
              <a:t>688 тыс.</a:t>
            </a:r>
            <a:endParaRPr dirty="0"/>
          </a:p>
        </p:txBody>
      </p:sp>
      <p:sp>
        <p:nvSpPr>
          <p:cNvPr id="33" name="TextBox 33"/>
          <p:cNvSpPr txBox="1"/>
          <p:nvPr/>
        </p:nvSpPr>
        <p:spPr bwMode="auto">
          <a:xfrm>
            <a:off x="15152867" y="1902349"/>
            <a:ext cx="1900467" cy="69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defRPr/>
            </a:pPr>
            <a:r>
              <a:rPr lang="en-US" sz="4000" dirty="0">
                <a:solidFill>
                  <a:srgbClr val="89E798"/>
                </a:solidFill>
                <a:latin typeface="Aristotelica Pro Cond. DemiBold"/>
              </a:rPr>
              <a:t>704 тыс.</a:t>
            </a:r>
            <a:endParaRPr dirty="0"/>
          </a:p>
        </p:txBody>
      </p:sp>
      <p:sp>
        <p:nvSpPr>
          <p:cNvPr id="34" name="TextBox 34"/>
          <p:cNvSpPr txBox="1"/>
          <p:nvPr/>
        </p:nvSpPr>
        <p:spPr bwMode="auto">
          <a:xfrm>
            <a:off x="440469" y="553014"/>
            <a:ext cx="17847567" cy="133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ts val="0"/>
              </a:spcBef>
              <a:defRPr/>
            </a:pPr>
            <a:r>
              <a:rPr lang="en-US" sz="7500">
                <a:solidFill>
                  <a:srgbClr val="F3E9DC"/>
                </a:solidFill>
                <a:latin typeface="Aristotelica Pro Cond. DemiBold Bold"/>
              </a:rPr>
              <a:t>Динамика  </a:t>
            </a:r>
            <a:r>
              <a:rPr lang="en-US" sz="7200">
                <a:solidFill>
                  <a:srgbClr val="F3E9DC"/>
                </a:solidFill>
                <a:latin typeface="Aristotelica Pro Cond. DemiBold Bold"/>
              </a:rPr>
              <a:t>роста </a:t>
            </a:r>
            <a:r>
              <a:rPr lang="en-US" sz="7500">
                <a:solidFill>
                  <a:srgbClr val="F3E9DC"/>
                </a:solidFill>
                <a:latin typeface="Aristotelica Pro Cond. DemiBold Bold"/>
              </a:rPr>
              <a:t>детской инвалидности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650" r="11373" b="4588"/>
          <a:stretch/>
        </p:blipFill>
        <p:spPr bwMode="auto">
          <a:xfrm>
            <a:off x="431032" y="1371961"/>
            <a:ext cx="9538381" cy="59113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29" t="2065" b="1873"/>
          <a:stretch/>
        </p:blipFill>
        <p:spPr bwMode="auto">
          <a:xfrm>
            <a:off x="6312492" y="4168183"/>
            <a:ext cx="3201761" cy="30888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 bwMode="auto">
          <a:xfrm>
            <a:off x="170371" y="108153"/>
            <a:ext cx="17581115" cy="12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defRPr/>
            </a:pPr>
            <a:r>
              <a:rPr lang="ru-RU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telica Pro Cond. DemiBold"/>
              </a:rPr>
              <a:t>Основные   причины </a:t>
            </a: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telica Pro Cond. DemiBold"/>
              </a:rPr>
              <a:t> </a:t>
            </a:r>
            <a:r>
              <a:rPr lang="ru-RU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telica Pro Cond. DemiBold"/>
              </a:rPr>
              <a:t>детской инвалидности </a:t>
            </a:r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telica Pro Cond. DemiBold"/>
              </a:rPr>
              <a:t> </a:t>
            </a:r>
            <a:endParaRPr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/>
          <p:nvPr/>
        </p:nvSpPr>
        <p:spPr bwMode="auto">
          <a:xfrm>
            <a:off x="10512152" y="1423631"/>
            <a:ext cx="6989455" cy="2484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1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нервной системы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при поражении спинного или головного мозга, а также периферических нервных стволов и окончаний.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10737516" y="4168184"/>
            <a:ext cx="6674669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4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расстройства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нарушения психики ребенка, которые выражаются в состояниях, отличных от нормальных для определенного возраста</a:t>
            </a:r>
            <a:r>
              <a:rPr lang="en-US" sz="2800" dirty="0">
                <a:solidFill>
                  <a:srgbClr val="000000"/>
                </a:solidFill>
                <a:latin typeface="Aristotelica Pro Cond. DemiBold Bold"/>
              </a:rPr>
              <a:t>.</a:t>
            </a:r>
            <a:endParaRPr sz="2800" dirty="0"/>
          </a:p>
        </p:txBody>
      </p:sp>
      <p:sp>
        <p:nvSpPr>
          <p:cNvPr id="8" name="TextBox 8"/>
          <p:cNvSpPr txBox="1"/>
          <p:nvPr/>
        </p:nvSpPr>
        <p:spPr bwMode="auto"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endParaRPr/>
          </a:p>
        </p:txBody>
      </p:sp>
      <p:sp>
        <p:nvSpPr>
          <p:cNvPr id="9" name="TextBox 9"/>
          <p:cNvSpPr txBox="1"/>
          <p:nvPr/>
        </p:nvSpPr>
        <p:spPr bwMode="auto">
          <a:xfrm>
            <a:off x="10826938" y="7011178"/>
            <a:ext cx="6674669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аномалии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заболевания</a:t>
            </a:r>
            <a:r>
              <a:rPr lang="en-US" sz="3200" dirty="0">
                <a:solidFill>
                  <a:srgbClr val="000000"/>
                </a:solidFill>
                <a:latin typeface="Aristotelica Pro Cond. DemiBold Bold"/>
              </a:rPr>
              <a:t>)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обусловлены генетическими мутациями (передающимися по наследству или спонтанными),  воздействием лекарств и химических веществ, загрязняющих воздух, воду или пищу</a:t>
            </a:r>
            <a:r>
              <a:rPr lang="en-US" sz="3200" dirty="0">
                <a:solidFill>
                  <a:srgbClr val="000000"/>
                </a:solidFill>
                <a:latin typeface="Aristotelica Pro Cond. DemiBold Bold"/>
              </a:rPr>
              <a:t>. </a:t>
            </a:r>
            <a:endParaRPr sz="3200" dirty="0"/>
          </a:p>
        </p:txBody>
      </p:sp>
      <p:sp>
        <p:nvSpPr>
          <p:cNvPr id="10" name="AutoShape 10"/>
          <p:cNvSpPr/>
          <p:nvPr/>
        </p:nvSpPr>
        <p:spPr bwMode="auto">
          <a:xfrm>
            <a:off x="11993020" y="3907644"/>
            <a:ext cx="4077882" cy="0"/>
          </a:xfrm>
          <a:prstGeom prst="line">
            <a:avLst/>
          </a:prstGeom>
          <a:ln w="476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 bwMode="auto">
          <a:xfrm>
            <a:off x="11993020" y="6550777"/>
            <a:ext cx="4077882" cy="0"/>
          </a:xfrm>
          <a:prstGeom prst="line">
            <a:avLst/>
          </a:prstGeom>
          <a:ln w="47625" cap="rnd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 bwMode="auto"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endParaRPr/>
          </a:p>
        </p:txBody>
      </p:sp>
      <p:sp>
        <p:nvSpPr>
          <p:cNvPr id="13" name="TextBox 13"/>
          <p:cNvSpPr txBox="1"/>
          <p:nvPr/>
        </p:nvSpPr>
        <p:spPr bwMode="auto">
          <a:xfrm>
            <a:off x="-1" y="7618463"/>
            <a:ext cx="1051215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rgbClr val="000000"/>
                </a:solidFill>
                <a:latin typeface="Aristotelica Pro Cond. DemiBold Bold"/>
              </a:rPr>
              <a:t> 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соматическими заболеваниями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слабо развита познавательная сфер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личности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интеллектуальная пассивность,ограниченный объем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2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принятой информации, низкая способность к обобщениям,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2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быстрая потеря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интереса к занятиям</a:t>
            </a:r>
            <a:r>
              <a:rPr lang="ru-RU" sz="2800" dirty="0">
                <a:solidFill>
                  <a:srgbClr val="000000"/>
                </a:solidFill>
                <a:latin typeface="Aristotelica Pro Cond. DemiBold Bold"/>
              </a:rPr>
              <a:t>.</a:t>
            </a:r>
            <a:endParaRPr sz="2800" dirty="0"/>
          </a:p>
          <a:p>
            <a:pPr algn="ctr">
              <a:lnSpc>
                <a:spcPts val="3220"/>
              </a:lnSpc>
              <a:spcBef>
                <a:spcPts val="0"/>
              </a:spcBef>
              <a:defRPr/>
            </a:pP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32C28-E4D3-47DD-A498-60EDEE46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8" y="274638"/>
            <a:ext cx="15985776" cy="1268462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telica Pro Cond. DemiBold"/>
              </a:rPr>
              <a:t>Законодательные документы о правах детей-инвалидов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73E34-0A26-46EE-A8EE-A5DFB1510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1172"/>
            <a:ext cx="11927160" cy="7128792"/>
          </a:xfrm>
        </p:spPr>
        <p:txBody>
          <a:bodyPr>
            <a:normAutofit lnSpcReduction="10000"/>
          </a:bodyPr>
          <a:lstStyle/>
          <a:p>
            <a:r>
              <a:rPr lang="ru-RU" sz="4300" b="1" u="sng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Конституция РФ</a:t>
            </a:r>
          </a:p>
          <a:p>
            <a:r>
              <a:rPr lang="ru-RU" sz="4300" b="1" u="sng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Конвенцию о правах инвалидов</a:t>
            </a:r>
            <a:r>
              <a:rPr lang="ru-RU" sz="43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3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Россия подписала 24 сентября 2008 г (утв. Резолюцией Генераль</a:t>
            </a:r>
            <a:r>
              <a:rPr lang="ru-RU" sz="4300" i="1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ной Ассамблеи ООН от 13 декабря 2006 г. №61/106)</a:t>
            </a:r>
          </a:p>
          <a:p>
            <a:r>
              <a:rPr lang="ru-RU" sz="4300" b="1" u="sng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Федеральный Закон « О  социальной защите инвалидов в Российской Федерации»</a:t>
            </a:r>
          </a:p>
          <a:p>
            <a:r>
              <a:rPr lang="ru-RU" sz="43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Статья 19 ФЗ от 24.11.1995 N 181-ФЗ государство обеспечивает необходимые права инвалидов детей для получения образования, которое является общедоступным</a:t>
            </a:r>
            <a:r>
              <a:rPr lang="ru-RU" sz="48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6BC3A3-AE32-4B80-A73D-11A52A60B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269" y="1543100"/>
            <a:ext cx="3456384" cy="4072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E7315-EE24-4FCF-8077-8D0D213B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182" y="5765339"/>
            <a:ext cx="3456384" cy="37664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B2BE5-ADFA-474B-8419-12471506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391656" cy="114300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telica Pro Cond. DemiBold"/>
              </a:rPr>
              <a:t>Социальные организации занимающиеся с детьми -инвалидами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8A35E-ACAE-42AA-864D-8076F0A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5188"/>
            <a:ext cx="17687800" cy="7344816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ГБУСО МО «Серпуховской Центр реабилитации инвалидов «Меридиан»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деятельности Центра является содействие инвалидам в восстановлении его социального статуса, его социальной адаптации путем проведения реабилитационных мероприятий (социальных, медицинских, психологических, профессиональных, педагогических и т.д.). </a:t>
            </a: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ППМС центр « Шанс»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психолого-педагогическую, медицинскую и социальную помощь детям, испытывающим трудности в развитии и социальной адаптации, освоении основных общеобразовательных программ, в том числе детям с ограниченными возможностями здоровья, детям-инвалидам, детям-сиротам, детям, оставшимся без попечения родителей.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Волонтёрское движение «Спектр» МБУ ДОД ДЦ «Юность».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данного объединения работают с различными социальными центрами, с детьми и подростками, устраивают для них мероприятия и соревнования, проводят тренинги социального развития и просто помогают детям-инвалидам в адаптации по отношению к обществу.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B39D8-474C-4084-B3EE-56B63F67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00" y="1543100"/>
            <a:ext cx="13609512" cy="846926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E0CCD2-A870-4F88-9DDC-23D9793E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111736" cy="11430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a Pro SemiBold"/>
              </a:rPr>
              <a:t>ВСЕ ДЕТИ РАЗНЫЕ, ВСЕ ДЕТИ РАВНЫЕ!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431</Words>
  <Application>Microsoft Office PowerPoint</Application>
  <DocSecurity>0</DocSecurity>
  <PresentationFormat>Произвольный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Open Sans ExtraBold</vt:lpstr>
      <vt:lpstr>Times New Roman</vt:lpstr>
      <vt:lpstr>Calibri</vt:lpstr>
      <vt:lpstr>Arimo Bold</vt:lpstr>
      <vt:lpstr>Aristotelica Pro Cond. DemiBold Bold</vt:lpstr>
      <vt:lpstr>Comic Relief</vt:lpstr>
      <vt:lpstr>Aristotelica Pro Cond. DemiBold</vt:lpstr>
      <vt:lpstr>Arista Pro SemiBold</vt:lpstr>
      <vt:lpstr>Open Sans Extra Bold</vt:lpstr>
      <vt:lpstr>Inter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Законодательные документы о правах детей-инвалидов</vt:lpstr>
      <vt:lpstr>Социальные организации занимающиеся с детьми -инвалидами</vt:lpstr>
      <vt:lpstr>ВСЕ ДЕТИ РАЗНЫЕ, ВСЕ ДЕТИ РАВНЫЕ!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и Зеленый Простая Иллюстрация Финансовый Отчет Финансовая Презентация</dc:title>
  <dc:subject/>
  <dc:creator/>
  <cp:keywords/>
  <dc:description/>
  <cp:lastModifiedBy>makar zahar</cp:lastModifiedBy>
  <cp:revision>26</cp:revision>
  <dcterms:created xsi:type="dcterms:W3CDTF">2006-08-16T00:00:00Z</dcterms:created>
  <dcterms:modified xsi:type="dcterms:W3CDTF">2022-04-13T16:43:45Z</dcterms:modified>
  <cp:category/>
  <dc:identifier>DAE2b2jiixA</dc:identifier>
  <cp:contentStatus/>
  <dc:language/>
  <cp:version/>
</cp:coreProperties>
</file>