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89" r:id="rId4"/>
    <p:sldId id="290" r:id="rId5"/>
    <p:sldId id="294" r:id="rId6"/>
    <p:sldId id="293" r:id="rId7"/>
    <p:sldId id="265" r:id="rId8"/>
    <p:sldId id="268" r:id="rId9"/>
    <p:sldId id="270" r:id="rId10"/>
    <p:sldId id="267" r:id="rId11"/>
    <p:sldId id="266" r:id="rId12"/>
    <p:sldId id="272" r:id="rId13"/>
    <p:sldId id="274" r:id="rId14"/>
    <p:sldId id="256" r:id="rId15"/>
    <p:sldId id="257" r:id="rId16"/>
    <p:sldId id="276" r:id="rId17"/>
    <p:sldId id="258" r:id="rId18"/>
    <p:sldId id="277" r:id="rId19"/>
    <p:sldId id="295" r:id="rId20"/>
    <p:sldId id="296" r:id="rId21"/>
    <p:sldId id="297" r:id="rId22"/>
    <p:sldId id="298" r:id="rId23"/>
    <p:sldId id="299" r:id="rId24"/>
    <p:sldId id="280" r:id="rId25"/>
    <p:sldId id="281" r:id="rId26"/>
    <p:sldId id="278" r:id="rId27"/>
    <p:sldId id="300" r:id="rId28"/>
    <p:sldId id="301" r:id="rId29"/>
    <p:sldId id="302" r:id="rId30"/>
    <p:sldId id="303" r:id="rId31"/>
    <p:sldId id="306" r:id="rId32"/>
    <p:sldId id="307" r:id="rId33"/>
    <p:sldId id="304" r:id="rId34"/>
    <p:sldId id="305" r:id="rId35"/>
    <p:sldId id="309" r:id="rId36"/>
    <p:sldId id="308" r:id="rId37"/>
    <p:sldId id="310" r:id="rId38"/>
    <p:sldId id="311" r:id="rId39"/>
    <p:sldId id="279" r:id="rId40"/>
    <p:sldId id="287" r:id="rId41"/>
    <p:sldId id="29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A3E61-D328-430F-93B8-BB97544A6365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3A5BE-53CD-4143-AAFC-6F0783E1FA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4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1DF2AE-8BAE-42BF-90F1-181736AC16F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1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12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86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451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799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53" indent="0" algn="ctr">
              <a:buNone/>
            </a:lvl2pPr>
            <a:lvl3pPr marL="914305" indent="0" algn="ctr">
              <a:buNone/>
            </a:lvl3pPr>
            <a:lvl4pPr marL="1371458" indent="0" algn="ctr">
              <a:buNone/>
            </a:lvl4pPr>
            <a:lvl5pPr marL="1828610" indent="0" algn="ctr">
              <a:buNone/>
            </a:lvl5pPr>
            <a:lvl6pPr marL="2285763" indent="0" algn="ctr">
              <a:buNone/>
            </a:lvl6pPr>
            <a:lvl7pPr marL="2742915" indent="0" algn="ctr">
              <a:buNone/>
            </a:lvl7pPr>
            <a:lvl8pPr marL="3200068" indent="0" algn="ctr">
              <a:buNone/>
            </a:lvl8pPr>
            <a:lvl9pPr marL="365722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FE3AC-F4CF-4FCB-8B49-1E4CDF13DA20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86686-CAF6-4A5E-BC02-898C222D7C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82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34264-F547-4E50-AB8B-6EF60424EFA4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29163-B997-4FAF-B30F-A66F00D652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504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799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44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3791A-9131-4535-A00D-843EA7888182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6006-4BE5-4604-B1D9-4369882352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721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24B2B-F06B-4A9F-BD1A-D3B844DCBA04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E56A-412B-4B03-B9EA-8FBD09A2F4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37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55604-1BBA-47F5-A3BC-6431877EAD6A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59067-1868-40CC-9F28-ED950D0073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245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97BFB-1231-4A56-8E8F-94EBA1082E0F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BAB0A-45C5-4E56-84AE-99DF34670E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641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1FBBF-0B40-4E5C-B96C-4F47CAAAC601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922B-F8B3-4E05-94A6-0D214DD582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890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F0696-2608-48EF-91C5-FF85A3E19801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6CF78-58B1-42E8-9F81-93B4E90A84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46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6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l" rtl="0" eaLnBrk="1" latinLnBrk="0" hangingPunct="1">
              <a:buNone/>
              <a:defRPr sz="3199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8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8071F-6096-42DD-B512-B17BEADC081E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2660-AB63-4F97-9419-70269FAE56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577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D3642-066C-471E-883D-7E69AFAE147D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D7A3-3336-4A8F-86F1-023E52F387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045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792E7-D4E3-4B9C-AA25-20DBF5E701FA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0A41D-BA66-4D84-8801-D2F3B04CE4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269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sz="1633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86 h 2182"/>
                <a:gd name="T4" fmla="*/ 5972 w 4897"/>
                <a:gd name="T5" fmla="*/ 1486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sz="1633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</p:grpSp>
      <p:sp>
        <p:nvSpPr>
          <p:cNvPr id="614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1" y="1905000"/>
            <a:ext cx="7772400" cy="1736725"/>
          </a:xfrm>
        </p:spPr>
        <p:txBody>
          <a:bodyPr anchor="t"/>
          <a:lstStyle>
            <a:lvl1pPr>
              <a:defRPr sz="53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805AB-C9F6-4D9C-B3A7-5A075B447EE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2478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79B2E-75D4-414D-8C52-E9FA62ABCFC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94534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68C94-0229-4F39-935E-9D77A4DD52C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96989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1"/>
            <a:ext cx="3927475" cy="41910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6" y="1905001"/>
            <a:ext cx="3927475" cy="41910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C6F26-6AAE-442A-88CE-EFD9EDD4D62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7730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F7B45-F753-421E-8996-B43904D316F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88723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E293E-E62C-4DC0-A2BF-D22DBCBF6A9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09254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70210-6E1C-4A21-9644-B8A55BA4127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2186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539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5C893-86EC-4FEF-A886-F335C37A654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25076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53" indent="0">
              <a:buNone/>
              <a:defRPr sz="2799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6D4E9-6F79-4C5D-83FB-15B50729481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33948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3856D-A79C-4289-9715-FD1FAF97C00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36707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4" y="244476"/>
            <a:ext cx="2097087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44476"/>
            <a:ext cx="61388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8E2D7-3900-4B40-A692-BFD2F446AE6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66793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44475"/>
            <a:ext cx="8385175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1"/>
            <a:ext cx="3927475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6" y="1905000"/>
            <a:ext cx="3927475" cy="2019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6" y="4076700"/>
            <a:ext cx="3927475" cy="2019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1419C-54CA-4EC3-9324-28B069DF9D9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5320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09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58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50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7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23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C894B-9213-48A1-9724-FA29FD307B19}" type="datetimeFigureOut">
              <a:rPr lang="ru-RU" smtClean="0"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C19C2-991C-4DCD-B7AF-F5B979855E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65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E043F77-7FA0-45BA-8650-36A0D48AE956}" type="datetimeFigureOut">
              <a:rPr lang="ru-RU"/>
              <a:pPr>
                <a:defRPr/>
              </a:pPr>
              <a:t>13.12.2021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C068E4D-9E4E-4E52-835F-B732A13FED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019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5pPr>
      <a:lvl6pPr marL="414726" algn="ctr" rtl="0" fontAlgn="base">
        <a:spcBef>
          <a:spcPct val="0"/>
        </a:spcBef>
        <a:spcAft>
          <a:spcPct val="0"/>
        </a:spcAft>
        <a:defRPr sz="4082" b="1">
          <a:solidFill>
            <a:schemeClr val="tx1"/>
          </a:solidFill>
          <a:latin typeface="Lucida Sans" panose="020B0602030504020204" pitchFamily="34" charset="0"/>
        </a:defRPr>
      </a:lvl6pPr>
      <a:lvl7pPr marL="829452" algn="ctr" rtl="0" fontAlgn="base">
        <a:spcBef>
          <a:spcPct val="0"/>
        </a:spcBef>
        <a:spcAft>
          <a:spcPct val="0"/>
        </a:spcAft>
        <a:defRPr sz="4082" b="1">
          <a:solidFill>
            <a:schemeClr val="tx1"/>
          </a:solidFill>
          <a:latin typeface="Lucida Sans" panose="020B0602030504020204" pitchFamily="34" charset="0"/>
        </a:defRPr>
      </a:lvl7pPr>
      <a:lvl8pPr marL="1244178" algn="ctr" rtl="0" fontAlgn="base">
        <a:spcBef>
          <a:spcPct val="0"/>
        </a:spcBef>
        <a:spcAft>
          <a:spcPct val="0"/>
        </a:spcAft>
        <a:defRPr sz="4082" b="1">
          <a:solidFill>
            <a:schemeClr val="tx1"/>
          </a:solidFill>
          <a:latin typeface="Lucida Sans" panose="020B0602030504020204" pitchFamily="34" charset="0"/>
        </a:defRPr>
      </a:lvl8pPr>
      <a:lvl9pPr marL="1658904" algn="ctr" rtl="0" fontAlgn="base">
        <a:spcBef>
          <a:spcPct val="0"/>
        </a:spcBef>
        <a:spcAft>
          <a:spcPct val="0"/>
        </a:spcAft>
        <a:defRPr sz="4082" b="1">
          <a:solidFill>
            <a:schemeClr val="tx1"/>
          </a:solidFill>
          <a:latin typeface="Lucida Sans" panose="020B0602030504020204" pitchFamily="34" charset="0"/>
        </a:defRPr>
      </a:lvl9pPr>
    </p:titleStyle>
    <p:bodyStyle>
      <a:lvl1pPr marL="546100" indent="-409575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866775" indent="-2809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888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50963" indent="-1809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09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609" indent="-182861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756" indent="-18286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6903" indent="-18286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051" indent="-18286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3080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90 h 2182"/>
                <a:gd name="T4" fmla="*/ 5972 w 4897"/>
                <a:gd name="T5" fmla="*/ 590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sz="1633" dirty="0"/>
            </a:p>
          </p:txBody>
        </p:sp>
        <p:sp>
          <p:nvSpPr>
            <p:cNvPr id="3081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sz="1633" dirty="0"/>
            </a:p>
          </p:txBody>
        </p:sp>
        <p:sp>
          <p:nvSpPr>
            <p:cNvPr id="3082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62 h 2182"/>
                <a:gd name="T4" fmla="*/ 5972 w 4897"/>
                <a:gd name="T5" fmla="*/ 562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sz="1633" dirty="0"/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  <p:sp>
          <p:nvSpPr>
            <p:cNvPr id="6042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  <p:sp>
          <p:nvSpPr>
            <p:cNvPr id="6042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  <p:sp>
          <p:nvSpPr>
            <p:cNvPr id="6042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  <p:sp>
          <p:nvSpPr>
            <p:cNvPr id="6042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sz="1633" dirty="0">
                <a:latin typeface="Arial" charset="0"/>
              </a:endParaRPr>
            </a:p>
          </p:txBody>
        </p:sp>
      </p:grpSp>
      <p:sp>
        <p:nvSpPr>
          <p:cNvPr id="604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E4FCF7F-ABAD-4869-A54D-041625D0A2B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043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043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704167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4399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4399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4399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4399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9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9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3.jpe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3.jpe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519113" y="549275"/>
            <a:ext cx="8596312" cy="508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799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799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lvl="0" algn="just" defTabSz="91430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2799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Повторение</a:t>
            </a:r>
          </a:p>
          <a:p>
            <a:r>
              <a:rPr kumimoji="0" lang="ru-RU" altLang="ru-RU" sz="2799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Проверим себя</a:t>
            </a:r>
          </a:p>
          <a:p>
            <a:r>
              <a:rPr lang="ru-RU" sz="2799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</a:t>
            </a:r>
            <a:r>
              <a:rPr lang="ru-RU" dirty="0"/>
              <a:t>С каким природным сообществом познакомились на прошлом уроке?</a:t>
            </a:r>
          </a:p>
          <a:p>
            <a:pPr>
              <a:buNone/>
            </a:pPr>
            <a:r>
              <a:rPr lang="ru-RU" dirty="0"/>
              <a:t>2. Чем луг сходен с лесом, а чем отличается?</a:t>
            </a:r>
          </a:p>
          <a:p>
            <a:pPr>
              <a:buNone/>
            </a:pPr>
            <a:r>
              <a:rPr lang="ru-RU" dirty="0"/>
              <a:t>3.  Какие живые организмы составляют луговое сообщество?</a:t>
            </a:r>
          </a:p>
          <a:p>
            <a:pPr marL="0" marR="0" lvl="0" indent="0" algn="just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799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1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8"/>
            <a:ext cx="9143999" cy="682592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На какие группы можно разделить отгадки?</a:t>
            </a:r>
          </a:p>
        </p:txBody>
      </p:sp>
      <p:pic>
        <p:nvPicPr>
          <p:cNvPr id="7" name="Picture 2" descr="https://taganrogprav.ru/wp-content/uploads/2021/05/oduvanch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68" y="4248631"/>
            <a:ext cx="2654231" cy="199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2" y="1849397"/>
            <a:ext cx="2389675" cy="19882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6"/>
          <a:stretch/>
        </p:blipFill>
        <p:spPr>
          <a:xfrm>
            <a:off x="6419720" y="1873955"/>
            <a:ext cx="2247760" cy="19637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2" y="4248631"/>
            <a:ext cx="2435728" cy="195521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D721168-8763-478F-9629-99B2EEE8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65" y="1797622"/>
            <a:ext cx="3125435" cy="23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98B5763-9FB8-4F41-A283-1C8CE688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00" y="3980017"/>
            <a:ext cx="2618465" cy="29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7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8"/>
            <a:ext cx="9143999" cy="682592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На какие группы можно разделить отгадки?</a:t>
            </a:r>
          </a:p>
        </p:txBody>
      </p:sp>
      <p:pic>
        <p:nvPicPr>
          <p:cNvPr id="7" name="Picture 2" descr="https://taganrogprav.ru/wp-content/uploads/2021/05/oduvanch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3" y="4378261"/>
            <a:ext cx="2434107" cy="18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76" y="4215557"/>
            <a:ext cx="2389675" cy="19882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6"/>
          <a:stretch/>
        </p:blipFill>
        <p:spPr>
          <a:xfrm>
            <a:off x="328776" y="1729823"/>
            <a:ext cx="2879512" cy="22296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08" y="2014457"/>
            <a:ext cx="2435728" cy="195521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770467" y="1729823"/>
            <a:ext cx="1104" cy="45598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34862" y="6130629"/>
            <a:ext cx="7675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 Растения и животные 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3849029-8E4D-4FA8-B3CD-EA303BFD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53" y="1849397"/>
            <a:ext cx="2700629" cy="20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23876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Тема урока: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>
                <a:solidFill>
                  <a:srgbClr val="002060"/>
                </a:solidFill>
                <a:latin typeface="+mn-lt"/>
              </a:rPr>
              <a:t>«Водоём – дом из воды»</a:t>
            </a:r>
          </a:p>
        </p:txBody>
      </p:sp>
    </p:spTree>
    <p:extLst>
      <p:ext uri="{BB962C8B-B14F-4D97-AF65-F5344CB8AC3E}">
        <p14:creationId xmlns:p14="http://schemas.microsoft.com/office/powerpoint/2010/main" val="149402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Почему нашу планету называют голубой планетой?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7"/>
          <a:stretch/>
        </p:blipFill>
        <p:spPr>
          <a:xfrm>
            <a:off x="2846231" y="2054126"/>
            <a:ext cx="3193960" cy="24555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" y="2311703"/>
            <a:ext cx="2498251" cy="18237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66" y="2311703"/>
            <a:ext cx="2738156" cy="18254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96" y="4786509"/>
            <a:ext cx="2871488" cy="17946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73" y="4782406"/>
            <a:ext cx="2884618" cy="18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5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39" y="979607"/>
            <a:ext cx="3024423" cy="22078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4" y="3293973"/>
            <a:ext cx="3081352" cy="20542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25" y="1129122"/>
            <a:ext cx="3281215" cy="20507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26" y="3293973"/>
            <a:ext cx="3281215" cy="2050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6005" y="-9659"/>
            <a:ext cx="2871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Водоёмы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6637" y="5258407"/>
            <a:ext cx="2871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Солёная вода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5173" y="5258407"/>
            <a:ext cx="2871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Пресная  вода</a:t>
            </a:r>
          </a:p>
        </p:txBody>
      </p:sp>
    </p:spTree>
    <p:extLst>
      <p:ext uri="{BB962C8B-B14F-4D97-AF65-F5344CB8AC3E}">
        <p14:creationId xmlns:p14="http://schemas.microsoft.com/office/powerpoint/2010/main" val="24387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Природное сообщество «пресный водоём»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9" y="1690689"/>
            <a:ext cx="7193621" cy="47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0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620" t="29481" r="37746" b="10230"/>
          <a:stretch/>
        </p:blipFill>
        <p:spPr>
          <a:xfrm>
            <a:off x="0" y="463639"/>
            <a:ext cx="4508332" cy="5961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6197" t="32401" r="37606" b="7976"/>
          <a:stretch/>
        </p:blipFill>
        <p:spPr>
          <a:xfrm>
            <a:off x="4508330" y="463639"/>
            <a:ext cx="4658995" cy="5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4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6C386-4CC6-4838-BCC5-1CB68DC6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2" y="829107"/>
            <a:ext cx="7121001" cy="861582"/>
          </a:xfrm>
        </p:spPr>
        <p:txBody>
          <a:bodyPr>
            <a:normAutofit fontScale="90000"/>
          </a:bodyPr>
          <a:lstStyle/>
          <a:p>
            <a:r>
              <a:rPr lang="ru-RU" sz="4800" b="1" dirty="0"/>
              <a:t>Кубышка</a:t>
            </a:r>
            <a:r>
              <a:rPr lang="ru-RU" dirty="0"/>
              <a:t>. Род многолетних водных растений семейства Кувшинковые. Цветение происходит с июля по сентябрь. Являются кормом многих животных.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DA54FD-E0EF-4B3B-BDD9-8C43C07C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2" y="2299316"/>
            <a:ext cx="8256233" cy="41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086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C0D4F-FCAE-4020-B2FD-B4C62155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Рогоз. Когда не было других материалов, из легкого пуха рогоза изготавливали спасательные жилеты, которые помогали человеку держаться на воде.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F369D6-14AB-4F8C-8A35-CDB76E18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93" y="1990109"/>
            <a:ext cx="6755907" cy="45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14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FB506-FA0B-4F2D-AF70-75D83F07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69"/>
            <a:ext cx="7707482" cy="92170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Ряска</a:t>
            </a:r>
            <a:r>
              <a:rPr lang="ru-RU" dirty="0"/>
              <a:t> представляет собой водное </a:t>
            </a:r>
            <a:r>
              <a:rPr lang="ru-RU" b="1" dirty="0"/>
              <a:t>растение</a:t>
            </a:r>
            <a:r>
              <a:rPr lang="ru-RU" dirty="0"/>
              <a:t>, обитающее в стоячих </a:t>
            </a:r>
            <a:r>
              <a:rPr lang="ru-RU" b="1" dirty="0"/>
              <a:t>водоемах</a:t>
            </a:r>
            <a:r>
              <a:rPr lang="ru-RU" dirty="0"/>
              <a:t>. Ее нередко применяют в качестве корма для уток. По </a:t>
            </a:r>
            <a:r>
              <a:rPr lang="ru-RU" b="1" dirty="0"/>
              <a:t>этой</a:t>
            </a:r>
            <a:r>
              <a:rPr lang="ru-RU" dirty="0"/>
              <a:t> причине ее и прозвали утиной травой. 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8B97183-4E4F-460A-A201-683C7C55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4624"/>
            <a:ext cx="8936211" cy="43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8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179388" y="404813"/>
            <a:ext cx="85947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Ответы</a:t>
            </a:r>
          </a:p>
          <a:p>
            <a:pPr marL="0" marR="0" lvl="0" indent="0" algn="just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Проверим себя</a:t>
            </a:r>
          </a:p>
          <a:p>
            <a:pPr marL="457200" marR="0" lvl="0" indent="-45720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lang="ru-RU" alt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Луг</a:t>
            </a:r>
          </a:p>
          <a:p>
            <a:pPr marL="457200" marR="0" lvl="0" indent="-45720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Леса представляют собой густо населённые деревьями и травами территории, а луг – открытое пространство, покрытое травами, все они представляют  природное 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сообщество,лес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состоит из многоярусных кустарников, высоких и низких деревьев, луг населяют травоядные грызуны, они едят семена трав, травоядные копытные питаются травой, ими хищники. Сходство леса и луга – бактерии, грибы, растения, животные, круговорот веществ, осадки, ветер, солнце.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Травы, мелкие животные, грибы, бактерии..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81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8AE8D-B523-4E09-8BA1-59E4280F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20052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Элодея</a:t>
            </a:r>
            <a:r>
              <a:rPr lang="ru-RU" dirty="0"/>
              <a:t> — вредное водное </a:t>
            </a:r>
            <a:r>
              <a:rPr lang="ru-RU" b="1" dirty="0" err="1"/>
              <a:t>растение.Элодея</a:t>
            </a:r>
            <a:r>
              <a:rPr lang="ru-RU" dirty="0"/>
              <a:t> недаром считается водяной чумой — хотя она и обогащает воду кислородом, вреда от неё больше, чем пользы: разрастаясь, она подавляет иные водные </a:t>
            </a:r>
            <a:r>
              <a:rPr lang="ru-RU" b="1" dirty="0"/>
              <a:t>растения</a:t>
            </a:r>
            <a:r>
              <a:rPr lang="ru-RU" dirty="0"/>
              <a:t>. 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E5699B1B-6152-43B2-A47D-C9B6015D7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" y="2681056"/>
            <a:ext cx="8435451" cy="417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61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5C947-4A6B-44D0-91CC-740BA56A3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365126"/>
            <a:ext cx="8222387" cy="1783270"/>
          </a:xfrm>
        </p:spPr>
        <p:txBody>
          <a:bodyPr/>
          <a:lstStyle/>
          <a:p>
            <a:r>
              <a:rPr lang="ru-RU" b="1" i="1" dirty="0"/>
              <a:t>Найдите растения водоема в учебнике с 114-115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EC0E8-6C22-43BD-A93A-11CEA9EDB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931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8" y="0"/>
            <a:ext cx="7886700" cy="93564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Растения водоёма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08" y="832609"/>
            <a:ext cx="6657599" cy="495097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8648" y="5763794"/>
            <a:ext cx="7886700" cy="93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Первое звено цепи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22688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620" t="29481" r="37746" b="10230"/>
          <a:stretch/>
        </p:blipFill>
        <p:spPr>
          <a:xfrm>
            <a:off x="0" y="463639"/>
            <a:ext cx="4508332" cy="5961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6197" t="32401" r="37606" b="7976"/>
          <a:stretch/>
        </p:blipFill>
        <p:spPr>
          <a:xfrm>
            <a:off x="4508330" y="463639"/>
            <a:ext cx="4658995" cy="5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06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3033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Животные водоёма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 r="1871" b="3465"/>
          <a:stretch/>
        </p:blipFill>
        <p:spPr>
          <a:xfrm>
            <a:off x="1089338" y="785612"/>
            <a:ext cx="6965324" cy="495836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8648" y="5763794"/>
            <a:ext cx="7886700" cy="93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Второе звено цепи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1117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62CB7-E8DD-4318-9198-0112231D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Дафния – маленький рачок. Кожица прозрачная, и через лупу можно разглядеть, как бьется ее маленькое сердечко, как работает крохотный желудочек.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9E2A8F-66FD-40D0-A921-79236EF337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12" y="1825625"/>
            <a:ext cx="6471821" cy="481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978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8C845-751B-4E94-B560-147388E4F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Циклоп обычно вертится у дна. Он мал ростом и передвигается быстрыми скачками.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7E65582-0F8E-48AC-A1D7-D64BAECFF4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7" y="1825625"/>
            <a:ext cx="8025414" cy="480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973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70E99-09C1-4540-B4DB-4F67CAE9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Жук-</a:t>
            </a:r>
            <a:r>
              <a:rPr lang="ru-RU" b="1" dirty="0" err="1"/>
              <a:t>плавец</a:t>
            </a:r>
            <a:r>
              <a:rPr lang="ru-RU" b="1" dirty="0"/>
              <a:t> хищник. Тело его гладкое. Большую часть жизни проводит в воде, но он и отлично летает: может улететь очень далеко от родного озера.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48A4A3D7-C8DF-4B99-977E-AA7B17DF28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1" y="1961965"/>
            <a:ext cx="8701215" cy="44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10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B8719-3488-485D-98DE-73689D94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Водомерка скользит по поверхности воды, как конькобежец. Питается она с помощью своего хоботка. Она вонзает хобот в свою жертву и пьет из нее сок, пока от жертвы не остается пустая оболочка.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2C7AE5-DE02-4D66-9E9E-E57207F91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CBDB175-2C4C-4971-82DE-9B92289F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8" y="2077374"/>
            <a:ext cx="8797771" cy="441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155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44E3B-02BE-4DB1-B14F-F17D63F6D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8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87D422-E53B-4C30-8FAB-3ADE42EEE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7200" b="1" dirty="0"/>
              <a:t>Второе звено в цепи питания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85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09105-DA2B-4DA7-A629-EA65C0BF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7" y="710990"/>
            <a:ext cx="7649333" cy="979699"/>
          </a:xfrm>
        </p:spPr>
        <p:txBody>
          <a:bodyPr>
            <a:normAutofit fontScale="90000"/>
          </a:bodyPr>
          <a:lstStyle/>
          <a:p>
            <a:r>
              <a:rPr lang="ru-RU" dirty="0"/>
              <a:t>Этот червь получил своё название из-за природного явления, которое выгоняет его из-под земли.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C67A30-1D4F-47CE-B879-C1D2F70EB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CC3FE4-BD8B-4C1B-9ADE-7BBD5873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8" y="1731146"/>
            <a:ext cx="8868791" cy="474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71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2F9B8-1504-47D3-9A18-CFBB17CF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Игра: «Рыбалка»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F104D5-4E55-4569-838D-AC6DF093B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991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40D9A-6BA2-4919-9A0D-AC6BFA887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66B11FD-11B8-4685-A78D-FA8401227B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5" y="71022"/>
            <a:ext cx="8889085" cy="67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694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1E23D-F1FD-457B-87CC-37565A6A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5E5CBD-76F3-46FE-ACB3-253204C39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06F67A4-FAF3-4DC6-A72E-BC90E0B0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03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620" t="29481" r="37746" b="10230"/>
          <a:stretch/>
        </p:blipFill>
        <p:spPr>
          <a:xfrm>
            <a:off x="0" y="463639"/>
            <a:ext cx="4508332" cy="5961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6197" t="32401" r="37606" b="7976"/>
          <a:stretch/>
        </p:blipFill>
        <p:spPr>
          <a:xfrm>
            <a:off x="4508330" y="463639"/>
            <a:ext cx="4658995" cy="5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16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4691C-A43E-437A-A6E2-55D30CF0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CAB48-3F39-4B51-A419-0214FA1B5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0" b="1" dirty="0"/>
              <a:t>Четвертое  звено в цепи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650750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91052-CD47-4E41-848D-FE3EA170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A4852E6-4AEF-4AE0-BBEE-DB6C45905C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76" y="330693"/>
            <a:ext cx="9290276" cy="61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67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5D426-D9EA-40E7-9CA0-84327E3B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6313B-5F9C-4FFA-B494-710228BA3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D157FD3-070A-431B-8940-D7BB85B0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136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8_189-p-fon-voda-goluboi-vodni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Цепи питания в пресном водоёме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/>
          <a:stretch/>
        </p:blipFill>
        <p:spPr>
          <a:xfrm>
            <a:off x="846172" y="1806599"/>
            <a:ext cx="7451656" cy="462832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87988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527050" y="404813"/>
            <a:ext cx="8596313" cy="316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799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ru-RU" alt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  <a:sym typeface="Arial"/>
              </a:rPr>
              <a:t>Какова роль всех животных водоема?</a:t>
            </a:r>
          </a:p>
        </p:txBody>
      </p:sp>
    </p:spTree>
    <p:extLst>
      <p:ext uri="{BB962C8B-B14F-4D97-AF65-F5344CB8AC3E}">
        <p14:creationId xmlns:p14="http://schemas.microsoft.com/office/powerpoint/2010/main" val="2572473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" descr="2319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785938"/>
            <a:ext cx="3714750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2205038" y="476250"/>
            <a:ext cx="45910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143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7338" defTabSz="5143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385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Домашняя работа</a:t>
            </a:r>
          </a:p>
          <a:p>
            <a:pPr marL="0" marR="0" lvl="0" indent="0" algn="ctr" defTabSz="385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РТ: стр. </a:t>
            </a:r>
          </a:p>
        </p:txBody>
      </p:sp>
    </p:spTree>
    <p:extLst>
      <p:ext uri="{BB962C8B-B14F-4D97-AF65-F5344CB8AC3E}">
        <p14:creationId xmlns:p14="http://schemas.microsoft.com/office/powerpoint/2010/main" val="2310303018"/>
      </p:ext>
    </p:extLst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548" y="1376039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В дождь и ночью цветки этого растения, похожие на колокол, служа укрытием насекомым.</a:t>
            </a:r>
            <a:br>
              <a:rPr lang="ru-RU" dirty="0"/>
            </a:b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AD22EEA-05BE-4170-9C5E-65B9AF8D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8" y="3062795"/>
            <a:ext cx="3141502" cy="34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AA6A2E1-D6B0-4C3C-90F9-CC31EE9F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19" y="3151572"/>
            <a:ext cx="4749554" cy="332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23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8"/>
            <a:ext cx="9143999" cy="682592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Отгадайте загадку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59385" y="2147552"/>
            <a:ext cx="5333078" cy="3158544"/>
          </a:xfrm>
        </p:spPr>
        <p:txBody>
          <a:bodyPr>
            <a:noAutofit/>
          </a:bodyPr>
          <a:lstStyle/>
          <a:p>
            <a:r>
              <a:rPr lang="ru-RU" sz="3200" b="1" dirty="0">
                <a:effectLst/>
              </a:rPr>
              <a:t>Во фраке зелёном маэстро </a:t>
            </a:r>
          </a:p>
          <a:p>
            <a:r>
              <a:rPr lang="ru-RU" sz="3200" b="1" dirty="0">
                <a:effectLst/>
              </a:rPr>
              <a:t>Взлетает над лугом в цвету. </a:t>
            </a:r>
          </a:p>
          <a:p>
            <a:r>
              <a:rPr lang="ru-RU" sz="3200" b="1" dirty="0">
                <a:effectLst/>
              </a:rPr>
              <a:t>Он — гордость местного оркестра </a:t>
            </a:r>
          </a:p>
          <a:p>
            <a:r>
              <a:rPr lang="ru-RU" sz="3200" b="1" dirty="0">
                <a:effectLst/>
              </a:rPr>
              <a:t>И лучший прыгун в высоту.</a:t>
            </a:r>
            <a:br>
              <a:rPr lang="ru-RU" sz="3200" b="1" dirty="0">
                <a:effectLst/>
              </a:rPr>
            </a:br>
            <a:br>
              <a:rPr lang="ru-RU" sz="3200" b="1" dirty="0">
                <a:effectLst/>
              </a:rPr>
            </a:br>
            <a:endParaRPr lang="ru-RU" sz="3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06" y="3285982"/>
            <a:ext cx="3483820" cy="28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8"/>
            <a:ext cx="9143999" cy="682592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Отгадайте загадку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2872" y="2610551"/>
            <a:ext cx="2949178" cy="3811588"/>
          </a:xfrm>
        </p:spPr>
        <p:txBody>
          <a:bodyPr>
            <a:normAutofit/>
          </a:bodyPr>
          <a:lstStyle/>
          <a:p>
            <a:r>
              <a:rPr lang="ru-RU" sz="3200" b="1" dirty="0"/>
              <a:t>Без рук, без ног</a:t>
            </a:r>
          </a:p>
          <a:p>
            <a:r>
              <a:rPr lang="ru-RU" sz="3200" b="1" dirty="0"/>
              <a:t>На брюхе</a:t>
            </a:r>
          </a:p>
          <a:p>
            <a:r>
              <a:rPr lang="ru-RU" sz="3200" b="1" dirty="0"/>
              <a:t>Под землёй ползёт.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0" y="2987000"/>
            <a:ext cx="4067107" cy="32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8"/>
            <a:ext cx="9143999" cy="682592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Отгадайте загадку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535" y="2224826"/>
            <a:ext cx="4740649" cy="3811588"/>
          </a:xfrm>
        </p:spPr>
        <p:txBody>
          <a:bodyPr>
            <a:noAutofit/>
          </a:bodyPr>
          <a:lstStyle/>
          <a:p>
            <a:r>
              <a:rPr lang="ru-RU" sz="3200" b="1" dirty="0"/>
              <a:t>Видел я такой цветок — Золотистый ободок. Долго он в траве сидел, Стал седым и улетел.</a:t>
            </a:r>
          </a:p>
        </p:txBody>
      </p:sp>
      <p:pic>
        <p:nvPicPr>
          <p:cNvPr id="2050" name="Picture 2" descr="https://taganrogprav.ru/wp-content/uploads/2021/05/oduvanch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74" y="3167741"/>
            <a:ext cx="4048133" cy="30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6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78"/>
            <a:ext cx="9143999" cy="682592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+mn-lt"/>
              </a:rPr>
              <a:t>Отгадайте загадку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2415" y="2057400"/>
            <a:ext cx="4702013" cy="3811588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/>
              </a:rPr>
              <a:t>Белая корзинка – Золотое донце, </a:t>
            </a:r>
          </a:p>
          <a:p>
            <a:r>
              <a:rPr lang="ru-RU" sz="3200" b="1" dirty="0">
                <a:effectLst/>
              </a:rPr>
              <a:t>В ней лежит росинка </a:t>
            </a:r>
          </a:p>
          <a:p>
            <a:r>
              <a:rPr lang="ru-RU" sz="3200" b="1" dirty="0">
                <a:effectLst/>
              </a:rPr>
              <a:t>И сверкает солнце.</a:t>
            </a:r>
            <a:br>
              <a:rPr lang="ru-RU" sz="3200" b="1" dirty="0">
                <a:effectLst/>
              </a:rPr>
            </a:br>
            <a:br>
              <a:rPr lang="ru-RU" sz="3200" b="1" dirty="0">
                <a:effectLst/>
              </a:rPr>
            </a:b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25" y="2057400"/>
            <a:ext cx="3452053" cy="43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8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8"/>
            <a:ext cx="9143999" cy="682592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685" y="683581"/>
            <a:ext cx="5474745" cy="5185407"/>
          </a:xfrm>
        </p:spPr>
        <p:txBody>
          <a:bodyPr>
            <a:noAutofit/>
          </a:bodyPr>
          <a:lstStyle/>
          <a:p>
            <a:r>
              <a:rPr lang="ru-RU" sz="3600" b="1" dirty="0"/>
              <a:t>Маленький грызун, похожий на полевую мышь, но с коротким хвостом.</a:t>
            </a:r>
          </a:p>
          <a:p>
            <a:br>
              <a:rPr lang="ru-RU" sz="3200" b="1" dirty="0">
                <a:effectLst/>
              </a:rPr>
            </a:br>
            <a:br>
              <a:rPr lang="ru-RU" sz="3200" b="1" dirty="0">
                <a:effectLst/>
              </a:rPr>
            </a:br>
            <a:endParaRPr lang="ru-RU" sz="3200" b="1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2B51788-D580-4827-9023-12CF01C1A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27" y="2658861"/>
            <a:ext cx="5184559" cy="388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58320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пек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lass Layers">
  <a:themeElements>
    <a:clrScheme name="Glass Layers 9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B4FF69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9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B4FF6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559</Words>
  <Application>Microsoft Office PowerPoint</Application>
  <PresentationFormat>Экран (4:3)</PresentationFormat>
  <Paragraphs>63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52" baseType="lpstr">
      <vt:lpstr>Arial</vt:lpstr>
      <vt:lpstr>Arial Black</vt:lpstr>
      <vt:lpstr>Book Antiqua</vt:lpstr>
      <vt:lpstr>Calibri</vt:lpstr>
      <vt:lpstr>Calibri Light</vt:lpstr>
      <vt:lpstr>Lucida Sans</vt:lpstr>
      <vt:lpstr>Times New Roman</vt:lpstr>
      <vt:lpstr>Wingdings</vt:lpstr>
      <vt:lpstr>Wingdings 2</vt:lpstr>
      <vt:lpstr>Wingdings 3</vt:lpstr>
      <vt:lpstr>Тема Office</vt:lpstr>
      <vt:lpstr>Апекс</vt:lpstr>
      <vt:lpstr>Glass Layers</vt:lpstr>
      <vt:lpstr>Презентация PowerPoint</vt:lpstr>
      <vt:lpstr>Презентация PowerPoint</vt:lpstr>
      <vt:lpstr>Этот червь получил своё название из-за природного явления, которое выгоняет его из-под земли. </vt:lpstr>
      <vt:lpstr>В дождь и ночью цветки этого растения, похожие на колокол, служа укрытием насекомым. </vt:lpstr>
      <vt:lpstr>Отгадайте загадку</vt:lpstr>
      <vt:lpstr>Отгадайте загадку</vt:lpstr>
      <vt:lpstr>Отгадайте загадку</vt:lpstr>
      <vt:lpstr>Отгадайте загадку</vt:lpstr>
      <vt:lpstr>Презентация PowerPoint</vt:lpstr>
      <vt:lpstr>На какие группы можно разделить отгадки?</vt:lpstr>
      <vt:lpstr>На какие группы можно разделить отгадки?</vt:lpstr>
      <vt:lpstr>Тема урока: «Водоём – дом из воды»</vt:lpstr>
      <vt:lpstr>Почему нашу планету называют голубой планетой?</vt:lpstr>
      <vt:lpstr>Презентация PowerPoint</vt:lpstr>
      <vt:lpstr>Природное сообщество «пресный водоём»</vt:lpstr>
      <vt:lpstr>Презентация PowerPoint</vt:lpstr>
      <vt:lpstr>Кубышка. Род многолетних водных растений семейства Кувшинковые. Цветение происходит с июля по сентябрь. Являются кормом многих животных.</vt:lpstr>
      <vt:lpstr>Рогоз. Когда не было других материалов, из легкого пуха рогоза изготавливали спасательные жилеты, которые помогали человеку держаться на воде.</vt:lpstr>
      <vt:lpstr>Ряска представляет собой водное растение, обитающее в стоячих водоемах. Ее нередко применяют в качестве корма для уток. По этой причине ее и прозвали утиной травой. </vt:lpstr>
      <vt:lpstr>Элодея — вредное водное растение.Элодея недаром считается водяной чумой — хотя она и обогащает воду кислородом, вреда от неё больше, чем пользы: разрастаясь, она подавляет иные водные растения. </vt:lpstr>
      <vt:lpstr>Найдите растения водоема в учебнике с 114-115</vt:lpstr>
      <vt:lpstr>Растения водоёма</vt:lpstr>
      <vt:lpstr>Презентация PowerPoint</vt:lpstr>
      <vt:lpstr>Животные водоёма</vt:lpstr>
      <vt:lpstr>Дафния – маленький рачок. Кожица прозрачная, и через лупу можно разглядеть, как бьется ее маленькое сердечко, как работает крохотный желудочек.</vt:lpstr>
      <vt:lpstr>Циклоп обычно вертится у дна. Он мал ростом и передвигается быстрыми скачками.</vt:lpstr>
      <vt:lpstr>Жук-плавец хищник. Тело его гладкое. Большую часть жизни проводит в воде, но он и отлично летает: может улететь очень далеко от родного озера.</vt:lpstr>
      <vt:lpstr>Водомерка скользит по поверхности воды, как конькобежец. Питается она с помощью своего хоботка. Она вонзает хобот в свою жертву и пьет из нее сок, пока от жертвы не остается пустая оболочка.</vt:lpstr>
      <vt:lpstr>Презентация PowerPoint</vt:lpstr>
      <vt:lpstr>Игра: «Рыбалка»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Цепи питания в пресном водоёме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окружающего мира 3 класс «Водоём – дом из воды»</dc:title>
  <dc:creator>Svetlana</dc:creator>
  <cp:lastModifiedBy>User</cp:lastModifiedBy>
  <cp:revision>29</cp:revision>
  <dcterms:created xsi:type="dcterms:W3CDTF">2021-07-02T19:08:15Z</dcterms:created>
  <dcterms:modified xsi:type="dcterms:W3CDTF">2021-12-13T16:20:02Z</dcterms:modified>
</cp:coreProperties>
</file>