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-US" lang="ru-RU"/>
              <a:t>Т</a:t>
            </a:r>
            <a:r>
              <a:rPr altLang="en-US" lang="ru-RU"/>
              <a:t>е</a:t>
            </a:r>
            <a:r>
              <a:rPr altLang="en-US" lang="ru-RU"/>
              <a:t>м</a:t>
            </a:r>
            <a:r>
              <a:rPr altLang="en-US" lang="ru-RU"/>
              <a:t>а</a:t>
            </a:r>
            <a:r>
              <a:rPr altLang="en-US" lang="en-US"/>
              <a:t>:</a:t>
            </a:r>
            <a:r>
              <a:rPr altLang="en-US" lang="en-US"/>
              <a:t> </a:t>
            </a:r>
            <a:r>
              <a:rPr altLang="en-US" lang="en-US"/>
              <a:t>"</a:t>
            </a:r>
            <a:r>
              <a:rPr altLang="en-US" lang="ru-RU"/>
              <a:t>П</a:t>
            </a:r>
            <a:r>
              <a:rPr altLang="en-US" lang="ru-RU"/>
              <a:t>р</a:t>
            </a:r>
            <a:r>
              <a:rPr altLang="en-US" lang="ru-RU"/>
              <a:t>а</a:t>
            </a:r>
            <a:r>
              <a:rPr altLang="en-US" lang="ru-RU"/>
              <a:t>з</a:t>
            </a:r>
            <a:r>
              <a:rPr altLang="en-US" lang="ru-RU"/>
              <a:t>д</a:t>
            </a:r>
            <a:r>
              <a:rPr altLang="en-US" lang="ru-RU"/>
              <a:t>н</a:t>
            </a:r>
            <a:r>
              <a:rPr altLang="en-US" lang="ru-RU"/>
              <a:t>е</a:t>
            </a:r>
            <a:r>
              <a:rPr altLang="en-US" lang="ru-RU"/>
              <a:t>ства</a:t>
            </a:r>
            <a:r>
              <a:rPr altLang="en-US" lang="en-US"/>
              <a:t>"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К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Д</a:t>
            </a:r>
            <a:r>
              <a:rPr altLang="en-US" lang="ru-RU"/>
              <a:t>е</a:t>
            </a:r>
            <a:r>
              <a:rPr altLang="en-US" lang="ru-RU"/>
              <a:t>б</a:t>
            </a:r>
            <a:r>
              <a:rPr altLang="en-US" lang="ru-RU"/>
              <a:t>ю</a:t>
            </a:r>
            <a:r>
              <a:rPr altLang="en-US" lang="ru-RU"/>
              <a:t>с</a:t>
            </a:r>
            <a:r>
              <a:rPr altLang="en-US" lang="ru-RU"/>
              <a:t>с</a:t>
            </a:r>
            <a:r>
              <a:rPr altLang="en-US" lang="ru-RU"/>
              <a:t>и</a:t>
            </a:r>
            <a:r>
              <a:rPr altLang="en-US" lang="en-US"/>
              <a:t>.</a:t>
            </a: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en-US"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 txBox="1"/>
          <p:nvPr/>
        </p:nvSpPr>
        <p:spPr>
          <a:xfrm>
            <a:off x="2572000" y="3219450"/>
            <a:ext cx="4000000" cy="3025140"/>
          </a:xfrm>
          <a:prstGeom prst="rect"/>
        </p:spPr>
        <p:txBody>
          <a:bodyPr rtlCol="0" wrap="square">
            <a:spAutoFit/>
          </a:bodyPr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en-US">
                <a:solidFill>
                  <a:srgbClr val="000000"/>
                </a:solidFill>
              </a:rPr>
              <a:t>?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й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ц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r>
              <a:rPr altLang="en-US" sz="2800" lang="en-US">
                <a:solidFill>
                  <a:srgbClr val="000000"/>
                </a:solidFill>
              </a:rPr>
              <a:t>?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сюиты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ы</a:t>
            </a:r>
            <a:r>
              <a:rPr altLang="en-US" sz="2800" lang="en-US">
                <a:solidFill>
                  <a:srgbClr val="000000"/>
                </a:solidFill>
              </a:rPr>
              <a:t>?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 txBox="1"/>
          <p:nvPr/>
        </p:nvSpPr>
        <p:spPr>
          <a:xfrm>
            <a:off x="797317" y="909868"/>
            <a:ext cx="6698587" cy="4282440"/>
          </a:xfrm>
          <a:prstGeom prst="rect"/>
        </p:spPr>
        <p:txBody>
          <a:bodyPr rtlCol="0" wrap="square">
            <a:spAutoFit/>
          </a:bodyPr>
          <a:p>
            <a:r>
              <a:rPr altLang="en-US" sz="2800" lang="ru-RU">
                <a:solidFill>
                  <a:srgbClr val="000000"/>
                </a:solidFill>
              </a:rPr>
              <a:t>Ц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en-US">
                <a:solidFill>
                  <a:srgbClr val="000000"/>
                </a:solidFill>
              </a:rPr>
              <a:t>: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б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endParaRPr sz="2800" lang="ru-RU">
              <a:solidFill>
                <a:srgbClr val="000000"/>
              </a:solidFill>
            </a:endParaRPr>
          </a:p>
          <a:p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en-US">
                <a:solidFill>
                  <a:srgbClr val="000000"/>
                </a:solidFill>
              </a:rPr>
              <a:t>: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й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ства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ш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з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ства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endParaRPr sz="2800" lang="ru-RU">
              <a:solidFill>
                <a:srgbClr val="000000"/>
              </a:solidFill>
            </a:endParaRPr>
          </a:p>
          <a:p>
            <a:pPr indent="-457200" marL="457200">
              <a:buFont typeface="Arial"/>
              <a:buChar char="•"/>
            </a:pP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ю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r>
              <a:rPr altLang="en-US" sz="2800" lang="ru-RU">
                <a:solidFill>
                  <a:srgbClr val="000000"/>
                </a:solidFill>
              </a:rPr>
              <a:t>Б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д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солдате</a:t>
            </a:r>
            <a:r>
              <a:rPr altLang="en-US" sz="2800" lang="en-US">
                <a:solidFill>
                  <a:srgbClr val="000000"/>
                </a:solidFill>
              </a:rPr>
              <a:t>"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065640" y="579105"/>
            <a:ext cx="7012721" cy="5414807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 txBox="1"/>
          <p:nvPr/>
        </p:nvSpPr>
        <p:spPr>
          <a:xfrm>
            <a:off x="1039433" y="0"/>
            <a:ext cx="6333588" cy="5120639"/>
          </a:xfrm>
          <a:prstGeom prst="rect"/>
        </p:spPr>
        <p:txBody>
          <a:bodyPr rtlCol="0" wrap="square">
            <a:spAutoFit/>
          </a:bodyPr>
          <a:p>
            <a:r>
              <a:rPr b="1" sz="2800" lang="ru-RU">
                <a:solidFill>
                  <a:srgbClr val="000000"/>
                </a:solidFill>
              </a:rPr>
              <a:t>Импрессионизм</a:t>
            </a:r>
            <a:r>
              <a:rPr sz="2800" lang="ru-RU">
                <a:solidFill>
                  <a:srgbClr val="000000"/>
                </a:solidFill>
              </a:rPr>
              <a:t> (франц. impressionnisme, от impression — </a:t>
            </a:r>
            <a:r>
              <a:rPr b="1" sz="2800" lang="ru-RU">
                <a:solidFill>
                  <a:srgbClr val="000000"/>
                </a:solidFill>
              </a:rPr>
              <a:t>впечатление</a:t>
            </a:r>
            <a:r>
              <a:rPr sz="2800" lang="ru-RU">
                <a:solidFill>
                  <a:srgbClr val="000000"/>
                </a:solidFill>
              </a:rPr>
              <a:t>) — художественное течение, возникшее в 70-х гг. XIX века во французской живописи, а затем проявившееся в музыке, литературе, театре. Выдающиеся живописцы-импрессионисты (К. Моне, К. Писарро, А. Сислей, Э. Дега, О. Ренуар и др.) обогатили технику изображения живой природы во всей её чувственной прелести. 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 txBox="1"/>
          <p:nvPr/>
        </p:nvSpPr>
        <p:spPr>
          <a:xfrm>
            <a:off x="1071946" y="1078229"/>
            <a:ext cx="6497704" cy="4701540"/>
          </a:xfrm>
          <a:prstGeom prst="rect"/>
        </p:spPr>
        <p:txBody>
          <a:bodyPr rtlCol="0" wrap="square">
            <a:spAutoFit/>
          </a:bodyPr>
          <a:p>
            <a:r>
              <a:rPr b="1" sz="2800" lang="ru-RU">
                <a:solidFill>
                  <a:srgbClr val="000000"/>
                </a:solidFill>
              </a:rPr>
              <a:t>Сущность их искусства </a:t>
            </a:r>
            <a:r>
              <a:rPr sz="2800" lang="ru-RU">
                <a:solidFill>
                  <a:srgbClr val="000000"/>
                </a:solidFill>
              </a:rPr>
              <a:t>— в тончайшей фиксации мимолётных впечатлений, в особой манере воспроизведения световой среды с помощью сложной мозаики чистых красок, беглых декоративных штрихов. Музыкальный импрессионизм возник в конце 80 — начале 90-х гг. Своё классическое выражение он нашёл в творчестве </a:t>
            </a:r>
            <a:r>
              <a:rPr b="1" sz="2800" lang="ru-RU">
                <a:solidFill>
                  <a:srgbClr val="000000"/>
                </a:solidFill>
              </a:rPr>
              <a:t>К. Дебюсси.</a:t>
            </a:r>
            <a:endParaRPr b="1"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34920" y="395239"/>
            <a:ext cx="7274159" cy="4918251"/>
          </a:xfrm>
          <a:prstGeom prst="rect"/>
        </p:spPr>
      </p:pic>
      <p:sp>
        <p:nvSpPr>
          <p:cNvPr id="1048650" name=""/>
          <p:cNvSpPr txBox="1"/>
          <p:nvPr/>
        </p:nvSpPr>
        <p:spPr>
          <a:xfrm>
            <a:off x="1941669" y="5692238"/>
            <a:ext cx="4000000" cy="510540"/>
          </a:xfrm>
          <a:prstGeom prst="rect"/>
        </p:spPr>
        <p:txBody>
          <a:bodyPr rtlCol="0" wrap="square">
            <a:spAutoFit/>
          </a:bodyPr>
          <a:p>
            <a:pPr algn="ctr"/>
            <a:r>
              <a:rPr altLang="en-US" b="1" sz="2800" lang="ru-RU">
                <a:solidFill>
                  <a:srgbClr val="000000"/>
                </a:solidFill>
              </a:rPr>
              <a:t>К</a:t>
            </a:r>
            <a:r>
              <a:rPr altLang="en-US" b="1" sz="2800" lang="en-US">
                <a:solidFill>
                  <a:srgbClr val="000000"/>
                </a:solidFill>
              </a:rPr>
              <a:t>.</a:t>
            </a:r>
            <a:r>
              <a:rPr altLang="en-US" b="1" sz="2800" lang="en-US">
                <a:solidFill>
                  <a:srgbClr val="000000"/>
                </a:solidFill>
              </a:rPr>
              <a:t> </a:t>
            </a:r>
            <a:r>
              <a:rPr altLang="en-US" b="1" sz="2800" lang="ru-RU">
                <a:solidFill>
                  <a:srgbClr val="000000"/>
                </a:solidFill>
              </a:rPr>
              <a:t>Д</a:t>
            </a:r>
            <a:r>
              <a:rPr altLang="en-US" b="1" sz="2800" lang="ru-RU">
                <a:solidFill>
                  <a:srgbClr val="000000"/>
                </a:solidFill>
              </a:rPr>
              <a:t>е</a:t>
            </a:r>
            <a:r>
              <a:rPr altLang="en-US" b="1" sz="2800" lang="ru-RU">
                <a:solidFill>
                  <a:srgbClr val="000000"/>
                </a:solidFill>
              </a:rPr>
              <a:t>б</a:t>
            </a:r>
            <a:r>
              <a:rPr altLang="en-US" b="1" sz="2800" lang="ru-RU">
                <a:solidFill>
                  <a:srgbClr val="000000"/>
                </a:solidFill>
              </a:rPr>
              <a:t>ю</a:t>
            </a:r>
            <a:r>
              <a:rPr altLang="en-US" b="1" sz="2800" lang="ru-RU">
                <a:solidFill>
                  <a:srgbClr val="000000"/>
                </a:solidFill>
              </a:rPr>
              <a:t>с</a:t>
            </a:r>
            <a:r>
              <a:rPr altLang="en-US" b="1" sz="2800" lang="ru-RU">
                <a:solidFill>
                  <a:srgbClr val="000000"/>
                </a:solidFill>
              </a:rPr>
              <a:t>с</a:t>
            </a:r>
            <a:r>
              <a:rPr altLang="en-US" b="1" sz="2800" lang="ru-RU">
                <a:solidFill>
                  <a:srgbClr val="000000"/>
                </a:solidFill>
              </a:rPr>
              <a:t>и</a:t>
            </a:r>
            <a:endParaRPr b="1"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 txBox="1"/>
          <p:nvPr/>
        </p:nvSpPr>
        <p:spPr>
          <a:xfrm>
            <a:off x="2901403" y="3988281"/>
            <a:ext cx="4000000" cy="510540"/>
          </a:xfrm>
          <a:prstGeom prst="rect"/>
        </p:spPr>
        <p:txBody>
          <a:bodyPr rtlCol="0" wrap="square">
            <a:spAutoFit/>
          </a:bodyPr>
          <a:p>
            <a:endParaRPr sz="2800" lang="ru-RU">
              <a:solidFill>
                <a:srgbClr val="000000"/>
              </a:solidFill>
            </a:endParaRPr>
          </a:p>
        </p:txBody>
      </p:sp>
      <p:sp>
        <p:nvSpPr>
          <p:cNvPr id="1048653" name=""/>
          <p:cNvSpPr/>
          <p:nvPr/>
        </p:nvSpPr>
        <p:spPr>
          <a:xfrm>
            <a:off x="3047999" y="1905000"/>
            <a:ext cx="3781451" cy="1023302"/>
          </a:xfrm>
          <a:prstGeom prst="roundRect"/>
          <a:solidFill>
            <a:srgbClr val="FFFFFF"/>
          </a:solidFill>
          <a:ln w="25400">
            <a:solidFill>
              <a:srgbClr val="3893E0"/>
            </a:solidFill>
          </a:ln>
        </p:spPr>
        <p:txBody>
          <a:bodyPr anchor="ctr"/>
          <a:p>
            <a:pPr algn="ctr"/>
            <a:r>
              <a:rPr altLang="en-US" sz="2400" lang="ru-RU"/>
              <a:t>Ц</a:t>
            </a:r>
            <a:r>
              <a:rPr altLang="en-US" sz="2400" lang="ru-RU"/>
              <a:t>и</a:t>
            </a:r>
            <a:r>
              <a:rPr altLang="en-US" sz="2400" lang="ru-RU"/>
              <a:t>к</a:t>
            </a:r>
            <a:r>
              <a:rPr altLang="en-US" sz="2400" lang="ru-RU"/>
              <a:t>л</a:t>
            </a:r>
            <a:r>
              <a:rPr altLang="en-US" sz="2400" lang="en-US"/>
              <a:t> </a:t>
            </a:r>
            <a:r>
              <a:rPr altLang="en-US" sz="2400" lang="en-US"/>
              <a:t>"</a:t>
            </a:r>
            <a:r>
              <a:rPr altLang="en-US" sz="2400" lang="en-US"/>
              <a:t> </a:t>
            </a:r>
            <a:r>
              <a:rPr altLang="en-US" sz="2400" lang="ru-RU"/>
              <a:t>Н</a:t>
            </a:r>
            <a:r>
              <a:rPr altLang="en-US" sz="2400" lang="ru-RU"/>
              <a:t>о</a:t>
            </a:r>
            <a:r>
              <a:rPr altLang="en-US" sz="2400" lang="ru-RU"/>
              <a:t>к</a:t>
            </a:r>
            <a:r>
              <a:rPr altLang="en-US" sz="2400" lang="ru-RU"/>
              <a:t>т</a:t>
            </a:r>
            <a:r>
              <a:rPr altLang="en-US" sz="2400" lang="ru-RU"/>
              <a:t>ю</a:t>
            </a:r>
            <a:r>
              <a:rPr altLang="en-US" sz="2400" lang="ru-RU"/>
              <a:t>р</a:t>
            </a:r>
            <a:r>
              <a:rPr altLang="en-US" sz="2400" lang="ru-RU"/>
              <a:t>н</a:t>
            </a:r>
            <a:r>
              <a:rPr altLang="en-US" sz="2400" lang="ru-RU"/>
              <a:t>ы</a:t>
            </a:r>
            <a:r>
              <a:rPr altLang="en-US" sz="2400" lang="en-US"/>
              <a:t>"</a:t>
            </a:r>
            <a:endParaRPr sz="2400" lang="ru-RU"/>
          </a:p>
        </p:txBody>
      </p:sp>
      <p:cxnSp>
        <p:nvCxnSpPr>
          <p:cNvPr id="3145728" name=""/>
          <p:cNvCxnSpPr>
            <a:cxnSpLocks/>
          </p:cNvCxnSpPr>
          <p:nvPr/>
        </p:nvCxnSpPr>
        <p:spPr>
          <a:xfrm>
            <a:off x="4806538" y="2928301"/>
            <a:ext cx="601574" cy="1133321"/>
          </a:xfrm>
          <a:prstGeom prst="straightConnector1"/>
          <a:ln w="25400">
            <a:solidFill>
              <a:srgbClr val="666666"/>
            </a:solidFill>
            <a:tailEnd type="triangle" w="lg" len="lg"/>
          </a:ln>
        </p:spPr>
      </p:cxnSp>
      <p:cxnSp>
        <p:nvCxnSpPr>
          <p:cNvPr id="3145729" name=""/>
          <p:cNvCxnSpPr>
            <a:cxnSpLocks/>
          </p:cNvCxnSpPr>
          <p:nvPr/>
        </p:nvCxnSpPr>
        <p:spPr>
          <a:xfrm rot="5400000">
            <a:off x="3863501" y="2991307"/>
            <a:ext cx="1013623" cy="1169697"/>
          </a:xfrm>
          <a:prstGeom prst="straightConnector1"/>
          <a:ln w="25400">
            <a:solidFill>
              <a:srgbClr val="666666"/>
            </a:solidFill>
            <a:tailEnd type="triangle" w="lg" len="lg"/>
          </a:ln>
        </p:spPr>
      </p:cxnSp>
      <p:sp>
        <p:nvSpPr>
          <p:cNvPr id="1048654" name=""/>
          <p:cNvSpPr/>
          <p:nvPr/>
        </p:nvSpPr>
        <p:spPr>
          <a:xfrm>
            <a:off x="2042504" y="4224008"/>
            <a:ext cx="2010991" cy="1474746"/>
          </a:xfrm>
          <a:prstGeom prst="rect"/>
          <a:solidFill>
            <a:srgbClr val="FFFFFF"/>
          </a:solidFill>
          <a:ln w="25400">
            <a:solidFill>
              <a:srgbClr val="666666"/>
            </a:solidFill>
          </a:ln>
        </p:spPr>
        <p:txBody>
          <a:bodyPr anchor="ctr"/>
          <a:p>
            <a:pPr algn="ctr"/>
            <a:r>
              <a:rPr altLang="en-US" lang="ru-RU"/>
              <a:t>О</a:t>
            </a:r>
            <a:r>
              <a:rPr altLang="en-US" lang="ru-RU"/>
              <a:t>б</a:t>
            </a:r>
            <a:r>
              <a:rPr altLang="en-US" lang="ru-RU"/>
              <a:t>л</a:t>
            </a:r>
            <a:r>
              <a:rPr altLang="en-US" lang="ru-RU"/>
              <a:t>а</a:t>
            </a:r>
            <a:r>
              <a:rPr altLang="en-US" lang="ru-RU"/>
              <a:t>к</a:t>
            </a:r>
            <a:r>
              <a:rPr altLang="en-US" lang="ru-RU"/>
              <a:t>а</a:t>
            </a:r>
            <a:endParaRPr lang="ru-RU"/>
          </a:p>
        </p:txBody>
      </p:sp>
      <p:cxnSp>
        <p:nvCxnSpPr>
          <p:cNvPr id="3145730" name=""/>
          <p:cNvCxnSpPr>
            <a:cxnSpLocks/>
          </p:cNvCxnSpPr>
          <p:nvPr/>
        </p:nvCxnSpPr>
        <p:spPr>
          <a:xfrm>
            <a:off x="5107323" y="2928302"/>
            <a:ext cx="2548769" cy="1508941"/>
          </a:xfrm>
          <a:prstGeom prst="straightConnector1"/>
          <a:solidFill>
            <a:srgbClr val="FFFFFF"/>
          </a:solidFill>
          <a:ln w="25400">
            <a:solidFill>
              <a:srgbClr val="3893E0"/>
            </a:solidFill>
            <a:tailEnd type="triangle" w="lg" len="lg"/>
          </a:ln>
        </p:spPr>
      </p:cxnSp>
      <p:sp>
        <p:nvSpPr>
          <p:cNvPr id="1048655" name=""/>
          <p:cNvSpPr/>
          <p:nvPr/>
        </p:nvSpPr>
        <p:spPr>
          <a:xfrm>
            <a:off x="4572000" y="4082966"/>
            <a:ext cx="1836628" cy="1491937"/>
          </a:xfrm>
          <a:prstGeom prst="rect"/>
          <a:solidFill>
            <a:srgbClr val="FFFFFF"/>
          </a:solidFill>
          <a:ln w="25400">
            <a:solidFill>
              <a:srgbClr val="3893E0"/>
            </a:solidFill>
          </a:ln>
        </p:spPr>
        <p:txBody>
          <a:bodyPr anchor="ctr"/>
          <a:p>
            <a:pPr algn="ctr"/>
            <a:r>
              <a:rPr altLang="en-US" lang="ru-RU"/>
              <a:t>П</a:t>
            </a:r>
            <a:r>
              <a:rPr altLang="en-US" lang="ru-RU"/>
              <a:t>р</a:t>
            </a:r>
            <a:r>
              <a:rPr altLang="en-US" lang="ru-RU"/>
              <a:t>а</a:t>
            </a:r>
            <a:r>
              <a:rPr altLang="en-US" lang="ru-RU"/>
              <a:t>з</a:t>
            </a:r>
            <a:r>
              <a:rPr altLang="en-US" lang="ru-RU"/>
              <a:t>н</a:t>
            </a:r>
            <a:r>
              <a:rPr altLang="en-US" lang="ru-RU"/>
              <a:t>е</a:t>
            </a:r>
            <a:r>
              <a:rPr altLang="en-US" lang="ru-RU"/>
              <a:t>с</a:t>
            </a:r>
            <a:r>
              <a:rPr altLang="en-US" lang="ru-RU"/>
              <a:t>т</a:t>
            </a:r>
            <a:r>
              <a:rPr altLang="en-US" lang="ru-RU"/>
              <a:t>в</a:t>
            </a:r>
            <a:r>
              <a:rPr altLang="en-US" lang="ru-RU"/>
              <a:t>а</a:t>
            </a:r>
            <a:endParaRPr lang="ru-RU"/>
          </a:p>
        </p:txBody>
      </p:sp>
      <p:sp>
        <p:nvSpPr>
          <p:cNvPr id="1048656" name=""/>
          <p:cNvSpPr/>
          <p:nvPr/>
        </p:nvSpPr>
        <p:spPr>
          <a:xfrm>
            <a:off x="6381707" y="4437243"/>
            <a:ext cx="2012967" cy="1124750"/>
          </a:xfrm>
          <a:prstGeom prst="rect"/>
          <a:solidFill>
            <a:srgbClr val="FFFFFF"/>
          </a:solidFill>
          <a:ln w="25400">
            <a:solidFill>
              <a:srgbClr val="3893E0"/>
            </a:solidFill>
          </a:ln>
        </p:spPr>
        <p:txBody>
          <a:bodyPr anchor="ctr"/>
          <a:p>
            <a:pPr algn="ctr"/>
            <a:r>
              <a:rPr altLang="en-US" lang="ru-RU"/>
              <a:t>С</a:t>
            </a:r>
            <a:r>
              <a:rPr altLang="en-US" lang="ru-RU"/>
              <a:t>и</a:t>
            </a:r>
            <a:r>
              <a:rPr altLang="en-US" lang="ru-RU"/>
              <a:t>р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ы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94332" y="694545"/>
            <a:ext cx="7022025" cy="5140274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 txBox="1"/>
          <p:nvPr/>
        </p:nvSpPr>
        <p:spPr>
          <a:xfrm>
            <a:off x="1390969" y="868680"/>
            <a:ext cx="5806373" cy="5120639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Обобщающее название «Ноктюрны» этим трём пьесам композитор дал, восхищаясь творчеством любимого американского художника </a:t>
            </a:r>
            <a:r>
              <a:rPr b="1" sz="2800" lang="ru-RU">
                <a:solidFill>
                  <a:srgbClr val="000000"/>
                </a:solidFill>
              </a:rPr>
              <a:t>Джеймса Уистлера</a:t>
            </a:r>
            <a:r>
              <a:rPr sz="2800" lang="ru-RU">
                <a:solidFill>
                  <a:srgbClr val="000000"/>
                </a:solidFill>
              </a:rPr>
              <a:t> , в том числе его изумительными пейзажами с одноимёнными названиями. К каждой пьесе Дебюсси написал предисловие, в котором охарактеризовал, что именно он хотел в ней отобразить.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M2004J19C</dc:creator>
  <dcterms:created xsi:type="dcterms:W3CDTF">2015-05-11T23:36:16Z</dcterms:created>
  <dcterms:modified xsi:type="dcterms:W3CDTF">2022-04-21T17:35:32Z</dcterms:modified>
</cp:coreProperties>
</file>