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59" r:id="rId5"/>
    <p:sldId id="268" r:id="rId6"/>
    <p:sldId id="260" r:id="rId7"/>
    <p:sldId id="270" r:id="rId8"/>
    <p:sldId id="266" r:id="rId9"/>
    <p:sldId id="261" r:id="rId10"/>
    <p:sldId id="267" r:id="rId11"/>
    <p:sldId id="269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200400"/>
            <a:ext cx="8496944" cy="2892896"/>
          </a:xfrm>
        </p:spPr>
        <p:txBody>
          <a:bodyPr/>
          <a:lstStyle/>
          <a:p>
            <a:pPr algn="r"/>
            <a:r>
              <a:rPr lang="ru-RU" dirty="0" smtClean="0"/>
              <a:t>МАОУ «Лицей №35 г. Челябинска»</a:t>
            </a:r>
          </a:p>
          <a:p>
            <a:pPr algn="r"/>
            <a:r>
              <a:rPr lang="ru-RU" dirty="0" smtClean="0"/>
              <a:t>Руководитель МО</a:t>
            </a:r>
          </a:p>
          <a:p>
            <a:pPr algn="r"/>
            <a:r>
              <a:rPr lang="ru-RU" dirty="0" err="1" smtClean="0"/>
              <a:t>Трунова</a:t>
            </a:r>
            <a:r>
              <a:rPr lang="ru-RU" dirty="0" smtClean="0"/>
              <a:t> Е.Ю.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ВПР как средство диагностики функциональной грамотности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0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новых технологий заставляет нас обучать детей по другому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Гарднер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10014"/>
            <a:ext cx="3075654" cy="367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0354" y="1788622"/>
            <a:ext cx="2917767" cy="389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3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ыводы </a:t>
            </a:r>
            <a:r>
              <a:rPr lang="ru-RU" b="1" dirty="0" smtClean="0">
                <a:solidFill>
                  <a:srgbClr val="C00000"/>
                </a:solidFill>
              </a:rPr>
              <a:t>по итогам </a:t>
            </a:r>
            <a:r>
              <a:rPr lang="ru-RU" b="1" dirty="0" smtClean="0">
                <a:solidFill>
                  <a:srgbClr val="C00000"/>
                </a:solidFill>
              </a:rPr>
              <a:t>ВПР: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мыслительных операций: анализ,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синтез, сравнение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классификация, установление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причинно-следственных связей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сформированы на универсальном уровне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способности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извлекать необходимую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для 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еумение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с помощью различной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текстовой информации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еумение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содержащуюся в тексте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Рекомендации педагогам: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4823048"/>
          </a:xfrm>
        </p:spPr>
        <p:txBody>
          <a:bodyPr>
            <a:noAutofit/>
          </a:bodyPr>
          <a:lstStyle/>
          <a:p>
            <a:pPr algn="just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подготовке к ВПР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систему повторения;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коррекционную работу во время проведения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уроков;</a:t>
            </a:r>
          </a:p>
          <a:p>
            <a:pPr lvl="0" algn="just">
              <a:lnSpc>
                <a:spcPct val="120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о текущих образовательных достижениях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платформы «Яндекс – учебник», «Учи.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том числе электронные образовательные ресурсы (например, задания, размещенные на сайте «stadgrad.org»), позволяющие ребёнку самостоятельно проверить правильность выполнения задания, что, по сути, является созданием условий формирования навыков самоконтроля. 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Система оценивания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Наибольшее</a:t>
            </a:r>
            <a:r>
              <a:rPr lang="ru-RU" dirty="0" smtClean="0"/>
              <a:t> расхождение отметок за ВПР с журналом.</a:t>
            </a:r>
          </a:p>
          <a:p>
            <a:r>
              <a:rPr lang="ru-RU" b="1" dirty="0" smtClean="0"/>
              <a:t>Наименьшее </a:t>
            </a:r>
            <a:r>
              <a:rPr lang="ru-RU" dirty="0" smtClean="0"/>
              <a:t>расхождение отметок за ВПР с журналом.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302433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Система оценивания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Оценивание может </a:t>
            </a:r>
            <a:r>
              <a:rPr lang="ru-RU" dirty="0" smtClean="0"/>
              <a:t>быть </a:t>
            </a:r>
            <a:r>
              <a:rPr lang="ru-RU" b="1" dirty="0" err="1"/>
              <a:t>критериальным</a:t>
            </a:r>
            <a:r>
              <a:rPr lang="ru-RU" dirty="0"/>
              <a:t>. Основными критериями оценивания выступают ожидаемые результаты, соответствующие учебным целям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Критерии оценивания и алгоритм выставления отметки заранее </a:t>
            </a:r>
            <a:r>
              <a:rPr lang="ru-RU" dirty="0" smtClean="0"/>
              <a:t>известны педагогу </a:t>
            </a:r>
            <a:r>
              <a:rPr lang="ru-RU" dirty="0"/>
              <a:t>и учащимся. </a:t>
            </a:r>
            <a:endParaRPr lang="ru-RU" dirty="0" smtClean="0"/>
          </a:p>
          <a:p>
            <a:pPr algn="just"/>
            <a:r>
              <a:rPr lang="ru-RU" dirty="0" smtClean="0"/>
              <a:t>Система </a:t>
            </a:r>
            <a:r>
              <a:rPr lang="ru-RU" dirty="0"/>
              <a:t>оценивания выстраивается таким образом, чтобы учащиеся </a:t>
            </a:r>
            <a:r>
              <a:rPr lang="ru-RU" dirty="0" smtClean="0"/>
              <a:t>включались в </a:t>
            </a:r>
            <a:r>
              <a:rPr lang="ru-RU" dirty="0"/>
              <a:t>контрольно-оценочную деятельность, приобретая навыки и привычку </a:t>
            </a:r>
            <a:r>
              <a:rPr lang="ru-RU" dirty="0" smtClean="0"/>
              <a:t>к самооценке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86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just"/>
            <a:r>
              <a:rPr lang="ru-RU" b="1" dirty="0"/>
              <a:t>ВПР</a:t>
            </a:r>
            <a:r>
              <a:rPr lang="ru-RU" dirty="0"/>
              <a:t>–это систематизация и обобщение материала, изученного за четыре года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Результаты нужны </a:t>
            </a:r>
            <a:r>
              <a:rPr lang="ru-RU" b="1" dirty="0" smtClean="0"/>
              <a:t>педагогам</a:t>
            </a:r>
            <a:r>
              <a:rPr lang="ru-RU" dirty="0" smtClean="0"/>
              <a:t> для оценки </a:t>
            </a:r>
            <a:r>
              <a:rPr lang="ru-RU" dirty="0"/>
              <a:t>качества своей работы в сравнении с уровнем всей страны, </a:t>
            </a:r>
            <a:r>
              <a:rPr lang="ru-RU" dirty="0" smtClean="0"/>
              <a:t>и чтобы </a:t>
            </a:r>
            <a:r>
              <a:rPr lang="ru-RU" dirty="0"/>
              <a:t>понять, какие </a:t>
            </a:r>
            <a:r>
              <a:rPr lang="ru-RU" b="1" dirty="0"/>
              <a:t>изменения</a:t>
            </a:r>
            <a:r>
              <a:rPr lang="ru-RU" dirty="0"/>
              <a:t> вносить </a:t>
            </a:r>
            <a:r>
              <a:rPr lang="ru-RU" b="1" dirty="0"/>
              <a:t>в профессиональную деятельность.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Задача учителя –определить, где у ребенка </a:t>
            </a:r>
            <a:r>
              <a:rPr lang="ru-RU" b="1" dirty="0" smtClean="0"/>
              <a:t>затруднения</a:t>
            </a:r>
            <a:r>
              <a:rPr lang="ru-RU" b="1" dirty="0"/>
              <a:t> </a:t>
            </a:r>
            <a:r>
              <a:rPr lang="ru-RU" b="1" dirty="0" smtClean="0"/>
              <a:t>и ликвидировать их. </a:t>
            </a:r>
            <a:r>
              <a:rPr lang="ru-RU" dirty="0" smtClean="0"/>
              <a:t>Важно </a:t>
            </a:r>
            <a:r>
              <a:rPr lang="ru-RU" dirty="0"/>
              <a:t>также сформировать у детей потребность в пополнении и корректировке своих знаний.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64" y="188640"/>
            <a:ext cx="4968552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1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Функциональная грамотность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У</a:t>
            </a:r>
            <a:r>
              <a:rPr lang="ru-RU" dirty="0" smtClean="0"/>
              <a:t>ровень </a:t>
            </a:r>
            <a:r>
              <a:rPr lang="ru-RU" dirty="0"/>
              <a:t>функциональной грамотности </a:t>
            </a:r>
            <a:r>
              <a:rPr lang="ru-RU" dirty="0" smtClean="0"/>
              <a:t>представлен в </a:t>
            </a:r>
            <a:r>
              <a:rPr lang="ru-RU" dirty="0"/>
              <a:t>ФГОС НОО: </a:t>
            </a:r>
            <a:r>
              <a:rPr lang="ru-RU" dirty="0" smtClean="0"/>
              <a:t> это те </a:t>
            </a:r>
            <a:r>
              <a:rPr lang="ru-RU" dirty="0"/>
              <a:t>планируемые результаты обучения, </a:t>
            </a:r>
            <a:r>
              <a:rPr lang="ru-RU" dirty="0" smtClean="0"/>
              <a:t>которыми должен </a:t>
            </a:r>
            <a:r>
              <a:rPr lang="ru-RU" dirty="0"/>
              <a:t>овладеть каждый учащийся.</a:t>
            </a:r>
          </a:p>
          <a:p>
            <a:pPr marL="0" indent="0" algn="just">
              <a:buNone/>
            </a:pPr>
            <a:r>
              <a:rPr lang="ru-RU" dirty="0"/>
              <a:t>Функциональная </a:t>
            </a:r>
            <a:r>
              <a:rPr lang="ru-RU" dirty="0" smtClean="0"/>
              <a:t>грамотность - </a:t>
            </a:r>
            <a:r>
              <a:rPr lang="ru-RU" dirty="0"/>
              <a:t>не сами знания, а</a:t>
            </a:r>
            <a:r>
              <a:rPr lang="ru-RU" dirty="0" smtClean="0"/>
              <a:t>:</a:t>
            </a:r>
          </a:p>
          <a:p>
            <a:pPr algn="just"/>
            <a:r>
              <a:rPr lang="ru-RU" b="1" dirty="0"/>
              <a:t>г</a:t>
            </a:r>
            <a:r>
              <a:rPr lang="ru-RU" b="1" dirty="0" smtClean="0"/>
              <a:t>отовность</a:t>
            </a:r>
            <a:r>
              <a:rPr lang="ru-RU" dirty="0" smtClean="0"/>
              <a:t> взаимодействия с окружающим миром;</a:t>
            </a:r>
          </a:p>
          <a:p>
            <a:pPr algn="just"/>
            <a:r>
              <a:rPr lang="ru-RU" b="1" dirty="0"/>
              <a:t>в</a:t>
            </a:r>
            <a:r>
              <a:rPr lang="ru-RU" b="1" dirty="0" smtClean="0"/>
              <a:t>озможность</a:t>
            </a:r>
            <a:r>
              <a:rPr lang="ru-RU" dirty="0" smtClean="0"/>
              <a:t> решать учебные и жизненные задачи;</a:t>
            </a:r>
          </a:p>
          <a:p>
            <a:pPr algn="just"/>
            <a:r>
              <a:rPr lang="ru-RU" b="1" dirty="0"/>
              <a:t>в</a:t>
            </a:r>
            <a:r>
              <a:rPr lang="ru-RU" b="1" dirty="0" smtClean="0"/>
              <a:t>ладеть</a:t>
            </a:r>
            <a:r>
              <a:rPr lang="ru-RU" dirty="0" smtClean="0"/>
              <a:t> рефлексивными умениями;</a:t>
            </a:r>
          </a:p>
          <a:p>
            <a:pPr algn="just"/>
            <a:r>
              <a:rPr lang="ru-RU" b="1" dirty="0"/>
              <a:t>с</a:t>
            </a:r>
            <a:r>
              <a:rPr lang="ru-RU" b="1" dirty="0" smtClean="0"/>
              <a:t>пособность</a:t>
            </a:r>
            <a:r>
              <a:rPr lang="ru-RU" dirty="0" smtClean="0"/>
              <a:t> строить социальные отношения;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9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МАТЕМАТИКА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283968" y="1447800"/>
            <a:ext cx="4399022" cy="4572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результаты в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заданиях: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8, 9, 10, 12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ошибки: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мение решать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 задачи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3-4 действия;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информацию,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полученную при проведении несложных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исследований;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овладение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основами логического и алгоритмического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24036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8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«Умники и умницы»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(логика, развитие речи)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68863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6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РУССКИЙ ЯЗЫК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83968" y="1447800"/>
            <a:ext cx="4399022" cy="45720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результаты в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заданиях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№15.1, 15.2</a:t>
            </a:r>
            <a:endParaRPr lang="ru-RU" sz="2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9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</a:t>
            </a:r>
            <a:r>
              <a:rPr lang="ru-RU" sz="2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распознавать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мысль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мение составлять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текста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 понимать письменно предъявляемую информацию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адекватное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заданию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речевое высказывание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письменной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форме,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соблюдая на письме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изученные орфографические и пунктуационные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24036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Читательская грамотность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читательской деятельности с целью успешной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социализации, дальнейшего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саморазвития;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смысловому чтению — восприятию письменных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текстов, анализу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оценке, интерпретации и обобщению представленной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извлекать необходимую информацию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учебной задачей;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различной текстовой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жизненных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34742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«Читаем со смыслом»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266429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2808313" cy="397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2952328" cy="402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7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ОКРУЖАЮЩИЙ МИР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499992" y="1447800"/>
            <a:ext cx="4182998" cy="4572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результаты в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заданиях: 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6, 8, 9, 10</a:t>
            </a:r>
            <a:endParaRPr lang="ru-RU" sz="2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9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Типичные </a:t>
            </a:r>
            <a:r>
              <a:rPr lang="ru-RU" sz="2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ошибки:</a:t>
            </a:r>
          </a:p>
          <a:p>
            <a:pPr algn="just">
              <a:lnSpc>
                <a:spcPct val="120000"/>
              </a:lnSpc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несложные наблюдения в окружающей среде и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опыты,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простейшее лабораторное оборудование,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и описывать причинно- следственные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составлять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высказывание;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нание НРЭО своего края.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84" y="1447800"/>
            <a:ext cx="319270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2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292</TotalTime>
  <Words>580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ВПР как средство диагностики функциональной грамотности</vt:lpstr>
      <vt:lpstr>Презентация PowerPoint</vt:lpstr>
      <vt:lpstr>Функциональная грамотность</vt:lpstr>
      <vt:lpstr>МАТЕМАТИКА</vt:lpstr>
      <vt:lpstr>«Умники и умницы»  (логика, развитие речи)</vt:lpstr>
      <vt:lpstr>РУССКИЙ ЯЗЫК</vt:lpstr>
      <vt:lpstr>Читательская грамотность</vt:lpstr>
      <vt:lpstr>«Читаем со смыслом»</vt:lpstr>
      <vt:lpstr>ОКРУЖАЮЩИЙ МИР</vt:lpstr>
      <vt:lpstr>Появление новых технологий заставляет нас обучать детей по другому ( Г. Гарднер)</vt:lpstr>
      <vt:lpstr>Выводы по итогам ВПР:</vt:lpstr>
      <vt:lpstr>Рекомендации педагогам:</vt:lpstr>
      <vt:lpstr>Система оценивания</vt:lpstr>
      <vt:lpstr>Система оценивания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 пути повышения уровня подготовки обучающихся начальных классов к ВПР</dc:title>
  <dc:creator>Лена</dc:creator>
  <cp:lastModifiedBy>Лена</cp:lastModifiedBy>
  <cp:revision>33</cp:revision>
  <dcterms:created xsi:type="dcterms:W3CDTF">2021-12-20T12:16:42Z</dcterms:created>
  <dcterms:modified xsi:type="dcterms:W3CDTF">2021-12-22T16:56:27Z</dcterms:modified>
</cp:coreProperties>
</file>