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E672-C51D-4BD1-960A-0081FEAFC65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1544-FAB3-4D3E-94BB-7D0F96FCA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3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E672-C51D-4BD1-960A-0081FEAFC65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1544-FAB3-4D3E-94BB-7D0F96FCA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5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E672-C51D-4BD1-960A-0081FEAFC65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1544-FAB3-4D3E-94BB-7D0F96FCA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9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E672-C51D-4BD1-960A-0081FEAFC65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1544-FAB3-4D3E-94BB-7D0F96FCA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8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E672-C51D-4BD1-960A-0081FEAFC65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1544-FAB3-4D3E-94BB-7D0F96FCA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9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E672-C51D-4BD1-960A-0081FEAFC65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1544-FAB3-4D3E-94BB-7D0F96FCA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4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E672-C51D-4BD1-960A-0081FEAFC65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1544-FAB3-4D3E-94BB-7D0F96FCA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6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E672-C51D-4BD1-960A-0081FEAFC65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1544-FAB3-4D3E-94BB-7D0F96FCA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E672-C51D-4BD1-960A-0081FEAFC65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1544-FAB3-4D3E-94BB-7D0F96FCA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8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E672-C51D-4BD1-960A-0081FEAFC65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1544-FAB3-4D3E-94BB-7D0F96FCA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7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E672-C51D-4BD1-960A-0081FEAFC65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1544-FAB3-4D3E-94BB-7D0F96FCA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0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E672-C51D-4BD1-960A-0081FEAFC65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E1544-FAB3-4D3E-94BB-7D0F96FCA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5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СОШ\2017\Революция и поэты\fire-smo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Революция 1917 года в зеркале художественной литературы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ВСОШ\2017\Революция и поэты\fire-smo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5800"/>
            <a:ext cx="8856984" cy="1143000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FFC000"/>
                </a:solidFill>
              </a:rPr>
              <a:t>Восторженное отношение Владимира Маяковского к революции </a:t>
            </a:r>
            <a:r>
              <a:rPr lang="ru-RU" sz="2300" b="1" dirty="0" smtClean="0">
                <a:solidFill>
                  <a:srgbClr val="FFC000"/>
                </a:solidFill>
              </a:rPr>
              <a:t>проходит через </a:t>
            </a:r>
            <a:r>
              <a:rPr lang="ru-RU" sz="2300" b="1" dirty="0">
                <a:solidFill>
                  <a:srgbClr val="FFC000"/>
                </a:solidFill>
              </a:rPr>
              <a:t>все творчество поэта. Если старому миру он четырежды крикнул: «Долой», то революции </a:t>
            </a:r>
            <a:r>
              <a:rPr lang="ru-RU" sz="2300" b="1" dirty="0" smtClean="0">
                <a:solidFill>
                  <a:srgbClr val="FFC000"/>
                </a:solidFill>
              </a:rPr>
              <a:t>он воскликнул</a:t>
            </a:r>
            <a:r>
              <a:rPr lang="ru-RU" sz="2300" b="1" dirty="0">
                <a:solidFill>
                  <a:srgbClr val="FFC000"/>
                </a:solidFill>
              </a:rPr>
              <a:t>: «Четырежды славься, </a:t>
            </a:r>
            <a:r>
              <a:rPr lang="ru-RU" sz="2300" b="1" dirty="0" smtClean="0">
                <a:solidFill>
                  <a:srgbClr val="FFC000"/>
                </a:solidFill>
              </a:rPr>
              <a:t>благословенная</a:t>
            </a:r>
            <a:r>
              <a:rPr lang="ru-RU" sz="2300" b="1" dirty="0">
                <a:solidFill>
                  <a:srgbClr val="FFC000"/>
                </a:solidFill>
              </a:rPr>
              <a:t>!»</a:t>
            </a:r>
            <a:r>
              <a:rPr lang="ru-RU" sz="2300" b="1" dirty="0" smtClean="0">
                <a:solidFill>
                  <a:srgbClr val="FFC000"/>
                </a:solidFill>
              </a:rPr>
              <a:t> </a:t>
            </a:r>
            <a:br>
              <a:rPr lang="ru-RU" sz="2300" b="1" dirty="0" smtClean="0">
                <a:solidFill>
                  <a:srgbClr val="FFC000"/>
                </a:solidFill>
              </a:rPr>
            </a:br>
            <a:endParaRPr lang="ru-RU" sz="2300" b="1" dirty="0">
              <a:solidFill>
                <a:srgbClr val="FFC000"/>
              </a:solidFill>
            </a:endParaRPr>
          </a:p>
        </p:txBody>
      </p:sp>
      <p:pic>
        <p:nvPicPr>
          <p:cNvPr id="10242" name="Picture 2" descr="D:\ВСОШ\2017\Революция и поэты\Маяков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59732"/>
            <a:ext cx="3017545" cy="4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59730" y="5729827"/>
            <a:ext cx="38109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rgbClr val="FFFF00"/>
                </a:solidFill>
              </a:rPr>
              <a:t>Владимир Маяковский</a:t>
            </a:r>
            <a:r>
              <a:rPr lang="ru-RU" sz="2300" b="1" dirty="0" smtClean="0">
                <a:solidFill>
                  <a:srgbClr val="FFC000"/>
                </a:solidFill>
              </a:rPr>
              <a:t/>
            </a:r>
            <a:br>
              <a:rPr lang="ru-RU" sz="2300" b="1" dirty="0" smtClean="0">
                <a:solidFill>
                  <a:srgbClr val="FFC000"/>
                </a:solidFill>
              </a:rPr>
            </a:br>
            <a:endParaRPr lang="ru-RU" sz="23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ВСОШ\2017\Революция и поэты\fire-smo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183" y="620688"/>
            <a:ext cx="8568952" cy="1143000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FFC000"/>
                </a:solidFill>
              </a:rPr>
              <a:t>Блок очень точно ощутил то страшное, что вошло в жизнь, – полное </a:t>
            </a:r>
            <a:r>
              <a:rPr lang="ru-RU" sz="2300" b="1" dirty="0" smtClean="0">
                <a:solidFill>
                  <a:srgbClr val="FFC000"/>
                </a:solidFill>
              </a:rPr>
              <a:t>обесценивание человеческой </a:t>
            </a:r>
            <a:r>
              <a:rPr lang="ru-RU" sz="2300" b="1" dirty="0">
                <a:solidFill>
                  <a:srgbClr val="FFC000"/>
                </a:solidFill>
              </a:rPr>
              <a:t>жизни, </a:t>
            </a:r>
            <a:r>
              <a:rPr lang="ru-RU" sz="2300" b="1" dirty="0" smtClean="0">
                <a:solidFill>
                  <a:srgbClr val="FFC000"/>
                </a:solidFill>
              </a:rPr>
              <a:t/>
            </a:r>
            <a:br>
              <a:rPr lang="ru-RU" sz="2300" b="1" dirty="0" smtClean="0">
                <a:solidFill>
                  <a:srgbClr val="FFC000"/>
                </a:solidFill>
              </a:rPr>
            </a:br>
            <a:r>
              <a:rPr lang="ru-RU" sz="2300" b="1" dirty="0" smtClean="0">
                <a:solidFill>
                  <a:srgbClr val="FFC000"/>
                </a:solidFill>
              </a:rPr>
              <a:t>которую </a:t>
            </a:r>
            <a:r>
              <a:rPr lang="ru-RU" sz="2300" b="1" dirty="0">
                <a:solidFill>
                  <a:srgbClr val="FFC000"/>
                </a:solidFill>
              </a:rPr>
              <a:t>не охраняет больше никакой </a:t>
            </a:r>
            <a:r>
              <a:rPr lang="ru-RU" sz="2300" b="1" dirty="0" smtClean="0">
                <a:solidFill>
                  <a:srgbClr val="FFC000"/>
                </a:solidFill>
              </a:rPr>
              <a:t>закон. </a:t>
            </a:r>
            <a:br>
              <a:rPr lang="ru-RU" sz="2300" b="1" dirty="0" smtClean="0">
                <a:solidFill>
                  <a:srgbClr val="FFC000"/>
                </a:solidFill>
              </a:rPr>
            </a:br>
            <a:r>
              <a:rPr lang="ru-RU" sz="2300" b="1" dirty="0" smtClean="0">
                <a:solidFill>
                  <a:srgbClr val="FFC000"/>
                </a:solidFill>
              </a:rPr>
              <a:t>Не </a:t>
            </a:r>
            <a:r>
              <a:rPr lang="ru-RU" sz="2300" b="1" dirty="0">
                <a:solidFill>
                  <a:srgbClr val="FFC000"/>
                </a:solidFill>
              </a:rPr>
              <a:t>удерживает от убийства и </a:t>
            </a:r>
            <a:r>
              <a:rPr lang="ru-RU" sz="2300" b="1" dirty="0" smtClean="0">
                <a:solidFill>
                  <a:srgbClr val="FFC000"/>
                </a:solidFill>
              </a:rPr>
              <a:t>нравственное чувство </a:t>
            </a:r>
            <a:r>
              <a:rPr lang="ru-RU" sz="2300" b="1" dirty="0">
                <a:solidFill>
                  <a:srgbClr val="FFC000"/>
                </a:solidFill>
              </a:rPr>
              <a:t>– нравственные понятия предельно обесценились.</a:t>
            </a:r>
            <a:r>
              <a:rPr lang="ru-RU" sz="2300" b="1" dirty="0" smtClean="0">
                <a:solidFill>
                  <a:srgbClr val="FFC000"/>
                </a:solidFill>
              </a:rPr>
              <a:t> </a:t>
            </a:r>
            <a:r>
              <a:rPr lang="ru-RU" sz="2300" b="1" dirty="0" smtClean="0"/>
              <a:t/>
            </a:r>
            <a:br>
              <a:rPr lang="ru-RU" sz="2300" b="1" dirty="0" smtClean="0"/>
            </a:br>
            <a:endParaRPr lang="ru-RU" sz="2300" b="1" dirty="0"/>
          </a:p>
        </p:txBody>
      </p:sp>
      <p:pic>
        <p:nvPicPr>
          <p:cNvPr id="11266" name="Picture 2" descr="D:\ВСОШ\2017\Революция и поэты\Блок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11" y="1988840"/>
            <a:ext cx="27746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82300" y="5715000"/>
            <a:ext cx="33827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00"/>
                </a:solidFill>
              </a:rPr>
              <a:t>Александр Блок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ВСОШ\2017\Революция и поэты\fire-smo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C000"/>
                </a:solidFill>
              </a:rPr>
              <a:t>Октябрьскую революцию Марина Цветаева восприняла</a:t>
            </a:r>
            <a:br>
              <a:rPr lang="ru-RU" sz="2700" b="1" dirty="0" smtClean="0">
                <a:solidFill>
                  <a:srgbClr val="FFC000"/>
                </a:solidFill>
              </a:rPr>
            </a:br>
            <a:r>
              <a:rPr lang="ru-RU" sz="2700" b="1" dirty="0" smtClean="0">
                <a:solidFill>
                  <a:srgbClr val="FFC000"/>
                </a:solidFill>
              </a:rPr>
              <a:t> </a:t>
            </a:r>
            <a:r>
              <a:rPr lang="ru-RU" sz="2700" b="1" dirty="0">
                <a:solidFill>
                  <a:srgbClr val="FFC000"/>
                </a:solidFill>
              </a:rPr>
              <a:t>как торжество губительного </a:t>
            </a:r>
            <a:r>
              <a:rPr lang="ru-RU" sz="2700" b="1" dirty="0" smtClean="0">
                <a:solidFill>
                  <a:srgbClr val="FFC000"/>
                </a:solidFill>
              </a:rPr>
              <a:t>деспотизма.</a:t>
            </a:r>
            <a:r>
              <a:rPr lang="ru-RU" sz="2700" b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D:\ВСОШ\2017\Революция и поэты\Цветае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171053"/>
            <a:ext cx="3245097" cy="441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16172" y="5877272"/>
            <a:ext cx="335634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00"/>
                </a:solidFill>
              </a:rPr>
              <a:t>Марина Цветаева. 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ВСОШ\2017\Революция и поэты\fire-smo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Революция 1917 года была воспринята Анной Ахматовой как катастрофа. </a:t>
            </a: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3314" name="Picture 2" descr="D:\ВСОШ\2017\Революция и поэты\Ахмат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98" y="1196752"/>
            <a:ext cx="3015321" cy="417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53655" y="5375125"/>
            <a:ext cx="310503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00"/>
                </a:solidFill>
              </a:rPr>
              <a:t>Анна Ахматова </a:t>
            </a: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ВСОШ\2017\Революция и поэты\fire-smo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Отношение Булгакова </a:t>
            </a:r>
            <a:r>
              <a:rPr lang="ru-RU" sz="2400" b="1" dirty="0">
                <a:solidFill>
                  <a:srgbClr val="FFC000"/>
                </a:solidFill>
              </a:rPr>
              <a:t>к </a:t>
            </a:r>
            <a:r>
              <a:rPr lang="ru-RU" sz="2400" b="1" dirty="0" smtClean="0">
                <a:solidFill>
                  <a:srgbClr val="FFC000"/>
                </a:solidFill>
              </a:rPr>
              <a:t>революции, </a:t>
            </a:r>
            <a:r>
              <a:rPr lang="ru-RU" sz="2400" b="1" dirty="0">
                <a:solidFill>
                  <a:srgbClr val="FFC000"/>
                </a:solidFill>
              </a:rPr>
              <a:t>как </a:t>
            </a:r>
            <a:r>
              <a:rPr lang="ru-RU" sz="2400" b="1" dirty="0" smtClean="0">
                <a:solidFill>
                  <a:srgbClr val="FFC000"/>
                </a:solidFill>
              </a:rPr>
              <a:t>к событию</a:t>
            </a:r>
            <a:r>
              <a:rPr lang="ru-RU" sz="2400" b="1" dirty="0">
                <a:solidFill>
                  <a:srgbClr val="FFC000"/>
                </a:solidFill>
              </a:rPr>
              <a:t>, </a:t>
            </a: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не </a:t>
            </a:r>
            <a:r>
              <a:rPr lang="ru-RU" sz="2400" b="1" dirty="0">
                <a:solidFill>
                  <a:srgbClr val="FFC000"/>
                </a:solidFill>
              </a:rPr>
              <a:t>принесшему стране ничего, кроме разрухи и несчастий, </a:t>
            </a:r>
            <a:r>
              <a:rPr lang="ru-RU" sz="2400" b="1" dirty="0" smtClean="0">
                <a:solidFill>
                  <a:srgbClr val="FFC000"/>
                </a:solidFill>
              </a:rPr>
              <a:t>было очень негативным. 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4338" name="Picture 2" descr="D:\ВСОШ\2017\Революция и поэты\Булгак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50" y="1340768"/>
            <a:ext cx="3115617" cy="437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15848" y="5544616"/>
            <a:ext cx="3115617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Михаил Булгаков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ВСОШ\2017\Революция и поэты\fire-smo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C000"/>
                </a:solidFill>
              </a:rPr>
              <a:t>Основная мысль произведений Шолохова </a:t>
            </a:r>
            <a:r>
              <a:rPr lang="ru-RU" sz="2700" b="1" dirty="0">
                <a:solidFill>
                  <a:srgbClr val="FFC000"/>
                </a:solidFill>
              </a:rPr>
              <a:t>в том, </a:t>
            </a:r>
            <a:r>
              <a:rPr lang="ru-RU" sz="2700" b="1" dirty="0" smtClean="0">
                <a:solidFill>
                  <a:srgbClr val="FFC000"/>
                </a:solidFill>
              </a:rPr>
              <a:t/>
            </a:r>
            <a:br>
              <a:rPr lang="ru-RU" sz="2700" b="1" dirty="0" smtClean="0">
                <a:solidFill>
                  <a:srgbClr val="FFC000"/>
                </a:solidFill>
              </a:rPr>
            </a:br>
            <a:r>
              <a:rPr lang="ru-RU" sz="2700" b="1" dirty="0" smtClean="0">
                <a:solidFill>
                  <a:srgbClr val="FFC000"/>
                </a:solidFill>
              </a:rPr>
              <a:t>что в несправедливых </a:t>
            </a:r>
            <a:r>
              <a:rPr lang="ru-RU" sz="2700" b="1" dirty="0">
                <a:solidFill>
                  <a:srgbClr val="FFC000"/>
                </a:solidFill>
              </a:rPr>
              <a:t>и страшных условиях войны главное – оставаться человеком.</a:t>
            </a:r>
            <a:r>
              <a:rPr lang="ru-RU" sz="2700" b="1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D:\ВСОШ\2017\Революция и поэты\Шолох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34" y="1340768"/>
            <a:ext cx="3162050" cy="43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992634" y="5877272"/>
            <a:ext cx="3162050" cy="776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dirty="0" smtClean="0">
                <a:solidFill>
                  <a:srgbClr val="FFFF00"/>
                </a:solidFill>
              </a:rPr>
              <a:t>Михаил Шолохов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5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ВСОШ\2017\Революция и поэты\fire-smo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В </a:t>
            </a:r>
            <a:r>
              <a:rPr lang="ru-RU" sz="2400" b="1" dirty="0" smtClean="0">
                <a:solidFill>
                  <a:srgbClr val="FFC000"/>
                </a:solidFill>
              </a:rPr>
              <a:t>2022 </a:t>
            </a:r>
            <a:r>
              <a:rPr lang="ru-RU" sz="2400" b="1" dirty="0" smtClean="0">
                <a:solidFill>
                  <a:srgbClr val="FFC000"/>
                </a:solidFill>
              </a:rPr>
              <a:t>году исполняется </a:t>
            </a:r>
            <a:r>
              <a:rPr lang="ru-RU" sz="2400" b="1" dirty="0" smtClean="0">
                <a:solidFill>
                  <a:srgbClr val="FFC000"/>
                </a:solidFill>
              </a:rPr>
              <a:t>105 </a:t>
            </a:r>
            <a:r>
              <a:rPr lang="ru-RU" sz="2400" b="1" dirty="0" smtClean="0">
                <a:solidFill>
                  <a:srgbClr val="FFC000"/>
                </a:solidFill>
              </a:rPr>
              <a:t>лет, как в нашей стране произошло одно из крупнейших событий ХХ века, кардинально повлиявшее на дальнейший ход истории не только в России, но и во всем мире.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D:\ВСОШ\2017\Революция и поэты\756583dc9684e8b793a4633b2931df8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7" y="1700808"/>
            <a:ext cx="810242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9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ВСОШ\2017\Революция и поэты\fire-smo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«В </a:t>
            </a:r>
            <a:r>
              <a:rPr lang="ru-RU" sz="2400" b="1" dirty="0" smtClean="0">
                <a:solidFill>
                  <a:srgbClr val="FFC000"/>
                </a:solidFill>
              </a:rPr>
              <a:t>годы революции </a:t>
            </a:r>
            <a:r>
              <a:rPr lang="ru-RU" sz="2400" b="1" dirty="0">
                <a:solidFill>
                  <a:srgbClr val="FFC000"/>
                </a:solidFill>
              </a:rPr>
              <a:t>был всецело на стороне Октября, но принимал все по-своему, </a:t>
            </a:r>
            <a:r>
              <a:rPr lang="ru-RU" sz="2400" b="1" dirty="0" smtClean="0">
                <a:solidFill>
                  <a:srgbClr val="FFC000"/>
                </a:solidFill>
              </a:rPr>
              <a:t>с крестьянским </a:t>
            </a:r>
            <a:r>
              <a:rPr lang="ru-RU" sz="2400" b="1" dirty="0">
                <a:solidFill>
                  <a:srgbClr val="FFC000"/>
                </a:solidFill>
              </a:rPr>
              <a:t>уклоном», – так пишет </a:t>
            </a:r>
            <a:r>
              <a:rPr lang="ru-RU" sz="2400" b="1" dirty="0" smtClean="0">
                <a:solidFill>
                  <a:srgbClr val="FFC000"/>
                </a:solidFill>
              </a:rPr>
              <a:t>Есенин в автобиографии. 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D:\ВСОШ\2017\Революция и поэты\Есенин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99" y="1412776"/>
            <a:ext cx="357126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27719" y="6105141"/>
            <a:ext cx="3491880" cy="72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00"/>
                </a:solidFill>
              </a:rPr>
              <a:t>Сергей Есенин </a:t>
            </a: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ВСОШ\2017\Революция и поэты\fire-smo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Творчество </a:t>
            </a:r>
            <a:r>
              <a:rPr lang="ru-RU" sz="2400" b="1" dirty="0" smtClean="0">
                <a:solidFill>
                  <a:srgbClr val="FFC000"/>
                </a:solidFill>
              </a:rPr>
              <a:t>Николая Тихонова </a:t>
            </a:r>
            <a:r>
              <a:rPr lang="ru-RU" sz="2400" b="1" dirty="0">
                <a:solidFill>
                  <a:srgbClr val="FFC000"/>
                </a:solidFill>
              </a:rPr>
              <a:t>отличается постоянством интересов поэта. Свобода народам всех </a:t>
            </a:r>
            <a:r>
              <a:rPr lang="ru-RU" sz="2400" b="1" dirty="0" smtClean="0">
                <a:solidFill>
                  <a:srgbClr val="FFC000"/>
                </a:solidFill>
              </a:rPr>
              <a:t>стран под </a:t>
            </a:r>
            <a:r>
              <a:rPr lang="ru-RU" sz="2400" b="1" dirty="0">
                <a:solidFill>
                  <a:srgbClr val="FFC000"/>
                </a:solidFill>
              </a:rPr>
              <a:t>знаменем мировой социалистической революции – идеал Тихонова, воспетый в его стихах </a:t>
            </a:r>
            <a:r>
              <a:rPr lang="ru-RU" sz="2400" b="1" dirty="0" smtClean="0">
                <a:solidFill>
                  <a:srgbClr val="FFC000"/>
                </a:solidFill>
              </a:rPr>
              <a:t>1920-х– </a:t>
            </a:r>
            <a:r>
              <a:rPr lang="ru-RU" sz="2400" b="1" dirty="0">
                <a:solidFill>
                  <a:srgbClr val="FFC000"/>
                </a:solidFill>
              </a:rPr>
              <a:t>1930-х годов. </a:t>
            </a: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D:\ВСОШ\2017\Революция и поэты\Тихонов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61" y="1556792"/>
            <a:ext cx="339659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02701" y="5697239"/>
            <a:ext cx="29563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00"/>
                </a:solidFill>
              </a:rPr>
              <a:t>Николай Тихонов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ВСОШ\2017\Революция и поэты\fire-smo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859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Герой лирики </a:t>
            </a:r>
            <a:r>
              <a:rPr lang="ru-RU" sz="2400" b="1" dirty="0" smtClean="0">
                <a:solidFill>
                  <a:srgbClr val="FFC000"/>
                </a:solidFill>
              </a:rPr>
              <a:t>Эдуарда Багрицкого </a:t>
            </a:r>
            <a:r>
              <a:rPr lang="ru-RU" sz="2400" b="1" dirty="0">
                <a:solidFill>
                  <a:srgbClr val="FFC000"/>
                </a:solidFill>
              </a:rPr>
              <a:t>осознает </a:t>
            </a:r>
            <a:r>
              <a:rPr lang="ru-RU" sz="2400" b="1" dirty="0" smtClean="0">
                <a:solidFill>
                  <a:srgbClr val="FFC000"/>
                </a:solidFill>
              </a:rPr>
              <a:t>ужасы эпохи </a:t>
            </a:r>
            <a:r>
              <a:rPr lang="ru-RU" sz="2400" b="1" dirty="0">
                <a:solidFill>
                  <a:srgbClr val="FFC000"/>
                </a:solidFill>
              </a:rPr>
              <a:t>и, как положено сильной романтической личности</a:t>
            </a:r>
            <a:r>
              <a:rPr lang="ru-RU" sz="2400" b="1" dirty="0" smtClean="0">
                <a:solidFill>
                  <a:srgbClr val="FFC000"/>
                </a:solidFill>
              </a:rPr>
              <a:t>,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не </a:t>
            </a:r>
            <a:r>
              <a:rPr lang="ru-RU" sz="2400" b="1" dirty="0">
                <a:solidFill>
                  <a:srgbClr val="FFC000"/>
                </a:solidFill>
              </a:rPr>
              <a:t>прячется от них.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5123" name="Picture 3" descr="D:\ВСОШ\2017\Революция и поэты\Багриц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62" y="1484784"/>
            <a:ext cx="3296394" cy="437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925462" y="5661248"/>
            <a:ext cx="32963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00"/>
                </a:solidFill>
              </a:rPr>
              <a:t>Эдуард Багрицкий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ВСОШ\2017\Революция и поэты\fire-smo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859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C000"/>
                </a:solidFill>
              </a:rPr>
              <a:t>Поэзия Михаила Светлова отмечена </a:t>
            </a:r>
            <a:r>
              <a:rPr lang="ru-RU" sz="2700" b="1" dirty="0" smtClean="0">
                <a:solidFill>
                  <a:srgbClr val="FFC000"/>
                </a:solidFill>
              </a:rPr>
              <a:t>искренним оптимизмом</a:t>
            </a:r>
            <a:r>
              <a:rPr lang="ru-RU" sz="2700" b="1" dirty="0">
                <a:solidFill>
                  <a:srgbClr val="FFC000"/>
                </a:solidFill>
              </a:rPr>
              <a:t>, наивно-утопической верой </a:t>
            </a:r>
            <a:r>
              <a:rPr lang="ru-RU" sz="2700" b="1" dirty="0" smtClean="0">
                <a:solidFill>
                  <a:srgbClr val="FFC000"/>
                </a:solidFill>
              </a:rPr>
              <a:t>в возможность </a:t>
            </a:r>
            <a:r>
              <a:rPr lang="ru-RU" sz="2700" b="1" dirty="0">
                <a:solidFill>
                  <a:srgbClr val="FFC000"/>
                </a:solidFill>
              </a:rPr>
              <a:t>переделать весь земной шар, чувством товарищества, жертвенностью и </a:t>
            </a:r>
            <a:r>
              <a:rPr lang="ru-RU" sz="2700" b="1" dirty="0" smtClean="0">
                <a:solidFill>
                  <a:srgbClr val="FFC000"/>
                </a:solidFill>
              </a:rPr>
              <a:t>романтизмом.</a:t>
            </a:r>
            <a:r>
              <a:rPr lang="ru-RU" sz="27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D:\ВСОШ\2017\Революция и поэты\Светл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65" y="1772816"/>
            <a:ext cx="3063974" cy="38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8859" y="5085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13464" y="5650860"/>
            <a:ext cx="304112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00"/>
                </a:solidFill>
              </a:rPr>
              <a:t>Михаил Светлов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ВСОШ\2017\Революция и поэты\fire-smo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Октябрьская революция ужаснула </a:t>
            </a:r>
            <a:r>
              <a:rPr lang="ru-RU" sz="2400" b="1" dirty="0" smtClean="0">
                <a:solidFill>
                  <a:srgbClr val="FFC000"/>
                </a:solidFill>
              </a:rPr>
              <a:t>Зинаиду Гиппиус</a:t>
            </a:r>
            <a:r>
              <a:rPr lang="ru-RU" sz="2400" b="1" dirty="0">
                <a:solidFill>
                  <a:srgbClr val="FFC000"/>
                </a:solidFill>
              </a:rPr>
              <a:t>: она </a:t>
            </a:r>
            <a:r>
              <a:rPr lang="ru-RU" sz="2400" b="1" dirty="0" smtClean="0">
                <a:solidFill>
                  <a:srgbClr val="FFC000"/>
                </a:solidFill>
              </a:rPr>
              <a:t>восприняла её как </a:t>
            </a:r>
            <a:r>
              <a:rPr lang="ru-RU" sz="2400" b="1" dirty="0">
                <a:solidFill>
                  <a:srgbClr val="FFC000"/>
                </a:solidFill>
              </a:rPr>
              <a:t>воцарение «царства Антихриста», торжество «надмирного зла». </a:t>
            </a: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D:\ВСОШ\2017\Революция и поэты\гиппиу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71" y="1484784"/>
            <a:ext cx="326957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930939" y="5661248"/>
            <a:ext cx="3166694" cy="821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C000"/>
                </a:solidFill>
              </a:rPr>
              <a:t>Зинаид Гиппиус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ВСОШ\2017\Революция и поэты\fire-smo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858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Николай Гумилев считал преданное </a:t>
            </a:r>
            <a:r>
              <a:rPr lang="ru-RU" sz="2400" b="1" dirty="0" smtClean="0">
                <a:solidFill>
                  <a:srgbClr val="FFC000"/>
                </a:solidFill>
              </a:rPr>
              <a:t>служение 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искусству </a:t>
            </a:r>
            <a:r>
              <a:rPr lang="ru-RU" sz="2400" b="1" dirty="0">
                <a:solidFill>
                  <a:srgbClr val="FFC000"/>
                </a:solidFill>
              </a:rPr>
              <a:t>превыше всего. В этом сказалась </a:t>
            </a:r>
            <a:r>
              <a:rPr lang="ru-RU" sz="2400" b="1" dirty="0" smtClean="0">
                <a:solidFill>
                  <a:srgbClr val="FFC000"/>
                </a:solidFill>
              </a:rPr>
              <a:t>его романтичность</a:t>
            </a:r>
            <a:r>
              <a:rPr lang="ru-RU" sz="2400" b="1" dirty="0">
                <a:solidFill>
                  <a:srgbClr val="FFC000"/>
                </a:solidFill>
              </a:rPr>
              <a:t>, умение подняться над </a:t>
            </a:r>
            <a:r>
              <a:rPr lang="ru-RU" sz="2400" b="1" dirty="0" smtClean="0">
                <a:solidFill>
                  <a:srgbClr val="FFC000"/>
                </a:solidFill>
              </a:rPr>
              <a:t>обыденным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>
                <a:solidFill>
                  <a:srgbClr val="FFC000"/>
                </a:solidFill>
              </a:rPr>
              <a:t>и увидеть истинную красоту мира.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8195" name="Picture 3" descr="D:\ВСОШ\2017\Революция и поэты\Гумиле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87" y="1700808"/>
            <a:ext cx="3011143" cy="413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45467" y="6144451"/>
            <a:ext cx="3456384" cy="613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00"/>
                </a:solidFill>
              </a:rPr>
              <a:t>Николай Гумилев 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ВСОШ\2017\Революция и поэты\fire-smo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В </a:t>
            </a:r>
            <a:r>
              <a:rPr lang="ru-RU" sz="2400" b="1" dirty="0">
                <a:solidFill>
                  <a:srgbClr val="FFC000"/>
                </a:solidFill>
              </a:rPr>
              <a:t>дневнике, озаглавленном «Окаянные дни», </a:t>
            </a: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Иван </a:t>
            </a:r>
            <a:r>
              <a:rPr lang="ru-RU" sz="2400" b="1" dirty="0">
                <a:solidFill>
                  <a:srgbClr val="FFC000"/>
                </a:solidFill>
              </a:rPr>
              <a:t>Алексеевич Бунин выразил свое </a:t>
            </a:r>
            <a:r>
              <a:rPr lang="ru-RU" sz="2400" b="1" dirty="0" smtClean="0">
                <a:solidFill>
                  <a:srgbClr val="FFC000"/>
                </a:solidFill>
              </a:rPr>
              <a:t>резко 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отрицательное </a:t>
            </a:r>
            <a:r>
              <a:rPr lang="ru-RU" sz="2400" b="1" dirty="0">
                <a:solidFill>
                  <a:srgbClr val="FFC000"/>
                </a:solidFill>
              </a:rPr>
              <a:t>отношение к революции, </a:t>
            </a: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свершившейся </a:t>
            </a:r>
            <a:r>
              <a:rPr lang="ru-RU" sz="2400" b="1" dirty="0">
                <a:solidFill>
                  <a:srgbClr val="FFC000"/>
                </a:solidFill>
              </a:rPr>
              <a:t>в России в октябре 1917 г. </a:t>
            </a: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9218" name="Picture 2" descr="D:\ВСОШ\2017\Революция и поэты\Бун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02" y="1700808"/>
            <a:ext cx="2982714" cy="41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01050" y="5733256"/>
            <a:ext cx="3096344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00"/>
                </a:solidFill>
              </a:rPr>
              <a:t>Иван Бунин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272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Революция 1917 года в зеркале художественной литературы</vt:lpstr>
      <vt:lpstr>В 2022 году исполняется 105 лет, как в нашей стране произошло одно из крупнейших событий ХХ века, кардинально повлиявшее на дальнейший ход истории не только в России, но и во всем мире.</vt:lpstr>
      <vt:lpstr>«В годы революции был всецело на стороне Октября, но принимал все по-своему, с крестьянским уклоном», – так пишет Есенин в автобиографии.  </vt:lpstr>
      <vt:lpstr>Творчество Николая Тихонова отличается постоянством интересов поэта. Свобода народам всех стран под знаменем мировой социалистической революции – идеал Тихонова, воспетый в его стихах 1920-х– 1930-х годов.  </vt:lpstr>
      <vt:lpstr>Герой лирики Эдуарда Багрицкого осознает ужасы эпохи и, как положено сильной романтической личности, не прячется от них.  </vt:lpstr>
      <vt:lpstr>Поэзия Михаила Светлова отмечена искренним оптимизмом, наивно-утопической верой в возможность переделать весь земной шар, чувством товарищества, жертвенностью и романтизмом..  </vt:lpstr>
      <vt:lpstr>Октябрьская революция ужаснула Зинаиду Гиппиус: она восприняла её как воцарение «царства Антихриста», торжество «надмирного зла».  </vt:lpstr>
      <vt:lpstr>Николай Гумилев считал преданное служение  искусству превыше всего. В этом сказалась его романтичность, умение подняться над обыденным  и увидеть истинную красоту мира.  </vt:lpstr>
      <vt:lpstr> В дневнике, озаглавленном «Окаянные дни»,  Иван Алексеевич Бунин выразил свое резко  отрицательное отношение к революции,  свершившейся в России в октябре 1917 г.  </vt:lpstr>
      <vt:lpstr>Восторженное отношение Владимира Маяковского к революции проходит через все творчество поэта. Если старому миру он четырежды крикнул: «Долой», то революции он воскликнул: «Четырежды славься, благословенная!»  </vt:lpstr>
      <vt:lpstr>Блок очень точно ощутил то страшное, что вошло в жизнь, – полное обесценивание человеческой жизни,  которую не охраняет больше никакой закон.  Не удерживает от убийства и нравственное чувство – нравственные понятия предельно обесценились.  </vt:lpstr>
      <vt:lpstr>Октябрьскую революцию Марина Цветаева восприняла  как торжество губительного деспотизма..  </vt:lpstr>
      <vt:lpstr>Революция 1917 года была воспринята Анной Ахматовой как катастрофа.  </vt:lpstr>
      <vt:lpstr>Отношение Булгакова к революции, как к событию,  не принесшему стране ничего, кроме разрухи и несчастий, было очень негативным.  </vt:lpstr>
      <vt:lpstr>Основная мысль произведений Шолохова в том,  что в несправедливых и страшных условиях войны главное – оставаться человеком.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Революция 1917 года в зеркале художественной литературы</dc:title>
  <dc:creator>Admin</dc:creator>
  <cp:lastModifiedBy>nazar_ovv@mail.ru</cp:lastModifiedBy>
  <cp:revision>24</cp:revision>
  <dcterms:created xsi:type="dcterms:W3CDTF">2017-11-06T16:08:58Z</dcterms:created>
  <dcterms:modified xsi:type="dcterms:W3CDTF">2022-05-05T19:47:58Z</dcterms:modified>
</cp:coreProperties>
</file>