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7" r:id="rId3"/>
    <p:sldId id="288" r:id="rId4"/>
    <p:sldId id="257" r:id="rId5"/>
    <p:sldId id="258" r:id="rId6"/>
    <p:sldId id="260" r:id="rId7"/>
    <p:sldId id="289" r:id="rId8"/>
    <p:sldId id="291" r:id="rId9"/>
    <p:sldId id="268" r:id="rId10"/>
    <p:sldId id="274" r:id="rId11"/>
    <p:sldId id="292" r:id="rId12"/>
    <p:sldId id="275" r:id="rId13"/>
    <p:sldId id="276" r:id="rId14"/>
    <p:sldId id="277" r:id="rId15"/>
    <p:sldId id="278" r:id="rId16"/>
    <p:sldId id="280" r:id="rId17"/>
    <p:sldId id="281" r:id="rId18"/>
    <p:sldId id="285" r:id="rId19"/>
    <p:sldId id="296" r:id="rId20"/>
    <p:sldId id="293" r:id="rId21"/>
    <p:sldId id="282" r:id="rId22"/>
    <p:sldId id="294" r:id="rId23"/>
    <p:sldId id="283" r:id="rId24"/>
    <p:sldId id="284" r:id="rId25"/>
    <p:sldId id="295" r:id="rId26"/>
    <p:sldId id="263" r:id="rId27"/>
    <p:sldId id="266" r:id="rId28"/>
    <p:sldId id="264" r:id="rId29"/>
    <p:sldId id="290" r:id="rId3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7" d="100"/>
          <a:sy n="107" d="100"/>
        </p:scale>
        <p:origin x="-84"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20.03.2022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20.03.2022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20.03.2022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20.03.2022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20.03.2022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20.03.2022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20.03.2022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20.03.2022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20.03.2022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20.03.2022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20.03.2022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20.03.2022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274638"/>
            <a:ext cx="8229600" cy="2002234"/>
          </a:xfrm>
        </p:spPr>
        <p:txBody>
          <a:bodyPr/>
          <a:lstStyle/>
          <a:p>
            <a:endParaRPr lang="ru-RU" dirty="0"/>
          </a:p>
        </p:txBody>
      </p:sp>
      <p:sp>
        <p:nvSpPr>
          <p:cNvPr id="4" name="Объект 3"/>
          <p:cNvSpPr>
            <a:spLocks noGrp="1"/>
          </p:cNvSpPr>
          <p:nvPr>
            <p:ph idx="1"/>
          </p:nvPr>
        </p:nvSpPr>
        <p:spPr>
          <a:xfrm>
            <a:off x="457200" y="2420888"/>
            <a:ext cx="8229600" cy="3705275"/>
          </a:xfrm>
        </p:spPr>
        <p:txBody>
          <a:bodyPr/>
          <a:lstStyle/>
          <a:p>
            <a:pPr marL="0" indent="0" algn="ctr">
              <a:buNone/>
            </a:pPr>
            <a:endParaRPr lang="ru-RU" b="1" dirty="0" smtClean="0">
              <a:latin typeface="+mj-lt"/>
            </a:endParaRPr>
          </a:p>
          <a:p>
            <a:pPr marL="0" indent="0" algn="ctr">
              <a:buNone/>
            </a:pPr>
            <a:r>
              <a:rPr lang="ru-RU" b="1" dirty="0" smtClean="0">
                <a:latin typeface="+mj-lt"/>
              </a:rPr>
              <a:t>РОЛЬ ВОЛОНТЕРОВ</a:t>
            </a:r>
          </a:p>
          <a:p>
            <a:pPr marL="0" indent="0" algn="ctr">
              <a:buNone/>
            </a:pPr>
            <a:r>
              <a:rPr lang="ru-RU" b="1" dirty="0" smtClean="0">
                <a:latin typeface="+mj-lt"/>
              </a:rPr>
              <a:t> КАК ТЬЮТОРОВ В СОЦИАЛЬНОЙ АДАПТАЦИИ И РЕАЛИЗАЦИИ ЛИЧНОСТНОГО РАЗВИТИЯ</a:t>
            </a:r>
          </a:p>
          <a:p>
            <a:pPr marL="0" indent="0" algn="ctr">
              <a:buNone/>
            </a:pPr>
            <a:r>
              <a:rPr lang="ru-RU" b="1" dirty="0" smtClean="0">
                <a:latin typeface="+mj-lt"/>
              </a:rPr>
              <a:t> ДЕТЕЙ С ОВЗ</a:t>
            </a:r>
          </a:p>
        </p:txBody>
      </p:sp>
      <p:pic>
        <p:nvPicPr>
          <p:cNvPr id="2050" name="Picture 2" descr="C:\Users\Владислав\Desktop\0ca7f3ce8343a7959ef9d18e52754de4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60648"/>
            <a:ext cx="8208912"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147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ЧАС БИБЛИОТЕРАПИИ</a:t>
            </a:r>
            <a:endParaRPr lang="ru-RU" dirty="0"/>
          </a:p>
        </p:txBody>
      </p:sp>
      <p:pic>
        <p:nvPicPr>
          <p:cNvPr id="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556793"/>
            <a:ext cx="3528391" cy="30243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G:\проект доброта по кругу ходит\1 дополнительный\IMG_62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5724128" y="1556792"/>
            <a:ext cx="3292211" cy="30963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G:\проект доброта по кругу ходит\1 дополнительный\IMG_6292.JPG"/>
          <p:cNvPicPr>
            <a:picLocks noChangeAspect="1" noChangeArrowheads="1"/>
          </p:cNvPicPr>
          <p:nvPr/>
        </p:nvPicPr>
        <p:blipFill>
          <a:blip r:embed="rId4" cstate="print">
            <a:lum contrast="20000"/>
            <a:extLst>
              <a:ext uri="{28A0092B-C50C-407E-A947-70E740481C1C}">
                <a14:useLocalDpi xmlns:a14="http://schemas.microsoft.com/office/drawing/2010/main" val="0"/>
              </a:ext>
            </a:extLst>
          </a:blip>
          <a:srcRect/>
          <a:stretch>
            <a:fillRect/>
          </a:stretch>
        </p:blipFill>
        <p:spPr bwMode="auto">
          <a:xfrm rot="10800000">
            <a:off x="3131840" y="3696096"/>
            <a:ext cx="3198192" cy="31409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399122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normAutofit fontScale="70000" lnSpcReduction="20000"/>
          </a:bodyPr>
          <a:lstStyle/>
          <a:p>
            <a:r>
              <a:rPr lang="ru-RU" dirty="0"/>
              <a:t>Театрализованная деятельность - это одна из форм освоения окружающего мира и одно из существенных условий развития личности ребенка. Вся жизнедеятельность ребенка пропитана игрой. Любой дошкольник стремится исполнить собственную значимость. Научить детей играть, в ходе игры выполнять действия и брать на себя роль, совместно с этим помогая ему приобретать житейский навык, — все это без исключения может помочь реализовать театрализованная деятельность. Театрализованная деятельность дает возможность формировать опыт социальных навыков поведения, вследствие этого любая легенда либо художественная литература, сказка для ребенка постоянно имеет высоконравственную   нацеленность   (добросердечность,   решимость).</a:t>
            </a:r>
          </a:p>
        </p:txBody>
      </p:sp>
      <p:pic>
        <p:nvPicPr>
          <p:cNvPr id="4" name="Рисунок 3" descr="C:\Users\Владислав\Desktop\ANIMATION-30-TV.Still00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88640"/>
            <a:ext cx="8064896" cy="1224136"/>
          </a:xfrm>
          <a:prstGeom prst="rect">
            <a:avLst/>
          </a:prstGeom>
          <a:noFill/>
          <a:ln>
            <a:noFill/>
          </a:ln>
        </p:spPr>
      </p:pic>
    </p:spTree>
    <p:extLst>
      <p:ext uri="{BB962C8B-B14F-4D97-AF65-F5344CB8AC3E}">
        <p14:creationId xmlns:p14="http://schemas.microsoft.com/office/powerpoint/2010/main" val="3394469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altLang="ru-RU" b="1" dirty="0"/>
              <a:t>Театрализованное ассорти</a:t>
            </a:r>
            <a:br>
              <a:rPr lang="ru-RU" altLang="ru-RU" b="1" dirty="0"/>
            </a:br>
            <a:r>
              <a:rPr lang="ru-RU" altLang="ru-RU" b="1" dirty="0"/>
              <a:t> «Зовем детишек поиграть»</a:t>
            </a:r>
            <a:endParaRPr lang="ru-RU" dirty="0"/>
          </a:p>
        </p:txBody>
      </p:sp>
      <p:pic>
        <p:nvPicPr>
          <p:cNvPr id="4" name="Picture 2" descr="C:\Users\Владислав\Desktop\Снимок.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600200"/>
            <a:ext cx="8424936" cy="4925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9946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descr="D:\фотоальбом\2019\3 кв\инвалиды ботиночек\IMG_649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412776"/>
            <a:ext cx="4248472" cy="229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descr="G:\отчет управление\фото\овз\ботинок\IMG_4165-24-09-19-08-28.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412777"/>
            <a:ext cx="4211637" cy="229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711575"/>
            <a:ext cx="4427984"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3" y="3711575"/>
            <a:ext cx="4211637"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7" descr="C:\Users\Владислав\Desktop\ANIMATION-30-TV.Still004.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87009"/>
            <a:ext cx="8208912" cy="1524000"/>
          </a:xfrm>
          <a:prstGeom prst="rect">
            <a:avLst/>
          </a:prstGeom>
          <a:noFill/>
          <a:ln>
            <a:noFill/>
          </a:ln>
        </p:spPr>
      </p:pic>
    </p:spTree>
    <p:extLst>
      <p:ext uri="{BB962C8B-B14F-4D97-AF65-F5344CB8AC3E}">
        <p14:creationId xmlns:p14="http://schemas.microsoft.com/office/powerpoint/2010/main" val="730544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Рисунок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844824"/>
            <a:ext cx="3960440"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2" descr="G:\отчет управление\фото\овз\ботинок\IMG_4170-24-09-19-08-28.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996953"/>
            <a:ext cx="4067944"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descr="C:\Users\Владислав\Desktop\ANIMATION-30-TV.Still00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80864"/>
            <a:ext cx="8244407" cy="1524000"/>
          </a:xfrm>
          <a:prstGeom prst="rect">
            <a:avLst/>
          </a:prstGeom>
          <a:noFill/>
          <a:ln>
            <a:noFill/>
          </a:ln>
        </p:spPr>
      </p:pic>
    </p:spTree>
    <p:extLst>
      <p:ext uri="{BB962C8B-B14F-4D97-AF65-F5344CB8AC3E}">
        <p14:creationId xmlns:p14="http://schemas.microsoft.com/office/powerpoint/2010/main" val="3087450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КУКОЛЬНЫЙ СПЕКТАКЛЬ «ВОЛШЕБНАЯ ПАЛОЧКА»</a:t>
            </a:r>
            <a:endParaRPr lang="ru-RU" dirty="0"/>
          </a:p>
        </p:txBody>
      </p:sp>
      <p:pic>
        <p:nvPicPr>
          <p:cNvPr id="4" name="Рисунок 6" descr="D:\фотоальбом\2019\4 кв\волшебная палочка\IMG_662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484784"/>
            <a:ext cx="3816424" cy="2136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9" descr="G:\отчет управление\фото\театр\волшебная палочка\IMG_4393-07-10-19-09-5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1484784"/>
            <a:ext cx="4787900"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10" descr="G:\отчет управление\фото\театр\волшебная палочка\IMG_4390-07-10-19-09-5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62350"/>
            <a:ext cx="435610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11" descr="D:\фотоальбом\2019\4 кв\волшебная палочка\IMG_66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3538538"/>
            <a:ext cx="478790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3078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ЧАС ТЕАТРАЛИЗАЦИИ «ВОТ ТАК РЕПКА!»</a:t>
            </a:r>
            <a:endParaRPr lang="ru-RU"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600200"/>
            <a:ext cx="864096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4111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88640"/>
            <a:ext cx="8229600" cy="1143000"/>
          </a:xfrm>
        </p:spPr>
        <p:txBody>
          <a:bodyPr/>
          <a:lstStyle/>
          <a:p>
            <a:endParaRPr lang="ru-RU" dirty="0"/>
          </a:p>
        </p:txBody>
      </p:sp>
      <p:pic>
        <p:nvPicPr>
          <p:cNvPr id="1026" name="Picture 2" descr="F:\проект для овз новый\07-03-2022_14-58-21\IMG_876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907579" y="916710"/>
            <a:ext cx="2432297" cy="3456384"/>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descr="F:\проект для овз новый\07-03-2022_14-58-21\IMG_877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4644008" y="1428750"/>
            <a:ext cx="3608064" cy="2432298"/>
          </a:xfrm>
          <a:prstGeom prst="rect">
            <a:avLst/>
          </a:prstGeom>
          <a:noFill/>
          <a:ln>
            <a:noFill/>
          </a:ln>
        </p:spPr>
      </p:pic>
      <p:pic>
        <p:nvPicPr>
          <p:cNvPr id="6" name="Рисунок 5" descr="F:\проект для овз новый\07-03-2022_14-58-21\IMG_877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395535" y="3933053"/>
            <a:ext cx="3449189" cy="2808313"/>
          </a:xfrm>
          <a:prstGeom prst="rect">
            <a:avLst/>
          </a:prstGeom>
          <a:noFill/>
          <a:ln>
            <a:noFill/>
          </a:ln>
        </p:spPr>
      </p:pic>
      <p:pic>
        <p:nvPicPr>
          <p:cNvPr id="7" name="Рисунок 6" descr="F:\проект для овз новый\07-03-2022_14-58-21\IMG_8778.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4499992" y="3933052"/>
            <a:ext cx="3752080" cy="2736306"/>
          </a:xfrm>
          <a:prstGeom prst="rect">
            <a:avLst/>
          </a:prstGeom>
          <a:noFill/>
          <a:ln>
            <a:noFill/>
          </a:ln>
        </p:spPr>
      </p:pic>
      <p:pic>
        <p:nvPicPr>
          <p:cNvPr id="8" name="Рисунок 7" descr="C:\Users\Владислав\Desktop\ANIMATION-30-TV.Still004.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44" y="80864"/>
            <a:ext cx="8244407" cy="1524000"/>
          </a:xfrm>
          <a:prstGeom prst="rect">
            <a:avLst/>
          </a:prstGeom>
          <a:noFill/>
          <a:ln>
            <a:noFill/>
          </a:ln>
        </p:spPr>
      </p:pic>
    </p:spTree>
    <p:extLst>
      <p:ext uri="{BB962C8B-B14F-4D97-AF65-F5344CB8AC3E}">
        <p14:creationId xmlns:p14="http://schemas.microsoft.com/office/powerpoint/2010/main" val="2184558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«НЕОБЫКНОВЕННОЕ ПУТЕШЕСТВИЕ КОЛОБКА»</a:t>
            </a:r>
            <a:endParaRPr lang="ru-RU"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412776"/>
            <a:ext cx="8424936"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0802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Рисунок 3" descr="C:\Users\Владислав\Desktop\ANIMATION-30-TV.Still00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0864"/>
            <a:ext cx="8244407" cy="1524000"/>
          </a:xfrm>
          <a:prstGeom prst="rect">
            <a:avLst/>
          </a:prstGeom>
          <a:noFill/>
          <a:ln>
            <a:noFill/>
          </a:ln>
        </p:spPr>
      </p:pic>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1520" y="2708920"/>
            <a:ext cx="3096344" cy="27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3024308"/>
            <a:ext cx="3240360" cy="26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6" descr="C:\Users\antonov\Desktop\колобок\IMG_953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335895" y="1688842"/>
            <a:ext cx="2544214" cy="2376263"/>
          </a:xfrm>
          <a:prstGeom prst="rect">
            <a:avLst/>
          </a:prstGeom>
          <a:noFill/>
          <a:ln>
            <a:noFill/>
          </a:ln>
        </p:spPr>
      </p:pic>
      <p:pic>
        <p:nvPicPr>
          <p:cNvPr id="8" name="Рисунок 7" descr="C:\Users\antonov\Desktop\колобок\IMG_954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3070097" y="3922790"/>
            <a:ext cx="2931795" cy="2520280"/>
          </a:xfrm>
          <a:prstGeom prst="rect">
            <a:avLst/>
          </a:prstGeom>
          <a:noFill/>
          <a:ln>
            <a:noFill/>
          </a:ln>
        </p:spPr>
      </p:pic>
    </p:spTree>
    <p:extLst>
      <p:ext uri="{BB962C8B-B14F-4D97-AF65-F5344CB8AC3E}">
        <p14:creationId xmlns:p14="http://schemas.microsoft.com/office/powerpoint/2010/main" val="1332124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8229600" cy="2664296"/>
          </a:xfrm>
        </p:spPr>
        <p:txBody>
          <a:bodyPr>
            <a:normAutofit fontScale="90000"/>
          </a:bodyPr>
          <a:lstStyle/>
          <a:p>
            <a:r>
              <a:rPr lang="ru-RU" dirty="0"/>
              <a:t> </a:t>
            </a:r>
            <a:r>
              <a:rPr lang="ru-RU" dirty="0" smtClean="0"/>
              <a:t/>
            </a:r>
            <a:br>
              <a:rPr lang="ru-RU" dirty="0" smtClean="0"/>
            </a:br>
            <a:r>
              <a:rPr lang="ru-RU" dirty="0"/>
              <a:t/>
            </a:r>
            <a:br>
              <a:rPr lang="ru-RU" dirty="0"/>
            </a:br>
            <a:r>
              <a:rPr lang="ru-RU" sz="2000" dirty="0"/>
              <a:t/>
            </a:r>
            <a:br>
              <a:rPr lang="ru-RU" sz="2000" dirty="0"/>
            </a:br>
            <a:r>
              <a:rPr lang="ru-RU" sz="2200" dirty="0" smtClean="0"/>
              <a:t>«Если </a:t>
            </a:r>
            <a:r>
              <a:rPr lang="ru-RU" sz="2200" dirty="0"/>
              <a:t>мы хотим достичь более богатой культуры, мы должны найти такую, в которой каждый человеческий дар имеет свое </a:t>
            </a:r>
            <a:r>
              <a:rPr lang="ru-RU" sz="2200" dirty="0" smtClean="0"/>
              <a:t>место» </a:t>
            </a:r>
            <a:br>
              <a:rPr lang="ru-RU" sz="2200" dirty="0" smtClean="0"/>
            </a:br>
            <a:r>
              <a:rPr lang="ru-RU" sz="2200" dirty="0"/>
              <a:t> </a:t>
            </a:r>
            <a:r>
              <a:rPr lang="ru-RU" sz="2200" dirty="0" smtClean="0"/>
              <a:t>                                                                     Маргарет </a:t>
            </a:r>
            <a:r>
              <a:rPr lang="ru-RU" sz="2200" dirty="0" err="1"/>
              <a:t>Мид</a:t>
            </a:r>
            <a:r>
              <a:rPr lang="ru-RU" sz="2200" dirty="0"/>
              <a:t>.</a:t>
            </a:r>
            <a:br>
              <a:rPr lang="ru-RU" sz="2200" dirty="0"/>
            </a:br>
            <a:r>
              <a:rPr lang="ru-RU" sz="2200" dirty="0"/>
              <a:t/>
            </a:r>
            <a:br>
              <a:rPr lang="ru-RU" sz="2200" dirty="0"/>
            </a:br>
            <a:r>
              <a:rPr lang="ru-RU" dirty="0"/>
              <a:t/>
            </a:r>
            <a:br>
              <a:rPr lang="ru-RU" dirty="0"/>
            </a:br>
            <a:endParaRPr lang="ru-RU" dirty="0"/>
          </a:p>
        </p:txBody>
      </p:sp>
      <p:pic>
        <p:nvPicPr>
          <p:cNvPr id="4" name="Объект 3" descr="C:\Users\Владислав\Music\13810.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5616" y="2420888"/>
            <a:ext cx="7272808" cy="4176464"/>
          </a:xfrm>
          <a:prstGeom prst="rect">
            <a:avLst/>
          </a:prstGeom>
          <a:noFill/>
          <a:ln>
            <a:noFill/>
          </a:ln>
        </p:spPr>
      </p:pic>
    </p:spTree>
    <p:extLst>
      <p:ext uri="{BB962C8B-B14F-4D97-AF65-F5344CB8AC3E}">
        <p14:creationId xmlns:p14="http://schemas.microsoft.com/office/powerpoint/2010/main" val="2885390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pPr marL="0" indent="0">
              <a:buNone/>
            </a:pPr>
            <a:r>
              <a:rPr lang="ru-RU" dirty="0" err="1" smtClean="0"/>
              <a:t>Витаминиада</a:t>
            </a:r>
            <a:r>
              <a:rPr lang="ru-RU" dirty="0" smtClean="0"/>
              <a:t> </a:t>
            </a:r>
            <a:r>
              <a:rPr lang="ru-RU" dirty="0"/>
              <a:t>«Территория здоровья» направлена на формирование мотивации к  здоровому образу жизни,  сохранение и укрепление здоровья детей через использование </a:t>
            </a:r>
            <a:r>
              <a:rPr lang="ru-RU" dirty="0" err="1"/>
              <a:t>здоровьесберегающих</a:t>
            </a:r>
            <a:r>
              <a:rPr lang="ru-RU" dirty="0"/>
              <a:t> технологий с учетом индивидуальных возможностей и способностей.</a:t>
            </a:r>
          </a:p>
          <a:p>
            <a:endParaRPr lang="ru-RU" dirty="0"/>
          </a:p>
        </p:txBody>
      </p:sp>
      <p:pic>
        <p:nvPicPr>
          <p:cNvPr id="4" name="Рисунок 3" descr="C:\Users\Владислав\Desktop\ANIMATION-30-TV.Still00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0864"/>
            <a:ext cx="8244407" cy="1524000"/>
          </a:xfrm>
          <a:prstGeom prst="rect">
            <a:avLst/>
          </a:prstGeom>
          <a:noFill/>
          <a:ln>
            <a:noFill/>
          </a:ln>
        </p:spPr>
      </p:pic>
    </p:spTree>
    <p:extLst>
      <p:ext uri="{BB962C8B-B14F-4D97-AF65-F5344CB8AC3E}">
        <p14:creationId xmlns:p14="http://schemas.microsoft.com/office/powerpoint/2010/main" val="1744108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ВИТАМИНИАДА «ТЕРРИТОРИЯ ЗДОРОВЬЯ»</a:t>
            </a:r>
            <a:endParaRPr lang="ru-RU" dirty="0"/>
          </a:p>
        </p:txBody>
      </p:sp>
      <p:pic>
        <p:nvPicPr>
          <p:cNvPr id="4" name="Объект 3" descr="F:\проект для овз новый\витаминиада\IMG_8919.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251520" y="1484782"/>
            <a:ext cx="3456384" cy="2592289"/>
          </a:xfrm>
          <a:prstGeom prst="rect">
            <a:avLst/>
          </a:prstGeom>
          <a:noFill/>
          <a:ln>
            <a:noFill/>
          </a:ln>
        </p:spPr>
      </p:pic>
      <p:pic>
        <p:nvPicPr>
          <p:cNvPr id="5" name="Рисунок 4" descr="F:\проект для овз новый\витаминиада\IMG_892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4427983" y="1484784"/>
            <a:ext cx="3448050" cy="2585720"/>
          </a:xfrm>
          <a:prstGeom prst="rect">
            <a:avLst/>
          </a:prstGeom>
          <a:noFill/>
          <a:ln>
            <a:noFill/>
          </a:ln>
        </p:spPr>
      </p:pic>
      <p:pic>
        <p:nvPicPr>
          <p:cNvPr id="6" name="Рисунок 5" descr="F:\проект для овз новый\витаминиада\IMG_893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251519" y="4070504"/>
            <a:ext cx="3384375" cy="2565742"/>
          </a:xfrm>
          <a:prstGeom prst="rect">
            <a:avLst/>
          </a:prstGeom>
          <a:noFill/>
          <a:ln>
            <a:noFill/>
          </a:ln>
        </p:spPr>
      </p:pic>
      <p:pic>
        <p:nvPicPr>
          <p:cNvPr id="7" name="Рисунок 6" descr="F:\проект для овз новый\витаминиада\IMG_894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4427981" y="4070501"/>
            <a:ext cx="3448051" cy="2565744"/>
          </a:xfrm>
          <a:prstGeom prst="rect">
            <a:avLst/>
          </a:prstGeom>
          <a:noFill/>
          <a:ln>
            <a:noFill/>
          </a:ln>
        </p:spPr>
      </p:pic>
    </p:spTree>
    <p:extLst>
      <p:ext uri="{BB962C8B-B14F-4D97-AF65-F5344CB8AC3E}">
        <p14:creationId xmlns:p14="http://schemas.microsoft.com/office/powerpoint/2010/main" val="468826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r>
              <a:rPr lang="ru-RU" dirty="0"/>
              <a:t>Народный праздник «Бабьи каши» и «Масленичный </a:t>
            </a:r>
            <a:r>
              <a:rPr lang="ru-RU" dirty="0" err="1"/>
              <a:t>флешмоб</a:t>
            </a:r>
            <a:r>
              <a:rPr lang="ru-RU" dirty="0"/>
              <a:t>» способствуют приобщению  детей к истории, культуре и традициям родного города и края . </a:t>
            </a:r>
            <a:r>
              <a:rPr lang="ru-RU" b="1" dirty="0"/>
              <a:t> </a:t>
            </a:r>
            <a:r>
              <a:rPr lang="ru-RU" dirty="0"/>
              <a:t>Кроме того, обратите внимание, во всех играх активное участие принимает даже девочка-</a:t>
            </a:r>
            <a:r>
              <a:rPr lang="ru-RU" dirty="0" err="1"/>
              <a:t>колясочница</a:t>
            </a:r>
            <a:r>
              <a:rPr lang="ru-RU" dirty="0"/>
              <a:t>, у которой на этом празднике эмоции просто зашкаливали.</a:t>
            </a:r>
            <a:endParaRPr lang="ru-RU" b="1" dirty="0"/>
          </a:p>
        </p:txBody>
      </p:sp>
      <p:pic>
        <p:nvPicPr>
          <p:cNvPr id="4" name="Рисунок 3" descr="C:\Users\Владислав\Desktop\ANIMATION-30-TV.Still00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0864"/>
            <a:ext cx="8244407" cy="1524000"/>
          </a:xfrm>
          <a:prstGeom prst="rect">
            <a:avLst/>
          </a:prstGeom>
          <a:noFill/>
          <a:ln>
            <a:noFill/>
          </a:ln>
        </p:spPr>
      </p:pic>
    </p:spTree>
    <p:extLst>
      <p:ext uri="{BB962C8B-B14F-4D97-AF65-F5344CB8AC3E}">
        <p14:creationId xmlns:p14="http://schemas.microsoft.com/office/powerpoint/2010/main" val="1775665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НАРОДНЫЙ ПРАЗДНИК</a:t>
            </a:r>
            <a:br>
              <a:rPr lang="ru-RU" dirty="0" smtClean="0"/>
            </a:br>
            <a:r>
              <a:rPr lang="ru-RU" dirty="0" smtClean="0"/>
              <a:t>«БАБЬИ КАШИ»</a:t>
            </a:r>
            <a:endParaRPr lang="ru-RU" dirty="0"/>
          </a:p>
        </p:txBody>
      </p:sp>
      <p:pic>
        <p:nvPicPr>
          <p:cNvPr id="4" name="Объект 3" descr="F:\проект для овз новый\бабьи каши\IMG_9204.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395536" y="1484784"/>
            <a:ext cx="3082288" cy="3024338"/>
          </a:xfrm>
          <a:prstGeom prst="rect">
            <a:avLst/>
          </a:prstGeom>
          <a:noFill/>
          <a:ln>
            <a:noFill/>
          </a:ln>
        </p:spPr>
      </p:pic>
      <p:pic>
        <p:nvPicPr>
          <p:cNvPr id="5" name="Рисунок 4" descr="F:\проект для овз новый\бабьи каши\IMG_921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4355976" y="1484781"/>
            <a:ext cx="3384376" cy="2952329"/>
          </a:xfrm>
          <a:prstGeom prst="rect">
            <a:avLst/>
          </a:prstGeom>
          <a:noFill/>
          <a:ln>
            <a:noFill/>
          </a:ln>
        </p:spPr>
      </p:pic>
      <p:pic>
        <p:nvPicPr>
          <p:cNvPr id="6" name="Рисунок 5" descr="F:\проект для овз новый\бабьи каши\IMG_922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2339752" y="4005062"/>
            <a:ext cx="3673573" cy="2702049"/>
          </a:xfrm>
          <a:prstGeom prst="rect">
            <a:avLst/>
          </a:prstGeom>
          <a:noFill/>
          <a:ln>
            <a:noFill/>
          </a:ln>
        </p:spPr>
      </p:pic>
    </p:spTree>
    <p:extLst>
      <p:ext uri="{BB962C8B-B14F-4D97-AF65-F5344CB8AC3E}">
        <p14:creationId xmlns:p14="http://schemas.microsoft.com/office/powerpoint/2010/main" val="926263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«МАСЛЕНИЧНЫЙ ФЛЕШМОБ»</a:t>
            </a:r>
            <a:endParaRPr lang="ru-RU" dirty="0"/>
          </a:p>
        </p:txBody>
      </p:sp>
      <p:pic>
        <p:nvPicPr>
          <p:cNvPr id="4" name="Объект 3" descr="F:\проект для овз новый\масленица для колясочницы\IMG_9342.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539552" y="1484784"/>
            <a:ext cx="3744416" cy="2304256"/>
          </a:xfrm>
          <a:prstGeom prst="rect">
            <a:avLst/>
          </a:prstGeom>
          <a:noFill/>
          <a:ln>
            <a:noFill/>
          </a:ln>
        </p:spPr>
      </p:pic>
      <p:pic>
        <p:nvPicPr>
          <p:cNvPr id="5" name="Рисунок 4" descr="F:\проект для овз новый\масленица для колясочницы\IMG_934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4953388" y="1484784"/>
            <a:ext cx="3744416" cy="2269232"/>
          </a:xfrm>
          <a:prstGeom prst="rect">
            <a:avLst/>
          </a:prstGeom>
          <a:noFill/>
          <a:ln>
            <a:noFill/>
          </a:ln>
        </p:spPr>
      </p:pic>
      <p:pic>
        <p:nvPicPr>
          <p:cNvPr id="6" name="Рисунок 5" descr="F:\проект для овз новый\масленица для колясочницы\IMG_936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539552" y="3754013"/>
            <a:ext cx="3744416" cy="2771330"/>
          </a:xfrm>
          <a:prstGeom prst="rect">
            <a:avLst/>
          </a:prstGeom>
          <a:noFill/>
          <a:ln>
            <a:noFill/>
          </a:ln>
        </p:spPr>
      </p:pic>
      <p:pic>
        <p:nvPicPr>
          <p:cNvPr id="7" name="Рисунок 6" descr="F:\проект для овз новый\масленица для колясочницы\IMG_939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621" y="3754016"/>
            <a:ext cx="3583811" cy="2771327"/>
          </a:xfrm>
          <a:prstGeom prst="rect">
            <a:avLst/>
          </a:prstGeom>
          <a:noFill/>
          <a:ln>
            <a:noFill/>
          </a:ln>
        </p:spPr>
      </p:pic>
    </p:spTree>
    <p:extLst>
      <p:ext uri="{BB962C8B-B14F-4D97-AF65-F5344CB8AC3E}">
        <p14:creationId xmlns:p14="http://schemas.microsoft.com/office/powerpoint/2010/main" val="385881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normAutofit lnSpcReduction="10000"/>
          </a:bodyPr>
          <a:lstStyle/>
          <a:p>
            <a:r>
              <a:rPr lang="ru-RU" dirty="0"/>
              <a:t>Игра-путешествие «Труд водителя»    направлена на формирование профессионального самоопределения обучающихся, воспитание  активной жизненной позиции с запасом основных профессиональных навыков,  что способствует  социализации ребенка с ограниченными возможностями здоровья с последующей успешной интеграцией   в общество.</a:t>
            </a:r>
          </a:p>
          <a:p>
            <a:endParaRPr lang="ru-RU" dirty="0"/>
          </a:p>
        </p:txBody>
      </p:sp>
      <p:pic>
        <p:nvPicPr>
          <p:cNvPr id="4" name="Рисунок 3" descr="C:\Users\Владислав\Desktop\ANIMATION-30-TV.Still00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0864"/>
            <a:ext cx="8244407" cy="1524000"/>
          </a:xfrm>
          <a:prstGeom prst="rect">
            <a:avLst/>
          </a:prstGeom>
          <a:noFill/>
          <a:ln>
            <a:noFill/>
          </a:ln>
        </p:spPr>
      </p:pic>
    </p:spTree>
    <p:extLst>
      <p:ext uri="{BB962C8B-B14F-4D97-AF65-F5344CB8AC3E}">
        <p14:creationId xmlns:p14="http://schemas.microsoft.com/office/powerpoint/2010/main" val="655531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8229600" cy="1512168"/>
          </a:xfrm>
        </p:spPr>
        <p:txBody>
          <a:bodyPr>
            <a:noAutofit/>
          </a:bodyPr>
          <a:lstStyle/>
          <a:p>
            <a:r>
              <a:rPr lang="ru-RU" sz="3600" dirty="0" smtClean="0"/>
              <a:t/>
            </a:r>
            <a:br>
              <a:rPr lang="ru-RU" sz="3600" dirty="0" smtClean="0"/>
            </a:br>
            <a:r>
              <a:rPr lang="ru-RU" sz="3600" dirty="0" smtClean="0"/>
              <a:t>ИГРА - ПУТЕШЕСТВИЕ</a:t>
            </a:r>
            <a:br>
              <a:rPr lang="ru-RU" sz="3600" dirty="0" smtClean="0"/>
            </a:br>
            <a:r>
              <a:rPr lang="ru-RU" sz="3600" dirty="0" smtClean="0"/>
              <a:t>«ТРУД ВОДИТЕЛЯ»</a:t>
            </a:r>
            <a:br>
              <a:rPr lang="ru-RU" sz="3600" dirty="0" smtClean="0"/>
            </a:br>
            <a:endParaRPr lang="ru-RU" sz="3600" dirty="0"/>
          </a:p>
        </p:txBody>
      </p:sp>
      <p:pic>
        <p:nvPicPr>
          <p:cNvPr id="5" name="Рисунок 4" descr="F:\проект овз\водитель\IMG_871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00233" y="2347894"/>
            <a:ext cx="3600400" cy="2594259"/>
          </a:xfrm>
          <a:prstGeom prst="rect">
            <a:avLst/>
          </a:prstGeom>
          <a:noFill/>
          <a:ln>
            <a:noFill/>
          </a:ln>
        </p:spPr>
      </p:pic>
      <p:pic>
        <p:nvPicPr>
          <p:cNvPr id="7" name="Рисунок 6" descr="F:\проект овз\водитель\IMG_871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5076056" y="3645024"/>
            <a:ext cx="3517265" cy="2721610"/>
          </a:xfrm>
          <a:prstGeom prst="rect">
            <a:avLst/>
          </a:prstGeom>
          <a:noFill/>
          <a:ln>
            <a:noFill/>
          </a:ln>
        </p:spPr>
      </p:pic>
      <p:pic>
        <p:nvPicPr>
          <p:cNvPr id="6" name="Рисунок 5" descr="C:\Users\Владислав\Desktop\ANIMATION-30-TV.Still00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1844824"/>
            <a:ext cx="2828925" cy="1307976"/>
          </a:xfrm>
          <a:prstGeom prst="rect">
            <a:avLst/>
          </a:prstGeom>
          <a:noFill/>
          <a:ln>
            <a:noFill/>
          </a:ln>
        </p:spPr>
      </p:pic>
    </p:spTree>
    <p:extLst>
      <p:ext uri="{BB962C8B-B14F-4D97-AF65-F5344CB8AC3E}">
        <p14:creationId xmlns:p14="http://schemas.microsoft.com/office/powerpoint/2010/main" val="143817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 name="Объект 3" descr="F:\проект овз\водитель\IMG_8711.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323528" y="1484784"/>
            <a:ext cx="3888432" cy="3168352"/>
          </a:xfrm>
          <a:prstGeom prst="rect">
            <a:avLst/>
          </a:prstGeom>
          <a:noFill/>
          <a:ln>
            <a:noFill/>
          </a:ln>
        </p:spPr>
      </p:pic>
      <p:pic>
        <p:nvPicPr>
          <p:cNvPr id="8" name="Рисунок 7" descr="F:\проект овз\водитель\IMG_871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4716016" y="3704846"/>
            <a:ext cx="3576314" cy="2956426"/>
          </a:xfrm>
          <a:prstGeom prst="rect">
            <a:avLst/>
          </a:prstGeom>
          <a:noFill/>
          <a:ln>
            <a:noFill/>
          </a:ln>
        </p:spPr>
      </p:pic>
      <p:pic>
        <p:nvPicPr>
          <p:cNvPr id="6" name="Рисунок 5" descr="C:\Users\Владислав\Desktop\ANIMATION-30-TV.Still00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260648"/>
            <a:ext cx="2592288" cy="1740024"/>
          </a:xfrm>
          <a:prstGeom prst="rect">
            <a:avLst/>
          </a:prstGeom>
          <a:noFill/>
          <a:ln>
            <a:noFill/>
          </a:ln>
        </p:spPr>
      </p:pic>
    </p:spTree>
    <p:extLst>
      <p:ext uri="{BB962C8B-B14F-4D97-AF65-F5344CB8AC3E}">
        <p14:creationId xmlns:p14="http://schemas.microsoft.com/office/powerpoint/2010/main" val="2557814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descr="F:\проект овз\водитель\IMG_8723.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79512" y="1412774"/>
            <a:ext cx="3600400" cy="2448274"/>
          </a:xfrm>
          <a:prstGeom prst="rect">
            <a:avLst/>
          </a:prstGeom>
          <a:noFill/>
          <a:ln>
            <a:noFill/>
          </a:ln>
        </p:spPr>
      </p:pic>
      <p:pic>
        <p:nvPicPr>
          <p:cNvPr id="5" name="Рисунок 4" descr="F:\проект овз\водитель\IMG_872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4427984" y="1405113"/>
            <a:ext cx="3458200" cy="2527941"/>
          </a:xfrm>
          <a:prstGeom prst="rect">
            <a:avLst/>
          </a:prstGeom>
          <a:noFill/>
          <a:ln>
            <a:noFill/>
          </a:ln>
        </p:spPr>
      </p:pic>
      <p:pic>
        <p:nvPicPr>
          <p:cNvPr id="6" name="Рисунок 5" descr="F:\проект овз\водитель\IMG_871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683801" y="3444993"/>
            <a:ext cx="3200334" cy="3456384"/>
          </a:xfrm>
          <a:prstGeom prst="rect">
            <a:avLst/>
          </a:prstGeom>
          <a:noFill/>
          <a:ln>
            <a:noFill/>
          </a:ln>
        </p:spPr>
      </p:pic>
      <p:pic>
        <p:nvPicPr>
          <p:cNvPr id="7" name="Рисунок 6" descr="C:\Users\Владислав\Desktop\ANIMATION-30-TV.Still004.jpg"/>
          <p:cNvPicPr/>
          <p:nvPr/>
        </p:nvPicPr>
        <p:blipFill>
          <a:blip r:embed="rId5">
            <a:extLst>
              <a:ext uri="{28A0092B-C50C-407E-A947-70E740481C1C}">
                <a14:useLocalDpi xmlns:a14="http://schemas.microsoft.com/office/drawing/2010/main" val="0"/>
              </a:ext>
            </a:extLst>
          </a:blip>
          <a:srcRect/>
          <a:stretch>
            <a:fillRect/>
          </a:stretch>
        </p:blipFill>
        <p:spPr bwMode="auto">
          <a:xfrm>
            <a:off x="1547664" y="188640"/>
            <a:ext cx="6192688" cy="1152128"/>
          </a:xfrm>
          <a:prstGeom prst="rect">
            <a:avLst/>
          </a:prstGeom>
          <a:noFill/>
          <a:ln>
            <a:noFill/>
          </a:ln>
        </p:spPr>
      </p:pic>
    </p:spTree>
    <p:extLst>
      <p:ext uri="{BB962C8B-B14F-4D97-AF65-F5344CB8AC3E}">
        <p14:creationId xmlns:p14="http://schemas.microsoft.com/office/powerpoint/2010/main" val="1520223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026" name="Picture 2" descr="C:\Users\antonov\Desktop\img2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600200"/>
            <a:ext cx="8424936" cy="506916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descr="C:\Users\Владислав\Desktop\ANIMATION-30-TV.Still00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80864"/>
            <a:ext cx="8244407" cy="1524000"/>
          </a:xfrm>
          <a:prstGeom prst="rect">
            <a:avLst/>
          </a:prstGeom>
          <a:noFill/>
          <a:ln>
            <a:noFill/>
          </a:ln>
        </p:spPr>
      </p:pic>
    </p:spTree>
    <p:extLst>
      <p:ext uri="{BB962C8B-B14F-4D97-AF65-F5344CB8AC3E}">
        <p14:creationId xmlns:p14="http://schemas.microsoft.com/office/powerpoint/2010/main" val="1952813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914400" y="836613"/>
            <a:ext cx="8229600" cy="5246687"/>
          </a:xfrm>
        </p:spPr>
        <p:txBody>
          <a:bodyPr>
            <a:normAutofit/>
          </a:bodyPr>
          <a:lstStyle/>
          <a:p>
            <a:pPr marL="0" indent="0">
              <a:buNone/>
            </a:pPr>
            <a:endParaRPr lang="ru-RU" sz="2000" dirty="0" smtClean="0">
              <a:latin typeface="+mj-lt"/>
            </a:endParaRPr>
          </a:p>
          <a:p>
            <a:pPr marL="0" indent="0">
              <a:buNone/>
            </a:pPr>
            <a:r>
              <a:rPr lang="ru-RU" sz="2000" dirty="0" smtClean="0">
                <a:latin typeface="+mj-lt"/>
              </a:rPr>
              <a:t>Для человека  не существует  более</a:t>
            </a:r>
          </a:p>
          <a:p>
            <a:pPr marL="0" indent="0">
              <a:buNone/>
            </a:pPr>
            <a:r>
              <a:rPr lang="ru-RU" sz="2000" dirty="0" smtClean="0">
                <a:latin typeface="+mj-lt"/>
              </a:rPr>
              <a:t> чудовищного наказания, чем быть</a:t>
            </a:r>
          </a:p>
          <a:p>
            <a:pPr marL="0" indent="0">
              <a:buNone/>
            </a:pPr>
            <a:r>
              <a:rPr lang="ru-RU" sz="2000" dirty="0" smtClean="0">
                <a:latin typeface="+mj-lt"/>
              </a:rPr>
              <a:t> предоставленным в обществе самому</a:t>
            </a:r>
          </a:p>
          <a:p>
            <a:pPr marL="0" indent="0">
              <a:buNone/>
            </a:pPr>
            <a:r>
              <a:rPr lang="ru-RU" sz="2000" dirty="0" smtClean="0">
                <a:latin typeface="+mj-lt"/>
              </a:rPr>
              <a:t> себе и оставаться абсолютно незамеченным.</a:t>
            </a:r>
          </a:p>
          <a:p>
            <a:pPr marL="0" indent="0">
              <a:buNone/>
            </a:pPr>
            <a:r>
              <a:rPr lang="ru-RU" sz="2000" dirty="0" smtClean="0">
                <a:latin typeface="+mj-lt"/>
              </a:rPr>
              <a:t>                                                            Уильям Джеймс</a:t>
            </a:r>
          </a:p>
          <a:p>
            <a:pPr marL="0" indent="0">
              <a:buNone/>
            </a:pPr>
            <a:endParaRPr lang="ru-RU" sz="2000" dirty="0" smtClean="0">
              <a:latin typeface="+mj-lt"/>
            </a:endParaRPr>
          </a:p>
          <a:p>
            <a:pPr marL="0" indent="0">
              <a:buNone/>
            </a:pPr>
            <a:r>
              <a:rPr lang="ru-RU" sz="2000" dirty="0" smtClean="0">
                <a:latin typeface="+mj-lt"/>
              </a:rPr>
              <a:t>                                 </a:t>
            </a:r>
          </a:p>
          <a:p>
            <a:pPr marL="0" indent="0">
              <a:buNone/>
            </a:pPr>
            <a:r>
              <a:rPr lang="ru-RU" sz="2000" dirty="0" smtClean="0">
                <a:latin typeface="+mj-lt"/>
              </a:rPr>
              <a:t>                  </a:t>
            </a:r>
          </a:p>
          <a:p>
            <a:pPr marL="0" indent="0">
              <a:buNone/>
            </a:pPr>
            <a:endParaRPr lang="ru-RU" sz="2000" dirty="0">
              <a:latin typeface="+mj-lt"/>
            </a:endParaRPr>
          </a:p>
        </p:txBody>
      </p:sp>
      <p:pic>
        <p:nvPicPr>
          <p:cNvPr id="3074" name="Picture 2" descr="C:\Users\antonov\Desktop\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2706" y="3429000"/>
            <a:ext cx="6552728"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558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dirty="0"/>
          </a:p>
        </p:txBody>
      </p:sp>
      <p:sp>
        <p:nvSpPr>
          <p:cNvPr id="4" name="Объект 3"/>
          <p:cNvSpPr>
            <a:spLocks noGrp="1"/>
          </p:cNvSpPr>
          <p:nvPr>
            <p:ph idx="1"/>
          </p:nvPr>
        </p:nvSpPr>
        <p:spPr>
          <a:xfrm>
            <a:off x="457200" y="1412776"/>
            <a:ext cx="8229600" cy="4713387"/>
          </a:xfrm>
        </p:spPr>
        <p:txBody>
          <a:bodyPr>
            <a:normAutofit/>
          </a:bodyPr>
          <a:lstStyle/>
          <a:p>
            <a:pPr marL="0" indent="0">
              <a:buNone/>
            </a:pPr>
            <a:r>
              <a:rPr lang="ru-RU" sz="1800" b="1" dirty="0" smtClean="0">
                <a:solidFill>
                  <a:srgbClr val="FF0000"/>
                </a:solidFill>
              </a:rPr>
              <a:t>Цель проекта</a:t>
            </a:r>
            <a:r>
              <a:rPr lang="ru-RU" sz="1800" dirty="0" smtClean="0"/>
              <a:t>: создание </a:t>
            </a:r>
            <a:r>
              <a:rPr lang="ru-RU" sz="1800" dirty="0" err="1"/>
              <a:t>инновационно</a:t>
            </a:r>
            <a:r>
              <a:rPr lang="ru-RU" sz="1800" dirty="0"/>
              <a:t>-образовательного пространства для </a:t>
            </a:r>
            <a:r>
              <a:rPr lang="ru-RU" sz="1800" dirty="0" smtClean="0"/>
              <a:t>взаимодействия и равноправного </a:t>
            </a:r>
            <a:r>
              <a:rPr lang="ru-RU" sz="1800" dirty="0"/>
              <a:t>общения, развитие и формирование учебно- познавательного, творческого потенциала, </a:t>
            </a:r>
            <a:r>
              <a:rPr lang="ru-RU" sz="1800" dirty="0" smtClean="0"/>
              <a:t>социальная адаптация </a:t>
            </a:r>
            <a:r>
              <a:rPr lang="ru-RU" sz="1800" dirty="0"/>
              <a:t>детей с ограниченными возможностями здоровья.</a:t>
            </a:r>
          </a:p>
          <a:p>
            <a:pPr marL="0" indent="0">
              <a:buNone/>
            </a:pPr>
            <a:r>
              <a:rPr lang="ru-RU" sz="1800" dirty="0" smtClean="0"/>
              <a:t> </a:t>
            </a:r>
            <a:r>
              <a:rPr lang="ru-RU" sz="1800" dirty="0">
                <a:solidFill>
                  <a:srgbClr val="FF0000"/>
                </a:solidFill>
              </a:rPr>
              <a:t> </a:t>
            </a:r>
            <a:r>
              <a:rPr lang="ru-RU" sz="1800" b="1" dirty="0">
                <a:solidFill>
                  <a:srgbClr val="FF0000"/>
                </a:solidFill>
              </a:rPr>
              <a:t>З</a:t>
            </a:r>
            <a:r>
              <a:rPr lang="ru-RU" sz="1800" b="1" dirty="0" smtClean="0">
                <a:solidFill>
                  <a:srgbClr val="FF0000"/>
                </a:solidFill>
              </a:rPr>
              <a:t>адачи</a:t>
            </a:r>
            <a:r>
              <a:rPr lang="ru-RU" sz="1800" dirty="0" smtClean="0"/>
              <a:t>:</a:t>
            </a:r>
          </a:p>
          <a:p>
            <a:pPr marL="0" indent="0">
              <a:buNone/>
            </a:pPr>
            <a:endParaRPr lang="ru-RU" sz="1800" dirty="0"/>
          </a:p>
          <a:p>
            <a:r>
              <a:rPr lang="ru-RU" sz="1800" dirty="0"/>
              <a:t>Обеспечение повышенного качества доступной среды</a:t>
            </a:r>
            <a:r>
              <a:rPr lang="ru-RU" sz="1800" dirty="0" smtClean="0"/>
              <a:t>.</a:t>
            </a:r>
          </a:p>
          <a:p>
            <a:r>
              <a:rPr lang="ru-RU" sz="1800" dirty="0"/>
              <a:t>Повышение уровня социальной активности и жизненной позиции обучающихся с ограниченными возможностями здоровья</a:t>
            </a:r>
          </a:p>
          <a:p>
            <a:r>
              <a:rPr lang="ru-RU" sz="1800" dirty="0"/>
              <a:t>Развитие творческих способностей обучающихся, в том числе </a:t>
            </a:r>
            <a:r>
              <a:rPr lang="ru-RU" sz="1800" dirty="0" smtClean="0"/>
              <a:t>привлечение данной </a:t>
            </a:r>
            <a:r>
              <a:rPr lang="ru-RU" sz="1800" dirty="0"/>
              <a:t>категории к участию в творческих конкурсах различного уровня</a:t>
            </a:r>
            <a:r>
              <a:rPr lang="ru-RU" sz="1800" dirty="0" smtClean="0"/>
              <a:t>.</a:t>
            </a:r>
          </a:p>
          <a:p>
            <a:r>
              <a:rPr lang="ru-RU" sz="1800" dirty="0"/>
              <a:t>Развитие нравственных качеств личности у обучающихся-волонтеров</a:t>
            </a:r>
          </a:p>
          <a:p>
            <a:pPr marL="0" indent="0">
              <a:buNone/>
            </a:pPr>
            <a:r>
              <a:rPr lang="ru-RU" sz="1800" dirty="0" smtClean="0"/>
              <a:t>         (</a:t>
            </a:r>
            <a:r>
              <a:rPr lang="ru-RU" sz="1800" dirty="0"/>
              <a:t>отзывчивости, готовности оказать помощь, сочувствия).</a:t>
            </a:r>
          </a:p>
          <a:p>
            <a:endParaRPr lang="ru-RU" sz="1200" dirty="0"/>
          </a:p>
          <a:p>
            <a:pPr marL="0" indent="0">
              <a:buNone/>
            </a:pPr>
            <a:endParaRPr lang="ru-RU" dirty="0"/>
          </a:p>
          <a:p>
            <a:pPr marL="0" indent="0">
              <a:buNone/>
            </a:pPr>
            <a:endParaRPr lang="ru-RU" dirty="0"/>
          </a:p>
          <a:p>
            <a:endParaRPr lang="ru-RU" dirty="0"/>
          </a:p>
        </p:txBody>
      </p:sp>
      <p:pic>
        <p:nvPicPr>
          <p:cNvPr id="5" name="Рисунок 4" descr="C:\Users\Владислав\Desktop\c0161f1a071fba5fb6d5e2473ab1.png"/>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8641"/>
            <a:ext cx="8208912" cy="1224136"/>
          </a:xfrm>
          <a:prstGeom prst="rect">
            <a:avLst/>
          </a:prstGeom>
          <a:noFill/>
          <a:ln>
            <a:noFill/>
          </a:ln>
        </p:spPr>
      </p:pic>
    </p:spTree>
    <p:extLst>
      <p:ext uri="{BB962C8B-B14F-4D97-AF65-F5344CB8AC3E}">
        <p14:creationId xmlns:p14="http://schemas.microsoft.com/office/powerpoint/2010/main" val="456229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solidFill>
                  <a:srgbClr val="FF0000"/>
                </a:solidFill>
              </a:rPr>
              <a:t>Актуальность</a:t>
            </a:r>
            <a:br>
              <a:rPr lang="ru-RU" dirty="0" smtClean="0">
                <a:solidFill>
                  <a:srgbClr val="FF0000"/>
                </a:solidFill>
              </a:rPr>
            </a:br>
            <a:r>
              <a:rPr lang="ru-RU" dirty="0" smtClean="0">
                <a:solidFill>
                  <a:srgbClr val="FF0000"/>
                </a:solidFill>
              </a:rPr>
              <a:t> проекта</a:t>
            </a:r>
            <a:endParaRPr lang="ru-RU" dirty="0">
              <a:solidFill>
                <a:srgbClr val="FF0000"/>
              </a:solidFill>
            </a:endParaRPr>
          </a:p>
        </p:txBody>
      </p:sp>
      <p:sp>
        <p:nvSpPr>
          <p:cNvPr id="3" name="Объект 2"/>
          <p:cNvSpPr>
            <a:spLocks noGrp="1"/>
          </p:cNvSpPr>
          <p:nvPr>
            <p:ph idx="1"/>
          </p:nvPr>
        </p:nvSpPr>
        <p:spPr/>
        <p:txBody>
          <a:bodyPr>
            <a:normAutofit fontScale="92500" lnSpcReduction="20000"/>
          </a:bodyPr>
          <a:lstStyle/>
          <a:p>
            <a:pPr marL="0" indent="0">
              <a:buNone/>
            </a:pPr>
            <a:r>
              <a:rPr lang="ru-RU" sz="1800" dirty="0"/>
              <a:t>В нашей стране регулярно возрастает количество детей, которые имеют нарушения в развитии. Ребята с ОВЗ, равно как и все без исключения ребята, обладают правом на образование, интенсивную, полноценную жизнедеятельность в социуме. Вовлечение ребенка с низкими интеллектуальными способностями в социум — это один с важных общественно-финансовых и демографических вопросов современного отечественного общества.</a:t>
            </a:r>
          </a:p>
          <a:p>
            <a:pPr marL="0" indent="0">
              <a:buNone/>
            </a:pPr>
            <a:r>
              <a:rPr lang="ru-RU" sz="1800" dirty="0"/>
              <a:t>Социализация ребенка с ОВЗ благополучно совершается в коллективной работе и общении с другими людьми. Непосредственно, таким образом, ребёнок завладевает информацией, нужными познаниями и умениями, у него создаются личные взгляды, потребности, методы поведения, закладываются личные особенности характера.</a:t>
            </a:r>
          </a:p>
          <a:p>
            <a:pPr marL="0" indent="0">
              <a:buNone/>
            </a:pPr>
            <a:r>
              <a:rPr lang="ru-RU" sz="1800" dirty="0" smtClean="0"/>
              <a:t>У </a:t>
            </a:r>
            <a:r>
              <a:rPr lang="ru-RU" sz="1800" dirty="0"/>
              <a:t>нас учатся дети с ОВЗ в 1, 3, 7 классах и для каждого класса мы находим свои формы работы. </a:t>
            </a:r>
          </a:p>
          <a:p>
            <a:pPr marL="0" indent="0">
              <a:buNone/>
            </a:pPr>
            <a:r>
              <a:rPr lang="ru-RU" sz="1800" dirty="0"/>
              <a:t>Наш проект интересен тем, что этим занимаются  наши дети-волонтеры или как мы их называем </a:t>
            </a:r>
            <a:r>
              <a:rPr lang="ru-RU" sz="1800" dirty="0" err="1"/>
              <a:t>тьюторы</a:t>
            </a:r>
            <a:r>
              <a:rPr lang="ru-RU" sz="1800" dirty="0" smtClean="0"/>
              <a:t>. Кроме этого, нашим старшим волонтерам уже помогают и первоклассники, которые способны и устроить представление, и поиграть с детьми с ОВЗ. Это, конечно, необычно и заслуживает отдельного внимания.</a:t>
            </a:r>
            <a:endParaRPr lang="ru-RU" sz="1800" dirty="0"/>
          </a:p>
        </p:txBody>
      </p:sp>
      <p:pic>
        <p:nvPicPr>
          <p:cNvPr id="6" name="Рисунок 5" descr="C:\Users\Владислав\Desktop\ANIMATION-30-TV.Still00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9026" y="116632"/>
            <a:ext cx="2252861" cy="1524000"/>
          </a:xfrm>
          <a:prstGeom prst="rect">
            <a:avLst/>
          </a:prstGeom>
          <a:noFill/>
          <a:ln>
            <a:noFill/>
          </a:ln>
        </p:spPr>
      </p:pic>
    </p:spTree>
    <p:extLst>
      <p:ext uri="{BB962C8B-B14F-4D97-AF65-F5344CB8AC3E}">
        <p14:creationId xmlns:p14="http://schemas.microsoft.com/office/powerpoint/2010/main" val="2269685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600" dirty="0" smtClean="0">
                <a:solidFill>
                  <a:srgbClr val="FF0000"/>
                </a:solidFill>
              </a:rPr>
              <a:t>Прогнозируемый</a:t>
            </a:r>
            <a:br>
              <a:rPr lang="ru-RU" sz="3600" dirty="0" smtClean="0">
                <a:solidFill>
                  <a:srgbClr val="FF0000"/>
                </a:solidFill>
              </a:rPr>
            </a:br>
            <a:r>
              <a:rPr lang="ru-RU" sz="3600" dirty="0" smtClean="0">
                <a:solidFill>
                  <a:srgbClr val="FF0000"/>
                </a:solidFill>
              </a:rPr>
              <a:t> результат</a:t>
            </a:r>
            <a:endParaRPr lang="ru-RU" sz="3600" dirty="0">
              <a:solidFill>
                <a:srgbClr val="FF0000"/>
              </a:solidFill>
            </a:endParaRPr>
          </a:p>
        </p:txBody>
      </p:sp>
      <p:sp>
        <p:nvSpPr>
          <p:cNvPr id="4" name="Объект 3"/>
          <p:cNvSpPr>
            <a:spLocks noGrp="1"/>
          </p:cNvSpPr>
          <p:nvPr>
            <p:ph idx="1"/>
          </p:nvPr>
        </p:nvSpPr>
        <p:spPr/>
        <p:txBody>
          <a:bodyPr>
            <a:normAutofit/>
          </a:bodyPr>
          <a:lstStyle/>
          <a:p>
            <a:pPr marL="0" indent="0">
              <a:buNone/>
            </a:pPr>
            <a:r>
              <a:rPr lang="ru-RU" sz="1800" dirty="0" smtClean="0"/>
              <a:t>1.Создание </a:t>
            </a:r>
            <a:r>
              <a:rPr lang="ru-RU" sz="1800" dirty="0"/>
              <a:t>современной коррекционно-развивающей среды, способствующей социализации ребенка с ограниченными возможностями здоровья с последующей успешной </a:t>
            </a:r>
            <a:r>
              <a:rPr lang="ru-RU" sz="1800" dirty="0" smtClean="0"/>
              <a:t>интеграцией </a:t>
            </a:r>
            <a:r>
              <a:rPr lang="ru-RU" sz="1800" dirty="0"/>
              <a:t>в общество</a:t>
            </a:r>
            <a:r>
              <a:rPr lang="ru-RU" sz="1800" dirty="0" smtClean="0"/>
              <a:t>;</a:t>
            </a:r>
          </a:p>
          <a:p>
            <a:pPr marL="0" indent="0">
              <a:buNone/>
            </a:pPr>
            <a:r>
              <a:rPr lang="ru-RU" sz="1800" dirty="0" smtClean="0"/>
              <a:t>2.Обеспечение </a:t>
            </a:r>
            <a:r>
              <a:rPr lang="ru-RU" sz="1800" dirty="0"/>
              <a:t>условий для максимальной самореализации каждого </a:t>
            </a:r>
            <a:r>
              <a:rPr lang="ru-RU" sz="1800" dirty="0" smtClean="0"/>
              <a:t>обучающегося </a:t>
            </a:r>
            <a:r>
              <a:rPr lang="ru-RU" sz="1800" dirty="0"/>
              <a:t>с опорой на его личностные ресурсы</a:t>
            </a:r>
            <a:r>
              <a:rPr lang="ru-RU" sz="1800" dirty="0" smtClean="0"/>
              <a:t>;</a:t>
            </a:r>
          </a:p>
          <a:p>
            <a:pPr marL="0" indent="0">
              <a:buNone/>
            </a:pPr>
            <a:r>
              <a:rPr lang="ru-RU" sz="1800" dirty="0" smtClean="0"/>
              <a:t>3. Формирование </a:t>
            </a:r>
            <a:r>
              <a:rPr lang="ru-RU" sz="1800" dirty="0"/>
              <a:t>положительной мотивации к трудовой деятельности обучающимися с ОВЗ.</a:t>
            </a:r>
          </a:p>
          <a:p>
            <a:pPr marL="0" indent="0">
              <a:buNone/>
            </a:pPr>
            <a:r>
              <a:rPr lang="ru-RU" sz="1800" dirty="0"/>
              <a:t>4</a:t>
            </a:r>
            <a:r>
              <a:rPr lang="ru-RU" sz="1800" dirty="0" smtClean="0"/>
              <a:t>. </a:t>
            </a:r>
            <a:r>
              <a:rPr lang="ru-RU" sz="1800" dirty="0"/>
              <a:t>Воспитание самостоятельной личности каждого </a:t>
            </a:r>
            <a:r>
              <a:rPr lang="ru-RU" sz="1800" dirty="0" smtClean="0"/>
              <a:t>обучающегося </a:t>
            </a:r>
            <a:r>
              <a:rPr lang="ru-RU" sz="1800" dirty="0"/>
              <a:t>с активной жизненной позицией и запасом основных профессиональных </a:t>
            </a:r>
            <a:r>
              <a:rPr lang="ru-RU" sz="1800" dirty="0" smtClean="0"/>
              <a:t>навыков.</a:t>
            </a:r>
            <a:endParaRPr lang="ru-RU" sz="1800" dirty="0"/>
          </a:p>
        </p:txBody>
      </p:sp>
      <p:pic>
        <p:nvPicPr>
          <p:cNvPr id="6" name="Рисунок 5" descr="C:\Users\Владислав\Desktop\ANIMATION-30-TV.Still00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4" y="116632"/>
            <a:ext cx="2163787" cy="1524000"/>
          </a:xfrm>
          <a:prstGeom prst="rect">
            <a:avLst/>
          </a:prstGeom>
          <a:noFill/>
          <a:ln>
            <a:noFill/>
          </a:ln>
        </p:spPr>
      </p:pic>
    </p:spTree>
    <p:extLst>
      <p:ext uri="{BB962C8B-B14F-4D97-AF65-F5344CB8AC3E}">
        <p14:creationId xmlns:p14="http://schemas.microsoft.com/office/powerpoint/2010/main" val="1221619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normAutofit fontScale="92500" lnSpcReduction="20000"/>
          </a:bodyPr>
          <a:lstStyle/>
          <a:p>
            <a:pPr marL="0" indent="0">
              <a:buNone/>
            </a:pPr>
            <a:r>
              <a:rPr lang="ru-RU" dirty="0"/>
              <a:t>Наши </a:t>
            </a:r>
            <a:r>
              <a:rPr lang="ru-RU" dirty="0" smtClean="0"/>
              <a:t>волонтеры-</a:t>
            </a:r>
            <a:r>
              <a:rPr lang="ru-RU" dirty="0" err="1" smtClean="0"/>
              <a:t>тьюторы</a:t>
            </a:r>
            <a:r>
              <a:rPr lang="ru-RU" dirty="0" smtClean="0"/>
              <a:t>:</a:t>
            </a:r>
            <a:endParaRPr lang="ru-RU" dirty="0"/>
          </a:p>
          <a:p>
            <a:pPr marL="0" indent="0">
              <a:buNone/>
            </a:pPr>
            <a:r>
              <a:rPr lang="ru-RU" dirty="0" smtClean="0"/>
              <a:t>-помогают </a:t>
            </a:r>
            <a:r>
              <a:rPr lang="ru-RU" dirty="0"/>
              <a:t>на </a:t>
            </a:r>
            <a:r>
              <a:rPr lang="ru-RU" dirty="0" smtClean="0"/>
              <a:t>уроках;</a:t>
            </a:r>
            <a:endParaRPr lang="ru-RU" dirty="0"/>
          </a:p>
          <a:p>
            <a:pPr marL="0" indent="0">
              <a:buNone/>
            </a:pPr>
            <a:r>
              <a:rPr lang="ru-RU" dirty="0" smtClean="0"/>
              <a:t>-занимаются театрализованной деятельностью, </a:t>
            </a:r>
            <a:r>
              <a:rPr lang="ru-RU" dirty="0"/>
              <a:t>в </a:t>
            </a:r>
            <a:r>
              <a:rPr lang="ru-RU" dirty="0" smtClean="0"/>
              <a:t>которую </a:t>
            </a:r>
            <a:r>
              <a:rPr lang="ru-RU" dirty="0"/>
              <a:t>вовлекаются дети с </a:t>
            </a:r>
            <a:r>
              <a:rPr lang="ru-RU" dirty="0" err="1" smtClean="0"/>
              <a:t>овз</a:t>
            </a:r>
            <a:r>
              <a:rPr lang="ru-RU" dirty="0" smtClean="0"/>
              <a:t>;</a:t>
            </a:r>
            <a:endParaRPr lang="ru-RU" dirty="0"/>
          </a:p>
          <a:p>
            <a:pPr marL="0" indent="0">
              <a:buNone/>
            </a:pPr>
            <a:r>
              <a:rPr lang="ru-RU" dirty="0" smtClean="0"/>
              <a:t>-проводят  </a:t>
            </a:r>
            <a:r>
              <a:rPr lang="ru-RU" dirty="0"/>
              <a:t>спортивно-оздоровительные </a:t>
            </a:r>
            <a:r>
              <a:rPr lang="ru-RU" dirty="0" smtClean="0"/>
              <a:t>мероприятия;</a:t>
            </a:r>
            <a:r>
              <a:rPr lang="ru-RU" dirty="0"/>
              <a:t> </a:t>
            </a:r>
          </a:p>
          <a:p>
            <a:pPr marL="0" indent="0">
              <a:buNone/>
            </a:pPr>
            <a:r>
              <a:rPr lang="ru-RU" dirty="0" smtClean="0"/>
              <a:t>-знакомят </a:t>
            </a:r>
            <a:r>
              <a:rPr lang="ru-RU" dirty="0"/>
              <a:t>детей с культурой родного </a:t>
            </a:r>
            <a:r>
              <a:rPr lang="ru-RU" dirty="0" smtClean="0"/>
              <a:t>края;</a:t>
            </a:r>
            <a:endParaRPr lang="ru-RU" dirty="0"/>
          </a:p>
          <a:p>
            <a:pPr marL="0" indent="0">
              <a:buNone/>
            </a:pPr>
            <a:r>
              <a:rPr lang="ru-RU" dirty="0" smtClean="0"/>
              <a:t>-проводят </a:t>
            </a:r>
            <a:r>
              <a:rPr lang="ru-RU" dirty="0"/>
              <a:t>мероприятия для профессионального </a:t>
            </a:r>
            <a:r>
              <a:rPr lang="ru-RU" dirty="0" smtClean="0"/>
              <a:t>самоопределения; </a:t>
            </a:r>
            <a:endParaRPr lang="ru-RU" dirty="0"/>
          </a:p>
          <a:p>
            <a:endParaRPr lang="ru-RU" dirty="0"/>
          </a:p>
        </p:txBody>
      </p:sp>
      <p:pic>
        <p:nvPicPr>
          <p:cNvPr id="4" name="Рисунок 3" descr="C:\Users\Владислав\Desktop\ANIMATION-30-TV.Still00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88640"/>
            <a:ext cx="7992888" cy="1224136"/>
          </a:xfrm>
          <a:prstGeom prst="rect">
            <a:avLst/>
          </a:prstGeom>
          <a:noFill/>
          <a:ln>
            <a:noFill/>
          </a:ln>
        </p:spPr>
      </p:pic>
    </p:spTree>
    <p:extLst>
      <p:ext uri="{BB962C8B-B14F-4D97-AF65-F5344CB8AC3E}">
        <p14:creationId xmlns:p14="http://schemas.microsoft.com/office/powerpoint/2010/main" val="4099615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pPr marL="0" indent="0">
              <a:buNone/>
            </a:pPr>
            <a:r>
              <a:rPr lang="ru-RU" dirty="0"/>
              <a:t>На уроках технологии волонтеры успешно помогают в лепке пластилина, что хорошо развивает мелкую моторику рук</a:t>
            </a:r>
            <a:r>
              <a:rPr lang="ru-RU" dirty="0" smtClean="0"/>
              <a:t>.</a:t>
            </a:r>
          </a:p>
          <a:p>
            <a:pPr marL="0" indent="0">
              <a:buNone/>
            </a:pPr>
            <a:r>
              <a:rPr lang="ru-RU" dirty="0" smtClean="0"/>
              <a:t> </a:t>
            </a:r>
            <a:r>
              <a:rPr lang="ru-RU" dirty="0"/>
              <a:t>Час  </a:t>
            </a:r>
            <a:r>
              <a:rPr lang="ru-RU" dirty="0" err="1"/>
              <a:t>библиотерапии</a:t>
            </a:r>
            <a:r>
              <a:rPr lang="ru-RU" dirty="0"/>
              <a:t> был посвящен чтению книг, рассматриванию сюжетов картинок. Дети познакомились с различными авторами детских рассказов и сказок.</a:t>
            </a:r>
          </a:p>
        </p:txBody>
      </p:sp>
      <p:pic>
        <p:nvPicPr>
          <p:cNvPr id="4" name="Рисунок 3" descr="C:\Users\Владислав\Desktop\ANIMATION-30-TV.Still00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88640"/>
            <a:ext cx="8064896" cy="1224136"/>
          </a:xfrm>
          <a:prstGeom prst="rect">
            <a:avLst/>
          </a:prstGeom>
          <a:noFill/>
          <a:ln>
            <a:noFill/>
          </a:ln>
        </p:spPr>
      </p:pic>
    </p:spTree>
    <p:extLst>
      <p:ext uri="{BB962C8B-B14F-4D97-AF65-F5344CB8AC3E}">
        <p14:creationId xmlns:p14="http://schemas.microsoft.com/office/powerpoint/2010/main" val="481144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НА УРОКЕ ТЕХНОЛОГИИ</a:t>
            </a:r>
            <a:endParaRPr lang="ru-RU" dirty="0"/>
          </a:p>
        </p:txBody>
      </p:sp>
      <p:pic>
        <p:nvPicPr>
          <p:cNvPr id="4" name="Picture 2" descr="G:\проект доброта по кругу ходит\1 дополнительный\IMG_6415.JPG"/>
          <p:cNvPicPr>
            <a:picLocks noGrp="1" noChangeAspect="1" noChangeArrowheads="1"/>
          </p:cNvPicPr>
          <p:nvPr>
            <p:ph idx="1"/>
          </p:nvPr>
        </p:nvPicPr>
        <p:blipFill>
          <a:blip r:embed="rId2" cstate="print">
            <a:lum bright="10000" contrast="20000"/>
            <a:extLst>
              <a:ext uri="{28A0092B-C50C-407E-A947-70E740481C1C}">
                <a14:useLocalDpi xmlns:a14="http://schemas.microsoft.com/office/drawing/2010/main" val="0"/>
              </a:ext>
            </a:extLst>
          </a:blip>
          <a:stretch>
            <a:fillRect/>
          </a:stretch>
        </p:blipFill>
        <p:spPr bwMode="auto">
          <a:xfrm rot="5400000">
            <a:off x="395536" y="1217358"/>
            <a:ext cx="2520280" cy="309634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5" name="Picture 2" descr="G:\проект доброта по кругу ходит\1 дополнительный\IMG_6416.JPG"/>
          <p:cNvPicPr>
            <a:picLocks noChangeAspect="1" noChangeArrowheads="1"/>
          </p:cNvPicPr>
          <p:nvPr/>
        </p:nvPicPr>
        <p:blipFill>
          <a:blip r:embed="rId3" cstate="print">
            <a:lum contrast="20000"/>
            <a:extLst>
              <a:ext uri="{28A0092B-C50C-407E-A947-70E740481C1C}">
                <a14:useLocalDpi xmlns:a14="http://schemas.microsoft.com/office/drawing/2010/main" val="0"/>
              </a:ext>
            </a:extLst>
          </a:blip>
          <a:stretch>
            <a:fillRect/>
          </a:stretch>
        </p:blipFill>
        <p:spPr bwMode="auto">
          <a:xfrm rot="5400000">
            <a:off x="6181177" y="1459786"/>
            <a:ext cx="2448271" cy="249827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6" name="Picture 2" descr="G:\проект доброта по кругу ходит\1 дополнительный\IMG_6418.JPG"/>
          <p:cNvPicPr>
            <a:picLocks noChangeAspect="1" noChangeArrowheads="1"/>
          </p:cNvPicPr>
          <p:nvPr/>
        </p:nvPicPr>
        <p:blipFill>
          <a:blip r:embed="rId4" cstate="print">
            <a:lum contrast="10000"/>
            <a:extLst>
              <a:ext uri="{28A0092B-C50C-407E-A947-70E740481C1C}">
                <a14:useLocalDpi xmlns:a14="http://schemas.microsoft.com/office/drawing/2010/main" val="0"/>
              </a:ext>
            </a:extLst>
          </a:blip>
          <a:stretch>
            <a:fillRect/>
          </a:stretch>
        </p:blipFill>
        <p:spPr bwMode="auto">
          <a:xfrm rot="10800000">
            <a:off x="2915815" y="3861045"/>
            <a:ext cx="3240359" cy="26642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42319524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Главная">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964</TotalTime>
  <Words>610</Words>
  <Application>Microsoft Office PowerPoint</Application>
  <PresentationFormat>Экран (4:3)</PresentationFormat>
  <Paragraphs>56</Paragraphs>
  <Slides>29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Тема Office</vt:lpstr>
      <vt:lpstr>Презентация PowerPoint</vt:lpstr>
      <vt:lpstr>    «Если мы хотим достичь более богатой культуры, мы должны найти такую, в которой каждый человеческий дар имеет свое место»                                                                        Маргарет Мид.   </vt:lpstr>
      <vt:lpstr>Презентация PowerPoint</vt:lpstr>
      <vt:lpstr>Презентация PowerPoint</vt:lpstr>
      <vt:lpstr>Актуальность  проекта</vt:lpstr>
      <vt:lpstr>Прогнозируемый  результат</vt:lpstr>
      <vt:lpstr>Презентация PowerPoint</vt:lpstr>
      <vt:lpstr>Презентация PowerPoint</vt:lpstr>
      <vt:lpstr>НА УРОКЕ ТЕХНОЛОГИИ</vt:lpstr>
      <vt:lpstr>ЧАС БИБЛИОТЕРАПИИ</vt:lpstr>
      <vt:lpstr>Презентация PowerPoint</vt:lpstr>
      <vt:lpstr>Театрализованное ассорти  «Зовем детишек поиграть»</vt:lpstr>
      <vt:lpstr>Презентация PowerPoint</vt:lpstr>
      <vt:lpstr>Презентация PowerPoint</vt:lpstr>
      <vt:lpstr>КУКОЛЬНЫЙ СПЕКТАКЛЬ «ВОЛШЕБНАЯ ПАЛОЧКА»</vt:lpstr>
      <vt:lpstr>ЧАС ТЕАТРАЛИЗАЦИИ «ВОТ ТАК РЕПКА!»</vt:lpstr>
      <vt:lpstr>Презентация PowerPoint</vt:lpstr>
      <vt:lpstr>«НЕОБЫКНОВЕННОЕ ПУТЕШЕСТВИЕ КОЛОБКА»</vt:lpstr>
      <vt:lpstr>Презентация PowerPoint</vt:lpstr>
      <vt:lpstr>Презентация PowerPoint</vt:lpstr>
      <vt:lpstr>ВИТАМИНИАДА «ТЕРРИТОРИЯ ЗДОРОВЬЯ»</vt:lpstr>
      <vt:lpstr>Презентация PowerPoint</vt:lpstr>
      <vt:lpstr>НАРОДНЫЙ ПРАЗДНИК «БАБЬИ КАШИ»</vt:lpstr>
      <vt:lpstr>«МАСЛЕНИЧНЫЙ ФЛЕШМОБ»</vt:lpstr>
      <vt:lpstr>Презентация PowerPoint</vt:lpstr>
      <vt:lpstr> ИГРА - ПУТЕШЕСТВИЕ «ТРУД ВОДИТЕЛЯ» </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antonov</dc:creator>
  <cp:lastModifiedBy>antonov</cp:lastModifiedBy>
  <cp:revision>48</cp:revision>
  <dcterms:created xsi:type="dcterms:W3CDTF">2021-10-29T18:01:48Z</dcterms:created>
  <dcterms:modified xsi:type="dcterms:W3CDTF">2022-03-20T18:31:46Z</dcterms:modified>
</cp:coreProperties>
</file>