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57" r:id="rId3"/>
    <p:sldId id="259" r:id="rId4"/>
    <p:sldId id="261" r:id="rId5"/>
    <p:sldId id="263" r:id="rId6"/>
    <p:sldId id="264" r:id="rId7"/>
    <p:sldId id="270" r:id="rId8"/>
    <p:sldId id="271" r:id="rId9"/>
    <p:sldId id="280" r:id="rId10"/>
    <p:sldId id="265" r:id="rId11"/>
    <p:sldId id="279" r:id="rId12"/>
    <p:sldId id="281" r:id="rId13"/>
    <p:sldId id="268" r:id="rId14"/>
    <p:sldId id="282" r:id="rId15"/>
    <p:sldId id="266" r:id="rId16"/>
    <p:sldId id="276" r:id="rId17"/>
    <p:sldId id="273" r:id="rId18"/>
    <p:sldId id="286" r:id="rId19"/>
    <p:sldId id="287" r:id="rId20"/>
    <p:sldId id="269" r:id="rId21"/>
    <p:sldId id="284" r:id="rId22"/>
    <p:sldId id="29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0E85-3B95-4728-BD99-23FF1989DC3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6AD5-7B1E-4A37-9D89-6F820548F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6AD5-7B1E-4A37-9D89-6F820548FD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0;%20&#1086;&#1090;&#1082;&#1088;&#1099;&#1090;&#1086;&#1084;&#1091;%20&#1091;&#1088;&#1086;&#1082;&#1091;\&#1052;.&#1055;.%20&#1052;&#1091;&#1089;&#1086;&#1088;&#1075;&#1089;&#1082;&#1080;&#1081;%20-%20&#1057;&#1090;&#1072;&#1088;&#1099;&#1081;%20&#1079;&#1072;&#1084;&#1086;&#1082;.mp4" TargetMode="Externa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a/af/Limburger_Do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https://mebel-go.ru/mebelgoer/805521_wallpaper_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://volna.org/wp-content/uploads/2016/09/07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142852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2" descr="http://illustrators.ru/uploads/illustration/image/494008/main_494008_origina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857232"/>
            <a:ext cx="3357586" cy="2997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982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располагался рыцарский замок?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928670"/>
            <a:ext cx="4114800" cy="4286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холме или высокой скале</a:t>
            </a:r>
            <a:endParaRPr lang="ru-RU" dirty="0"/>
          </a:p>
        </p:txBody>
      </p:sp>
      <p:pic>
        <p:nvPicPr>
          <p:cNvPr id="5122" name="Picture 2" descr="https://ds04.infourok.ru/uploads/ex/12ce/0003471d-4c2d8c9d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71477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3" y="4572008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Если на равнине, то его окружали </a:t>
            </a:r>
          </a:p>
          <a:p>
            <a:r>
              <a:rPr lang="ru-RU" dirty="0" smtClean="0"/>
              <a:t>широким рвом с водой</a:t>
            </a:r>
            <a:endParaRPr lang="ru-RU" dirty="0"/>
          </a:p>
        </p:txBody>
      </p:sp>
      <p:pic>
        <p:nvPicPr>
          <p:cNvPr id="5124" name="Picture 4" descr="https://www.coastalkippford.com/wp-content/uploads/2015/11/03_plac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8888" y="3714752"/>
            <a:ext cx="5620798" cy="292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3500438"/>
          <a:ext cx="3714776" cy="3056944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3056944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Средневековый замок был не только жилищем рыцаря-феодала, оборонительным сооружением, но и очагом культуры. Здесь проходили рыцарские турниры, устраивались состязания певцов и музыкантов, выступали бродячие актеры.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://piterstory.com/wp-content/uploads/2014/07/ZytgFRPIP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8627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s://www.obzor.lt/images/news/11/2011_06_13/pic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://odessamedia.net/images/15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1"/>
            <a:ext cx="385765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24000" y="3740499"/>
          <a:ext cx="6096000" cy="24536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X—XII вв.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24691"/>
            <a:ext cx="9144000" cy="6982691"/>
          </a:xfrm>
          <a:prstGeom prst="rect">
            <a:avLst/>
          </a:prstGeom>
        </p:spPr>
      </p:pic>
      <p:pic>
        <p:nvPicPr>
          <p:cNvPr id="33794" name="Picture 2" descr="http://agent.kompastour.kz/catalog/city/sudety/sude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642918"/>
            <a:ext cx="5214974" cy="3911231"/>
          </a:xfrm>
          <a:prstGeom prst="rect">
            <a:avLst/>
          </a:prstGeom>
          <a:noFill/>
        </p:spPr>
      </p:pic>
      <p:pic>
        <p:nvPicPr>
          <p:cNvPr id="6" name="Picture 2" descr="&amp;gcy;&amp;ocy;&amp;tcy;&amp;icy;&amp;kcy;&amp;acy; &amp;gcy;&amp;ocy;&amp;tcy;&amp;icy;&amp;chcy;&amp;iecy;&amp;scy;&amp;kcy;&amp;acy;&amp;yacy; &amp;acy;&amp;rcy;&amp;khcy;&amp;icy;&amp;tcy;&amp;iecy;&amp;kcy;&amp;tcy;&amp;ucy;&amp;rcy;&amp;acy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3859907" cy="511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00034" y="4786322"/>
            <a:ext cx="350046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Романский стиль</a:t>
            </a:r>
          </a:p>
          <a:p>
            <a:pPr algn="ctr"/>
            <a:r>
              <a:rPr lang="en-US" sz="2800" dirty="0" smtClean="0"/>
              <a:t>X-XII </a:t>
            </a:r>
            <a:r>
              <a:rPr lang="ru-RU" sz="2800" dirty="0" smtClean="0"/>
              <a:t>вв. 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306318"/>
          <a:ext cx="6096000" cy="24536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X—XII вв.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86380" y="357166"/>
            <a:ext cx="3500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pic>
        <p:nvPicPr>
          <p:cNvPr id="3074" name="Picture 2" descr="Пример крепости романского сти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042682" cy="45958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5500702"/>
            <a:ext cx="7786742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Романский стиль сложился в эпоху феодальной раздробленности, и поэтому главное  назначение романской архитектуры - оборона. Девиз романского стиля "Мой дом - моя крепость". </a:t>
            </a:r>
            <a:endParaRPr lang="en-US" sz="20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24000" y="3740499"/>
          <a:ext cx="6096000" cy="24536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X—XII вв.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24691"/>
            <a:ext cx="9144000" cy="6982691"/>
          </a:xfrm>
          <a:prstGeom prst="rect">
            <a:avLst/>
          </a:prstGeom>
        </p:spPr>
      </p:pic>
      <p:pic>
        <p:nvPicPr>
          <p:cNvPr id="33794" name="Picture 2" descr="http://agent.kompastour.kz/catalog/city/sudety/sude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642918"/>
            <a:ext cx="5214974" cy="3911231"/>
          </a:xfrm>
          <a:prstGeom prst="rect">
            <a:avLst/>
          </a:prstGeom>
          <a:noFill/>
        </p:spPr>
      </p:pic>
      <p:pic>
        <p:nvPicPr>
          <p:cNvPr id="6" name="Picture 2" descr="&amp;gcy;&amp;ocy;&amp;tcy;&amp;icy;&amp;kcy;&amp;acy; &amp;gcy;&amp;ocy;&amp;tcy;&amp;icy;&amp;chcy;&amp;iecy;&amp;scy;&amp;kcy;&amp;acy;&amp;yacy; &amp;acy;&amp;rcy;&amp;khcy;&amp;icy;&amp;tcy;&amp;iecy;&amp;kcy;&amp;tcy;&amp;ucy;&amp;rcy;&amp;acy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3859907" cy="511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00034" y="4786322"/>
            <a:ext cx="350046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Романский стиль</a:t>
            </a:r>
          </a:p>
          <a:p>
            <a:pPr algn="ctr"/>
            <a:r>
              <a:rPr lang="en-US" sz="2800" dirty="0" smtClean="0"/>
              <a:t>X-XII </a:t>
            </a:r>
            <a:r>
              <a:rPr lang="ru-RU" sz="2800" dirty="0" smtClean="0"/>
              <a:t>вв. 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306318"/>
          <a:ext cx="6096000" cy="24536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X—XII вв.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86380" y="357166"/>
            <a:ext cx="35004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Готический стиль</a:t>
            </a:r>
          </a:p>
          <a:p>
            <a:pPr algn="ctr"/>
            <a:r>
              <a:rPr lang="en-US" sz="2800" dirty="0" smtClean="0"/>
              <a:t>XII-XV </a:t>
            </a:r>
            <a:r>
              <a:rPr lang="ru-RU" sz="2800" dirty="0" smtClean="0"/>
              <a:t>вв. 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pic>
        <p:nvPicPr>
          <p:cNvPr id="1026" name="Picture 2" descr="C:\Users\user\Desktop\da1c5cca2354410a1e7e973162649342_i-2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738694" cy="355402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4857760"/>
            <a:ext cx="828680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Архитектурные особенности</a:t>
            </a:r>
          </a:p>
          <a:p>
            <a:r>
              <a:rPr lang="ru-RU" dirty="0" smtClean="0"/>
              <a:t>Для готического стиля характерна вертикальность композиции, сложный каркас системы опор, ребристый свод, а также стрельчатая арка. Стены перестали служить несущими элементами Это стало возможным за счет введения каркасов.</a:t>
            </a:r>
          </a:p>
          <a:p>
            <a:endParaRPr lang="ru-RU" dirty="0"/>
          </a:p>
        </p:txBody>
      </p:sp>
      <p:pic>
        <p:nvPicPr>
          <p:cNvPr id="7" name="Picture 2" descr="&amp;gcy;&amp;ocy;&amp;tcy;&amp;icy;&amp;kcy;&amp;acy; &amp;gcy;&amp;ocy;&amp;tcy;&amp;icy;&amp;chcy;&amp;iecy;&amp;scy;&amp;kcy;&amp;acy;&amp;yacy; &amp;acy;&amp;rcy;&amp;khcy;&amp;icy;&amp;tcy;&amp;iecy;&amp;kcy;&amp;tcy;&amp;ucy;&amp;rcy;&amp;acy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70728"/>
            <a:ext cx="3286148" cy="435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pic>
        <p:nvPicPr>
          <p:cNvPr id="7" name="Picture 2" descr="https://bydetvashe.ua/images/cat/original/5416f66031f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72031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982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372453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4" name="AutoShape 2" descr="https://econet.ru/media/155/kindeditor/image/201211/201211051713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143272" cy="15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714356"/>
            <a:ext cx="31908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https://static3.depositphotos.com/1000912/124/v/950/depositphotos_1243952-stock-illustration-tree-branches-silhouet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3571900" cy="252093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757482"/>
            <a:ext cx="2990850" cy="41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982691"/>
          </a:xfrm>
          <a:prstGeom prst="rect">
            <a:avLst/>
          </a:prstGeom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8865"/>
            <a:ext cx="3424235" cy="42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5035711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06514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982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5043494" cy="178592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Пьеса «Старый замок»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(из фортепианного цикла «Картинки с выставки»)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5058" name="Picture 2" descr="https://copypasta.pro/images/content/10-samyh-krasivyh-zamkov-germanii/8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lum bright="40000"/>
          </a:blip>
          <a:srcRect/>
          <a:stretch>
            <a:fillRect/>
          </a:stretch>
        </p:blipFill>
        <p:spPr bwMode="auto">
          <a:xfrm>
            <a:off x="5500694" y="2071678"/>
            <a:ext cx="3442192" cy="459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www.cult-and-art.net/uploads/posts_meta/content_pics/post-5kz4s7yhhkyn9snhynn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643206" cy="325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143248"/>
            <a:ext cx="3415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Модест Петрович Мусоргский –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русский композитор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(1839-1881)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https://mebel-go.ru/mebelgoer/805521_wallpaper_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user\Desktop\805521_wallpaper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7322" cy="6858000"/>
          </a:xfrm>
          <a:prstGeom prst="rect">
            <a:avLst/>
          </a:prstGeom>
          <a:noFill/>
        </p:spPr>
      </p:pic>
      <p:pic>
        <p:nvPicPr>
          <p:cNvPr id="7" name="Содержимое 3" descr="482d86a2-c1cb-11e6-ab41-002618dccdfd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3F8FC"/>
              </a:clrFrom>
              <a:clrTo>
                <a:srgbClr val="F3F8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785926"/>
            <a:ext cx="3857652" cy="537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pic>
        <p:nvPicPr>
          <p:cNvPr id="7" name="М.П. Мусоргский - Старый замо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500099" y="-267893"/>
            <a:ext cx="9977475" cy="748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Оцените свою работу на уроке, </a:t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закончив предложение: 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214422"/>
            <a:ext cx="5429288" cy="4572032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Сегодня я узнал...</a:t>
            </a:r>
            <a:endParaRPr lang="ru-RU" sz="2400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Было интересно...</a:t>
            </a:r>
            <a:endParaRPr lang="ru-RU" sz="2400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Было трудно...</a:t>
            </a:r>
            <a:endParaRPr lang="ru-RU" sz="2400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Я научился...</a:t>
            </a:r>
            <a:endParaRPr lang="ru-RU" sz="2400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Меня удивило...</a:t>
            </a:r>
            <a:r>
              <a:rPr lang="ru-RU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У меня получилось …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i="1" dirty="0" smtClean="0">
                <a:solidFill>
                  <a:srgbClr val="0000FF"/>
                </a:solidFill>
              </a:rPr>
              <a:t>Мне захотелось узнать...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74" name="AutoShape 2" descr="https://mebel-go.ru/mebelgoer/805521_wallpaper_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illustrators.ru/uploads/illustration/image/494008/main_494008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28604"/>
            <a:ext cx="2480301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928670"/>
            <a:ext cx="5429288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Домашнее задание:</a:t>
            </a:r>
          </a:p>
          <a:p>
            <a:pPr algn="ctr">
              <a:buNone/>
            </a:pPr>
            <a:r>
              <a:rPr lang="ru-RU" dirty="0" smtClean="0"/>
              <a:t>подготовить сообщение </a:t>
            </a:r>
          </a:p>
          <a:p>
            <a:pPr algn="ctr">
              <a:buNone/>
            </a:pPr>
            <a:r>
              <a:rPr lang="ru-RU" dirty="0" smtClean="0"/>
              <a:t>«Кодекс чести средневекового рыцаря», </a:t>
            </a:r>
          </a:p>
          <a:p>
            <a:pPr algn="ctr">
              <a:buNone/>
            </a:pPr>
            <a:r>
              <a:rPr lang="ru-RU" dirty="0" smtClean="0"/>
              <a:t>«Рыцарские доспехи»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smtClean="0"/>
              <a:t>по выбору).</a:t>
            </a:r>
          </a:p>
          <a:p>
            <a:pPr lvl="0" algn="just">
              <a:lnSpc>
                <a:spcPct val="115000"/>
              </a:lnSpc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74" name="AutoShape 2" descr="https://mebel-go.ru/mebelgoer/805521_wallpaper_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2" name="Picture 2" descr="https://storage.googleapis.com/stateless-eng911-ru/2016/11/vremena-v-angliiskom-yazike-zada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2866999" cy="253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214422"/>
            <a:ext cx="5429288" cy="4572032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074" name="AutoShape 2" descr="https://mebel-go.ru/mebelgoer/805521_wallpaper_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illustrators.ru/uploads/illustration/image/494008/main_494008_orig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642918"/>
            <a:ext cx="4357718" cy="389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805521_wallpaper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73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3034451" cy="307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3116"/>
            <a:ext cx="3089233" cy="293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290"/>
            <a:ext cx="3275419" cy="266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://xn----dtbebg7bgeu5a3jl.xn--p1ai/wp-content/uploads/2016/08/2-1-768x7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28"/>
            <a:ext cx="2606153" cy="2399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artinki.me-20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1214422"/>
            <a:ext cx="8358214" cy="523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estateplanningwarchest.files.wordpress.com/2016/05/castledrawbrid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4000" cy="6982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92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Picture 2" descr="Файл:Limburger D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r="11609"/>
          <a:stretch>
            <a:fillRect/>
          </a:stretch>
        </p:blipFill>
        <p:spPr bwMode="auto">
          <a:xfrm>
            <a:off x="0" y="3357562"/>
            <a:ext cx="3221435" cy="456927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" name="Picture 2" descr="http://smallbay.ru/images6/j0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021937" y="0"/>
            <a:ext cx="4214812" cy="33575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1538" y="1500174"/>
            <a:ext cx="6925353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«Рыцарский замок 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культуре средневековой Европы»</a:t>
            </a:r>
            <a:endParaRPr lang="ru-RU" sz="5400" b="1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24691"/>
            <a:ext cx="9144000" cy="6982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8286808" cy="3214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урока: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определить историческое значение и характерные особенности рыцарских замков. </a:t>
            </a:r>
            <a:endParaRPr lang="ru-RU" sz="2800" dirty="0"/>
          </a:p>
        </p:txBody>
      </p:sp>
      <p:pic>
        <p:nvPicPr>
          <p:cNvPr id="8" name="Picture 2" descr="C:\Users\user\Documents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71942"/>
            <a:ext cx="2643206" cy="198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crossmoda.narod.ru/CONTENT/art/midle/roman_style/img_roman_style_architec/alkas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68692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crossmoda.narod.ru/CONTENT/art/midle/roman_style/img_roman_style_architec/reche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714884"/>
            <a:ext cx="2786082" cy="186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24691"/>
            <a:ext cx="9144000" cy="6982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8286808" cy="3214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выявить назначение строительства замков;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определить архитектурные особенности сооружений;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различать замки разных культур. </a:t>
            </a:r>
            <a:endParaRPr lang="ru-RU" sz="2800" dirty="0"/>
          </a:p>
        </p:txBody>
      </p:sp>
      <p:pic>
        <p:nvPicPr>
          <p:cNvPr id="11" name="Picture 2" descr="C:\Users\админ\Desktop\замки\Кардиффский замок, Великобрит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332186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ejmsskij-sobor-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86190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:\замки\Замок Сюлли-сюр-Луар, Долина Луары, Фран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929198"/>
            <a:ext cx="238256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0651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24691"/>
            <a:ext cx="9144000" cy="6982691"/>
          </a:xfrm>
          <a:prstGeom prst="rect">
            <a:avLst/>
          </a:prstGeom>
        </p:spPr>
      </p:pic>
      <p:pic>
        <p:nvPicPr>
          <p:cNvPr id="34818" name="Picture 2" descr="https://img-fotki.yandex.ru/get/5505/313257655.8f/0_17612c_f73b11a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5915025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253</Words>
  <PresentationFormat>Экран (4:3)</PresentationFormat>
  <Paragraphs>48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Где располагался рыцарский замок?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Оцените свою работу на уроке,  закончив предложение: 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user</cp:lastModifiedBy>
  <cp:revision>62</cp:revision>
  <dcterms:created xsi:type="dcterms:W3CDTF">2018-01-07T21:32:09Z</dcterms:created>
  <dcterms:modified xsi:type="dcterms:W3CDTF">2018-01-25T05:24:03Z</dcterms:modified>
</cp:coreProperties>
</file>