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142852"/>
            <a:ext cx="8715436" cy="6500858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41000">
                <a:schemeClr val="dk1">
                  <a:tint val="15000"/>
                  <a:satMod val="350000"/>
                  <a:alpha val="72000"/>
                </a:schemeClr>
              </a:gs>
              <a:gs pos="21000">
                <a:schemeClr val="dk1">
                  <a:tint val="15000"/>
                  <a:satMod val="350000"/>
                  <a:alpha val="72000"/>
                </a:schemeClr>
              </a:gs>
              <a:gs pos="48000">
                <a:schemeClr val="dk1">
                  <a:tint val="15000"/>
                  <a:satMod val="350000"/>
                  <a:alpha val="72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decorline7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504950" y="4552950"/>
            <a:ext cx="3810000" cy="800100"/>
          </a:xfrm>
          <a:prstGeom prst="rect">
            <a:avLst/>
          </a:prstGeom>
        </p:spPr>
      </p:pic>
      <p:pic>
        <p:nvPicPr>
          <p:cNvPr id="10" name="Рисунок 9" descr="decorline7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504950" y="1504950"/>
            <a:ext cx="3810000" cy="800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14282" y="142852"/>
            <a:ext cx="8715436" cy="6572296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47000">
                <a:schemeClr val="dk1">
                  <a:tint val="37000"/>
                  <a:satMod val="300000"/>
                  <a:alpha val="73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decorline7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838950" y="1504950"/>
            <a:ext cx="3810000" cy="800100"/>
          </a:xfrm>
          <a:prstGeom prst="rect">
            <a:avLst/>
          </a:prstGeom>
        </p:spPr>
      </p:pic>
      <p:pic>
        <p:nvPicPr>
          <p:cNvPr id="11" name="Рисунок 10" descr="decorline7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838950" y="4362446"/>
            <a:ext cx="3810000" cy="800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6AEA1-95E8-4087-8840-E0C2EC393D04}" type="datetimeFigureOut">
              <a:rPr lang="ru-RU" smtClean="0"/>
              <a:pPr/>
              <a:t>26.04.2022</a:t>
            </a:fld>
            <a:r>
              <a:rPr lang="ru-RU" dirty="0" smtClean="0"/>
              <a:t> Пасечник Е.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C698E-FCE6-4759-8795-977847F184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42844" y="214290"/>
            <a:ext cx="8858312" cy="642942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68000">
                <a:schemeClr val="dk1">
                  <a:tint val="37000"/>
                  <a:satMod val="300000"/>
                  <a:alpha val="84000"/>
                </a:schemeClr>
              </a:gs>
              <a:gs pos="16000">
                <a:schemeClr val="dk1">
                  <a:tint val="15000"/>
                  <a:satMod val="350000"/>
                  <a:alpha val="67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7150" cmpd="sng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decorline79 (1)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057900"/>
            <a:ext cx="3810000" cy="800100"/>
          </a:xfrm>
          <a:prstGeom prst="rect">
            <a:avLst/>
          </a:prstGeom>
        </p:spPr>
      </p:pic>
      <p:pic>
        <p:nvPicPr>
          <p:cNvPr id="12" name="Рисунок 11" descr="decorline79 (1)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857356" y="6057900"/>
            <a:ext cx="3810000" cy="800100"/>
          </a:xfrm>
          <a:prstGeom prst="rect">
            <a:avLst/>
          </a:prstGeom>
        </p:spPr>
      </p:pic>
      <p:pic>
        <p:nvPicPr>
          <p:cNvPr id="13" name="Рисунок 12" descr="decorline79 (1)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334000" y="6057900"/>
            <a:ext cx="3810000" cy="800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4" y="260648"/>
            <a:ext cx="8759052" cy="5760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933" y="476672"/>
            <a:ext cx="4493083" cy="194421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prstMaterial="matte"/>
          </a:bodyPr>
          <a:lstStyle/>
          <a:p>
            <a:pPr>
              <a:lnSpc>
                <a:spcPts val="5000"/>
              </a:lnSpc>
            </a:pPr>
            <a:r>
              <a:rPr lang="ru-RU" sz="65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Gabriola" panose="04040605051002020D02" pitchFamily="82" charset="0"/>
              </a:rPr>
              <a:t>Ледовое побоище </a:t>
            </a:r>
            <a:r>
              <a:rPr lang="ru-RU" sz="6500" kern="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Gabriola" panose="04040605051002020D02" pitchFamily="82" charset="0"/>
              </a:rPr>
              <a:t>1242 год</a:t>
            </a:r>
            <a:endParaRPr lang="ru-RU" sz="6500" kern="0" dirty="0">
              <a:ln>
                <a:solidFill>
                  <a:schemeClr val="accent1"/>
                </a:solidFill>
              </a:ln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111230"/>
            <a:ext cx="4752095" cy="1752600"/>
          </a:xfrm>
        </p:spPr>
        <p:txBody>
          <a:bodyPr>
            <a:noAutofit/>
          </a:bodyPr>
          <a:lstStyle/>
          <a:p>
            <a:pPr algn="l"/>
            <a:r>
              <a:rPr lang="ru-RU" sz="3000" b="1" kern="100" spc="-5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Презентация </a:t>
            </a:r>
            <a:endParaRPr lang="ru-RU" sz="3000" b="1" kern="100" spc="-50" dirty="0" smtClean="0"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  <a:p>
            <a:pPr algn="l"/>
            <a:r>
              <a:rPr lang="ru-RU" sz="3000" b="1" kern="100" spc="-50" dirty="0" smtClean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Косаревой </a:t>
            </a:r>
            <a:r>
              <a:rPr lang="ru-RU" sz="3000" b="1" kern="100" spc="-5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Яны,</a:t>
            </a:r>
            <a:br>
              <a:rPr lang="ru-RU" sz="3000" b="1" kern="100" spc="-5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</a:br>
            <a:r>
              <a:rPr lang="ru-RU" sz="3000" b="1" kern="100" spc="-5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ученицы 4 «А» класса,</a:t>
            </a:r>
          </a:p>
          <a:p>
            <a:pPr algn="l"/>
            <a:r>
              <a:rPr lang="ru-RU" sz="3000" b="1" kern="100" spc="-5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Гимназии №3, </a:t>
            </a:r>
          </a:p>
          <a:p>
            <a:pPr algn="l"/>
            <a:r>
              <a:rPr lang="ru-RU" sz="3000" b="1" kern="100" spc="-5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г. Иваново</a:t>
            </a:r>
            <a:r>
              <a:rPr lang="ru-RU" sz="3000" b="1" kern="100" spc="-5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/>
            </a:r>
            <a:br>
              <a:rPr lang="ru-RU" sz="3000" b="1" kern="100" spc="-5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</a:br>
            <a:endParaRPr lang="ru-RU" sz="3000" b="1" kern="100" spc="-50" dirty="0"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  <a:p>
            <a:endParaRPr lang="ru-RU" sz="30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06677" y="473012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b="1" kern="100" spc="-5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Классный руководитель – </a:t>
            </a:r>
            <a:br>
              <a:rPr lang="ru-RU" sz="3000" b="1" kern="100" spc="-5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</a:br>
            <a:r>
              <a:rPr lang="ru-RU" sz="3000" b="1" kern="100" spc="-5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Шитова С.В.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610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kern="1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latin typeface="Monotype Corsiva" panose="03010101010201010101" pitchFamily="66" charset="0"/>
                <a:ea typeface="+mn-ea"/>
                <a:cs typeface="+mn-cs"/>
              </a:rPr>
              <a:t>Музыка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8208912" cy="49685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Музыкальное сопровождение к фильму Эйзенштейна, написанное Сергеем Прокофьевым, позже было оформлено автором в одноимённую кантату для самостоятельного исполнения.</a:t>
            </a:r>
          </a:p>
          <a:p>
            <a:pPr>
              <a:spcBef>
                <a:spcPts val="0"/>
              </a:spcBef>
            </a:pP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Песня «Баллада о древнерусском воине» из альбома «Герой асфальта» группы Ария (одна из самых известных композиций в творчестве группы) рассказывает о Ледовом побоище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.</a:t>
            </a:r>
            <a:endParaRPr lang="ru-RU" sz="2200" dirty="0">
              <a:solidFill>
                <a:srgbClr val="000000"/>
              </a:solidFill>
              <a:latin typeface="Times New Roman" pitchFamily="18"/>
              <a:cs typeface="Calibri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29000"/>
            <a:ext cx="5624028" cy="316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352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kern="1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latin typeface="Monotype Corsiva" panose="03010101010201010101" pitchFamily="66" charset="0"/>
                <a:ea typeface="+mn-ea"/>
                <a:cs typeface="+mn-cs"/>
              </a:rPr>
              <a:t>Литература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052736"/>
            <a:ext cx="3352984" cy="4525963"/>
          </a:xfrm>
        </p:spPr>
      </p:pic>
      <p:sp>
        <p:nvSpPr>
          <p:cNvPr id="6" name="Прямоугольник 5"/>
          <p:cNvSpPr/>
          <p:nvPr/>
        </p:nvSpPr>
        <p:spPr>
          <a:xfrm>
            <a:off x="1043608" y="5546965"/>
            <a:ext cx="3136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Поэма Константина Симонова «Ледовое побоище» (1938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)</a:t>
            </a:r>
            <a:endParaRPr lang="ru-RU" sz="2200" dirty="0">
              <a:solidFill>
                <a:srgbClr val="000000"/>
              </a:solidFill>
              <a:latin typeface="Times New Roman" pitchFamily="18"/>
              <a:cs typeface="Calibri" pitchFamily="1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18" y="1033323"/>
            <a:ext cx="3350214" cy="45311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82344" y="5661248"/>
            <a:ext cx="41939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Г. Н. 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Караев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, А. С. 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Потресов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 «Загадка Чудского Озера» (1966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)</a:t>
            </a:r>
            <a:endParaRPr lang="ru-RU" sz="2200" dirty="0">
              <a:solidFill>
                <a:srgbClr val="000000"/>
              </a:solidFill>
              <a:latin typeface="Times New Roman" pitchFamily="18"/>
              <a:cs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098472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67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kern="1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latin typeface="Monotype Corsiva" panose="03010101010201010101" pitchFamily="66" charset="0"/>
                <a:ea typeface="+mn-ea"/>
                <a:cs typeface="+mn-cs"/>
              </a:rPr>
              <a:t>Памятники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6" r="33295"/>
          <a:stretch/>
        </p:blipFill>
        <p:spPr>
          <a:xfrm>
            <a:off x="899592" y="970631"/>
            <a:ext cx="2160240" cy="3394473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581128"/>
            <a:ext cx="2808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Памятник дружинам Александра Невского на горе Соколиха под Псковом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86" y="4546248"/>
            <a:ext cx="48521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Памятник Александру Невскому и Поклонный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крест на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территории села Кобылье Городище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Гдовского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 района</a:t>
            </a:r>
          </a:p>
        </p:txBody>
      </p:sp>
      <p:sp>
        <p:nvSpPr>
          <p:cNvPr id="7" name="AutoShape 2" descr="http://poputi.su/hosting/20100506/20100506_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7"/>
          <a:stretch/>
        </p:blipFill>
        <p:spPr>
          <a:xfrm>
            <a:off x="3444529" y="967174"/>
            <a:ext cx="2613247" cy="3384134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30499"/>
              </p:ext>
            </p:extLst>
          </p:nvPr>
        </p:nvGraphicFramePr>
        <p:xfrm>
          <a:off x="6442473" y="967174"/>
          <a:ext cx="2290318" cy="339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Точечный рисунок" r:id="rId5" imgW="2543040" imgH="3772080" progId="Paint.Picture">
                  <p:embed/>
                </p:oleObj>
              </mc:Choice>
              <mc:Fallback>
                <p:oleObj name="Точечный рисунок" r:id="rId5" imgW="2543040" imgH="37720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2473" y="967174"/>
                        <a:ext cx="2290318" cy="3397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42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33732"/>
            <a:ext cx="7283152" cy="1143000"/>
          </a:xfrm>
        </p:spPr>
        <p:txBody>
          <a:bodyPr>
            <a:noAutofit/>
          </a:bodyPr>
          <a:lstStyle/>
          <a:p>
            <a:r>
              <a:rPr lang="ru-RU" sz="5400" b="1" kern="1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latin typeface="Monotype Corsiva" panose="03010101010201010101" pitchFamily="66" charset="0"/>
                <a:ea typeface="+mn-ea"/>
                <a:cs typeface="+mn-cs"/>
              </a:rPr>
              <a:t>В филателии, нумизматике и бонистике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87" y="1947165"/>
            <a:ext cx="1725440" cy="27578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" y="2348880"/>
            <a:ext cx="3575033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23" y="2310420"/>
            <a:ext cx="2297804" cy="22978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74326" y="4801737"/>
            <a:ext cx="2486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Марка «Александр Невский», 1967 год с фрагментом триптиха Павла </a:t>
            </a:r>
            <a:r>
              <a:rPr lang="ru-RU" dirty="0" err="1"/>
              <a:t>Корина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7875" y="4966486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Почтовый блок России, 1992 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29201" y="4950056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Памятная монета России, 1992 год</a:t>
            </a:r>
          </a:p>
        </p:txBody>
      </p:sp>
    </p:spTree>
    <p:extLst>
      <p:ext uri="{BB962C8B-B14F-4D97-AF65-F5344CB8AC3E}">
        <p14:creationId xmlns:p14="http://schemas.microsoft.com/office/powerpoint/2010/main" val="2566889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kern="1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latin typeface="Monotype Corsiva" panose="03010101010201010101" pitchFamily="66" charset="0"/>
                <a:ea typeface="+mn-ea"/>
                <a:cs typeface="+mn-cs"/>
              </a:rPr>
              <a:t>СПАСИБО ЗА ВНИМАНИЕ!</a:t>
            </a:r>
            <a:endParaRPr lang="ru-RU" sz="5400" b="1" kern="10" dirty="0"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0" y="2060848"/>
            <a:ext cx="7944603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r="11548"/>
          <a:stretch/>
        </p:blipFill>
        <p:spPr>
          <a:xfrm>
            <a:off x="755576" y="2482012"/>
            <a:ext cx="4248472" cy="40879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6000" b="1" kern="1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latin typeface="Monotype Corsiva" panose="03010101010201010101" pitchFamily="66" charset="0"/>
                <a:ea typeface="+mn-ea"/>
                <a:cs typeface="+mn-cs"/>
              </a:rPr>
              <a:t>Начало войны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7"/>
            <a:ext cx="8136904" cy="14292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В декабре 1237 года папа римский Григорий IX провозгласил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крестовый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поход против прибалтийских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язычников.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В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начале 1240 года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рыцари-крестоносцы Левонского и Тевтонского орденов выступили в военный поход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против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Великого Новгорода. </a:t>
            </a:r>
            <a:endParaRPr lang="ru-RU" sz="2200" dirty="0">
              <a:solidFill>
                <a:srgbClr val="000000"/>
              </a:solidFill>
              <a:latin typeface="Times New Roman" pitchFamily="18"/>
              <a:cs typeface="Calibri" pitchFamily="1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482012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Новгород рассматривался датчанами как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прямая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угроза установлению их власти в данном регионе. Устранение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влияния Великого Новгорода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– основная причина войны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. </a:t>
            </a:r>
            <a:endParaRPr lang="ru-RU" sz="2200" dirty="0">
              <a:solidFill>
                <a:srgbClr val="000000"/>
              </a:solidFill>
              <a:latin typeface="Times New Roman" pitchFamily="18"/>
              <a:cs typeface="Calibri" pitchFamily="18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Рыцари-крестоносцы в 1240-1241 годах захватили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Псков, Изборск и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Копорье.</a:t>
            </a:r>
            <a:endParaRPr lang="ru-RU" sz="2200" dirty="0">
              <a:solidFill>
                <a:srgbClr val="000000"/>
              </a:solidFill>
              <a:latin typeface="Times New Roman" pitchFamily="18"/>
              <a:cs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6398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5400" b="1" kern="10" dirty="0" smtClean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latin typeface="Monotype Corsiva" panose="03010101010201010101" pitchFamily="66" charset="0"/>
                <a:ea typeface="+mn-ea"/>
                <a:cs typeface="+mn-cs"/>
              </a:rPr>
              <a:t>Ход войны</a:t>
            </a:r>
            <a:endParaRPr lang="ru-RU" sz="5400" b="1" kern="10" dirty="0"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944521"/>
            <a:ext cx="8147248" cy="20882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Новгородцы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для защиты пригласили князя Александра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Невского. Он пришел в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Новгород,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собрал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войско,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и обратился за помощью к брату Андрею Ярославичу.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Их войска выбили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тевтонцев из Копорье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,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затем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напали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на Эстонию, разоряя орденские земли. </a:t>
            </a:r>
          </a:p>
          <a:p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98697"/>
            <a:ext cx="4896543" cy="36724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24128" y="2852936"/>
            <a:ext cx="317696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Пока рыцари собирались дать отпор,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Александр Невский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неожиданно напал на Псков.</a:t>
            </a:r>
          </a:p>
          <a:p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Таким образом,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нападением на Эстонию, он выманил немецкое войско и постепенно отступая в русские земли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, вывел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их на лед Чудского озера.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1599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Autofit/>
          </a:bodyPr>
          <a:lstStyle/>
          <a:p>
            <a:r>
              <a:rPr lang="ru-RU" sz="5400" b="1" kern="1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latin typeface="Monotype Corsiva" panose="03010101010201010101" pitchFamily="66" charset="0"/>
                <a:ea typeface="+mn-ea"/>
                <a:cs typeface="+mn-cs"/>
              </a:rPr>
              <a:t>Начало битвы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40971" y="928089"/>
            <a:ext cx="818700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Противоборствующие армии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встретились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утром 5</a:t>
            </a:r>
            <a:r>
              <a:rPr lang="ru-RU" alt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 апреля 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1242</a:t>
            </a:r>
            <a:r>
              <a:rPr lang="ru-RU" alt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 </a:t>
            </a:r>
            <a:endParaRPr lang="ru-RU" altLang="ru-RU" sz="2200" dirty="0" smtClean="0">
              <a:solidFill>
                <a:srgbClr val="000000"/>
              </a:solidFill>
              <a:latin typeface="Times New Roman" pitchFamily="18"/>
              <a:cs typeface="Calibri" pitchFamily="18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года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. Момент </a:t>
            </a:r>
            <a:r>
              <a:rPr lang="ru-RU" alt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начала боя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в летописях описывается </a:t>
            </a:r>
            <a:r>
              <a:rPr lang="ru-RU" alt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так: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«Русские </a:t>
            </a:r>
            <a:r>
              <a:rPr lang="ru-RU" alt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имели много стрелков, которые мужественно вышли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вперёд </a:t>
            </a:r>
            <a:r>
              <a:rPr lang="ru-RU" alt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и первыми приняли натиск перед дружиной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князя»,</a:t>
            </a:r>
            <a:endParaRPr lang="ru-RU" altLang="ru-RU" sz="2200" dirty="0">
              <a:solidFill>
                <a:srgbClr val="000000"/>
              </a:solidFill>
              <a:latin typeface="Times New Roman" pitchFamily="18"/>
              <a:cs typeface="Calibri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7040"/>
            <a:ext cx="5688632" cy="40243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16216" y="2567040"/>
            <a:ext cx="24117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затем</a:t>
            </a:r>
            <a:r>
              <a:rPr lang="ru-RU" alt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«Знамёна рыцарей </a:t>
            </a:r>
            <a:r>
              <a:rPr lang="ru-RU" alt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проникли в ряды стрелявших, было слышно, как звенят мечи, рубились шлемы, как с обеих сторон падали на траву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павшие».</a:t>
            </a:r>
            <a:endParaRPr lang="ru-RU" altLang="ru-RU" sz="2200" dirty="0">
              <a:solidFill>
                <a:srgbClr val="000000"/>
              </a:solidFill>
              <a:latin typeface="Times New Roman" pitchFamily="18"/>
              <a:cs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15589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kern="1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latin typeface="Monotype Corsiva" panose="03010101010201010101" pitchFamily="66" charset="0"/>
                <a:ea typeface="+mn-ea"/>
                <a:cs typeface="+mn-cs"/>
              </a:rPr>
              <a:t>Ход сражения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0"/>
          <a:stretch/>
        </p:blipFill>
        <p:spPr>
          <a:xfrm>
            <a:off x="755576" y="1417638"/>
            <a:ext cx="4824536" cy="5108062"/>
          </a:xfrm>
        </p:spPr>
      </p:pic>
      <p:sp>
        <p:nvSpPr>
          <p:cNvPr id="6" name="Прямоугольник 5"/>
          <p:cNvSpPr/>
          <p:nvPr/>
        </p:nvSpPr>
        <p:spPr>
          <a:xfrm>
            <a:off x="5580112" y="1354851"/>
            <a:ext cx="32403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Немецкие войска, владеющие методикой нападения «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свиньёй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», то есть строгим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строем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, главный удар направили в центр </a:t>
            </a:r>
            <a:r>
              <a:rPr lang="ru-RU" sz="220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русского войска. </a:t>
            </a:r>
            <a:endParaRPr lang="ru-RU" sz="2200" dirty="0" smtClean="0">
              <a:solidFill>
                <a:srgbClr val="000000"/>
              </a:solidFill>
              <a:latin typeface="Times New Roman" pitchFamily="18"/>
              <a:cs typeface="Calibri" pitchFamily="18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Александр Невский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сначала атаковал армию врага с помощью лучников, а затем приказал нанести удар по флангам крестоносцев.</a:t>
            </a:r>
          </a:p>
        </p:txBody>
      </p:sp>
    </p:spTree>
    <p:extLst>
      <p:ext uri="{BB962C8B-B14F-4D97-AF65-F5344CB8AC3E}">
        <p14:creationId xmlns:p14="http://schemas.microsoft.com/office/powerpoint/2010/main" val="233045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904" y="-23195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kern="1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latin typeface="Monotype Corsiva" panose="03010101010201010101" pitchFamily="66" charset="0"/>
                <a:ea typeface="+mn-ea"/>
                <a:cs typeface="+mn-cs"/>
              </a:rPr>
              <a:t>Финал битвы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608" y="908720"/>
            <a:ext cx="806489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Немцы были вытеснены вперед, на лед Чудского озера. </a:t>
            </a:r>
            <a:endParaRPr lang="ru-RU" sz="2200" dirty="0" smtClean="0">
              <a:solidFill>
                <a:srgbClr val="000000"/>
              </a:solidFill>
              <a:latin typeface="Times New Roman" pitchFamily="18"/>
              <a:cs typeface="Calibri" pitchFamily="18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Зима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в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тот год была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долгая и холодная, поэтому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даже в апреле лед, хоть и хрупкий,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на водоеме сохранялся. После того, как немцы поняли, что отступают на лед, было уже поздно: лед начал трескаться под давлением тяжелых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доспехов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t="17640" r="4556" b="4241"/>
          <a:stretch/>
        </p:blipFill>
        <p:spPr>
          <a:xfrm>
            <a:off x="755576" y="2882980"/>
            <a:ext cx="5328592" cy="34776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136" y="2739985"/>
            <a:ext cx="27664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Именно поэтому историки назвали сражение «ледовым побоищем».</a:t>
            </a:r>
          </a:p>
          <a:p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В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результате часть воинов утонула, другая часть была убита в бою,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некоторым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удалось спастись бегством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08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kern="1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latin typeface="Monotype Corsiva" panose="03010101010201010101" pitchFamily="66" charset="0"/>
                <a:ea typeface="+mn-ea"/>
                <a:cs typeface="+mn-cs"/>
              </a:rPr>
              <a:t>Масштаб и значение битвы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408" y="980728"/>
            <a:ext cx="8008404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В Новгородской первой летописи сообщается: «и пало Чуди без числа, а немцев 400, а 50 взято в плен и приведено в Новгород».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Битва имела большое значение для Пскова и Новгорода, сдержав напор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врагов </a:t>
            </a:r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с запада.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3750" r="12200" b="8001"/>
          <a:stretch/>
        </p:blipFill>
        <p:spPr>
          <a:xfrm>
            <a:off x="1619672" y="2492896"/>
            <a:ext cx="6237001" cy="40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930226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ru-RU" sz="5400" b="1" kern="1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latin typeface="Monotype Corsiva" panose="03010101010201010101" pitchFamily="66" charset="0"/>
                <a:ea typeface="+mn-ea"/>
                <a:cs typeface="+mn-cs"/>
              </a:rPr>
              <a:t>Память о </a:t>
            </a:r>
            <a:r>
              <a:rPr lang="ru-RU" sz="5400" b="1" kern="10" dirty="0" smtClean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latin typeface="Monotype Corsiva" panose="03010101010201010101" pitchFamily="66" charset="0"/>
                <a:ea typeface="+mn-ea"/>
                <a:cs typeface="+mn-cs"/>
              </a:rPr>
              <a:t>битве.</a:t>
            </a:r>
            <a:r>
              <a:rPr lang="ru-RU" sz="5400" b="1" kern="1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5400" b="1" kern="1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5400" b="1" kern="1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latin typeface="Monotype Corsiva" panose="03010101010201010101" pitchFamily="66" charset="0"/>
                <a:ea typeface="+mn-ea"/>
                <a:cs typeface="+mn-cs"/>
              </a:rPr>
              <a:t>День воинской </a:t>
            </a:r>
            <a:r>
              <a:rPr lang="ru-RU" sz="5400" b="1" kern="10" dirty="0" smtClean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latin typeface="Monotype Corsiva" panose="03010101010201010101" pitchFamily="66" charset="0"/>
                <a:ea typeface="+mn-ea"/>
                <a:cs typeface="+mn-cs"/>
              </a:rPr>
              <a:t>славы</a:t>
            </a:r>
            <a:endParaRPr lang="ru-RU" sz="5400" b="1" kern="10" dirty="0"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1" y="1484784"/>
            <a:ext cx="7535590" cy="3464639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956310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Федеральный закон от 13 марта 1995 года № 32-ФЗ «О днях воинской славы и памятных датах России» установил день воинской славы 18 апреля — День победы русских воинов князя Александра Невского над немецкими рыцарями на Чудском озере</a:t>
            </a:r>
          </a:p>
        </p:txBody>
      </p:sp>
    </p:spTree>
    <p:extLst>
      <p:ext uri="{BB962C8B-B14F-4D97-AF65-F5344CB8AC3E}">
        <p14:creationId xmlns:p14="http://schemas.microsoft.com/office/powerpoint/2010/main" val="244740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Autofit/>
          </a:bodyPr>
          <a:lstStyle/>
          <a:p>
            <a:r>
              <a:rPr lang="ru-RU" sz="5400" b="1" kern="10" dirty="0">
                <a:ln w="95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  <a:headEnd/>
                  <a:tailEnd/>
                </a:ln>
                <a:latin typeface="Monotype Corsiva" panose="03010101010201010101" pitchFamily="66" charset="0"/>
                <a:ea typeface="+mn-ea"/>
                <a:cs typeface="+mn-cs"/>
              </a:rPr>
              <a:t>Фильмы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2148" y="5157192"/>
            <a:ext cx="81103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Times New Roman" pitchFamily="18"/>
                <a:cs typeface="Calibri" pitchFamily="18"/>
              </a:rPr>
              <a:t>В 1938 году Сергей Эйзенштейн снял художественный фильм «Александр Невский», в котором было экранизировано Ледовое побоище. Фильм считается одним из самых ярких представителей жанра исторических фильмов.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94730"/>
            <a:ext cx="6048236" cy="4276051"/>
          </a:xfrm>
        </p:spPr>
      </p:pic>
    </p:spTree>
    <p:extLst>
      <p:ext uri="{BB962C8B-B14F-4D97-AF65-F5344CB8AC3E}">
        <p14:creationId xmlns:p14="http://schemas.microsoft.com/office/powerpoint/2010/main" val="2723298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408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Gabriola</vt:lpstr>
      <vt:lpstr>Monotype Corsiva</vt:lpstr>
      <vt:lpstr>Times New Roman</vt:lpstr>
      <vt:lpstr>Тема Office</vt:lpstr>
      <vt:lpstr>Точечный рисунок</vt:lpstr>
      <vt:lpstr>Ледовое побоище 1242 год</vt:lpstr>
      <vt:lpstr>Начало войны</vt:lpstr>
      <vt:lpstr>Ход войны</vt:lpstr>
      <vt:lpstr>Начало битвы</vt:lpstr>
      <vt:lpstr>Ход сражения</vt:lpstr>
      <vt:lpstr>Финал битвы</vt:lpstr>
      <vt:lpstr>Масштаб и значение битвы</vt:lpstr>
      <vt:lpstr>Память о битве. День воинской славы</vt:lpstr>
      <vt:lpstr>Фильмы</vt:lpstr>
      <vt:lpstr>Музыка</vt:lpstr>
      <vt:lpstr>Литература</vt:lpstr>
      <vt:lpstr>Памятники</vt:lpstr>
      <vt:lpstr>В филателии, нумизматике и бонистике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Оксана_SSD</cp:lastModifiedBy>
  <cp:revision>46</cp:revision>
  <dcterms:created xsi:type="dcterms:W3CDTF">2014-11-26T09:31:56Z</dcterms:created>
  <dcterms:modified xsi:type="dcterms:W3CDTF">2022-04-26T12:58:53Z</dcterms:modified>
</cp:coreProperties>
</file>