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6" r:id="rId3"/>
    <p:sldId id="271" r:id="rId4"/>
    <p:sldId id="272" r:id="rId5"/>
    <p:sldId id="273" r:id="rId6"/>
    <p:sldId id="263" r:id="rId7"/>
    <p:sldId id="264" r:id="rId8"/>
    <p:sldId id="274" r:id="rId9"/>
    <p:sldId id="275" r:id="rId10"/>
    <p:sldId id="276" r:id="rId11"/>
    <p:sldId id="257" r:id="rId12"/>
    <p:sldId id="268" r:id="rId13"/>
    <p:sldId id="258" r:id="rId14"/>
    <p:sldId id="269" r:id="rId15"/>
    <p:sldId id="259" r:id="rId16"/>
    <p:sldId id="270" r:id="rId17"/>
    <p:sldId id="277" r:id="rId18"/>
    <p:sldId id="278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8C6506-05A2-4DEB-A2FE-A24364E31E4C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0DF73-63DF-4BDF-8702-23956CD498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C94A4-477A-4ED2-909C-6F09E3775D5D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401C1E-D811-4F9F-A9C2-774084799D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61DA4-55C0-4E82-8905-DBE5A4FD9CE9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7606F-7296-4185-97E9-B85C400EF0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019B21-C684-42A6-8D43-ACD41F79FB43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2EA18C-BC7D-4302-AE89-CC41C79C92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A0362E-FB0D-4132-B40D-5AC22F68E669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DF5963-65B2-43D2-B0CE-5ACD1CD1FD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BAB322-453B-477E-BEF0-4D7E8B3E0A19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6A446-245B-4D81-A42F-8F384DBD4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CF2533-2CF9-4FEE-8233-06A6E2FCBBDF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B5D9B-D2A5-4A93-8AF8-4412D401C80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B206F7-175A-441E-9410-5D48E2BC63D5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FA9F36-B673-4C57-B8A4-37194B115E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C24BE-1189-4C8F-A89D-283D14101A20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B1E67-F81A-4C5C-84AF-4617DF80B6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6788A-312D-4BCD-8695-6E9024AEF115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A050-47C4-4945-8C9F-017A0188AB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183DA-DFF0-4FA4-B22D-EF8BC87422AE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9DA0A-D729-441C-A022-46302CF9B7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DB1EB1-9BD7-4F18-BD8F-CB1B2C34DA19}" type="datetimeFigureOut">
              <a:rPr lang="ru-RU"/>
              <a:pPr>
                <a:defRPr/>
              </a:pPr>
              <a:t>03.09.2018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F6F4AF2-291D-4246-8F59-A4982ECD15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ransition spd="med">
    <p:wipe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png"/><Relationship Id="rId4" Type="http://schemas.openxmlformats.org/officeDocument/2006/relationships/image" Target="../media/image1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5.wmf"/><Relationship Id="rId7" Type="http://schemas.openxmlformats.org/officeDocument/2006/relationships/image" Target="../media/image19.jpe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00125"/>
            <a:ext cx="7772400" cy="39243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72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ru-RU" sz="72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7200" b="1" dirty="0" smtClean="0">
                <a:solidFill>
                  <a:schemeClr val="accent2">
                    <a:lumMod val="50000"/>
                  </a:schemeClr>
                </a:solidFill>
              </a:rPr>
              <a:t>«Проценты»</a:t>
            </a:r>
            <a:br>
              <a:rPr lang="ru-RU" sz="7200" b="1" dirty="0" smtClean="0">
                <a:solidFill>
                  <a:schemeClr val="accent2">
                    <a:lumMod val="50000"/>
                  </a:schemeClr>
                </a:solidFill>
              </a:rPr>
            </a:br>
            <a:endParaRPr lang="ru-RU" sz="7200" b="1" dirty="0" smtClean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0" y="0"/>
            <a:ext cx="8459788" cy="1747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3200">
                <a:solidFill>
                  <a:srgbClr val="FF3300"/>
                </a:solidFill>
              </a:rPr>
              <a:t>2. Из 1800 га колхозного поля 558 га </a:t>
            </a:r>
          </a:p>
          <a:p>
            <a:pPr>
              <a:spcBef>
                <a:spcPct val="20000"/>
              </a:spcBef>
            </a:pPr>
            <a:r>
              <a:rPr lang="ru-RU" sz="3200">
                <a:solidFill>
                  <a:srgbClr val="FF3300"/>
                </a:solidFill>
              </a:rPr>
              <a:t>засеяно ячменем. Какой</a:t>
            </a:r>
          </a:p>
          <a:p>
            <a:pPr>
              <a:spcBef>
                <a:spcPct val="20000"/>
              </a:spcBef>
            </a:pPr>
            <a:r>
              <a:rPr lang="ru-RU" sz="3200">
                <a:solidFill>
                  <a:srgbClr val="FF3300"/>
                </a:solidFill>
              </a:rPr>
              <a:t> процент поля засеян ячменем?</a:t>
            </a:r>
          </a:p>
        </p:txBody>
      </p:sp>
      <p:pic>
        <p:nvPicPr>
          <p:cNvPr id="50181" name="Picture 5" descr="MP90044840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9563" y="476250"/>
            <a:ext cx="2344737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4" descr="MYNET04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463" y="1735138"/>
            <a:ext cx="1728787" cy="153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AutoShape 5"/>
          <p:cNvSpPr>
            <a:spLocks noChangeArrowheads="1"/>
          </p:cNvSpPr>
          <p:nvPr/>
        </p:nvSpPr>
        <p:spPr bwMode="auto">
          <a:xfrm>
            <a:off x="2916238" y="1576388"/>
            <a:ext cx="3600450" cy="1131887"/>
          </a:xfrm>
          <a:prstGeom prst="cloudCallout">
            <a:avLst>
              <a:gd name="adj1" fmla="val -91741"/>
              <a:gd name="adj2" fmla="val 33551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/>
              <a:t>А какое решение?</a:t>
            </a:r>
          </a:p>
        </p:txBody>
      </p:sp>
      <p:pic>
        <p:nvPicPr>
          <p:cNvPr id="6" name="Picture 6" descr="MC900425796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63938" y="2628900"/>
            <a:ext cx="177165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Прямоугольник 2"/>
          <p:cNvPicPr>
            <a:picLocks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2625" y="3365500"/>
            <a:ext cx="7345363" cy="17557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0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25"/>
            <a:ext cx="7772400" cy="642938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Задачи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63" y="1071563"/>
            <a:ext cx="8072437" cy="5357812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1. В корзине яблоки и груши, всего 30 фруктов. 40% из них яблоки. Сколько яблок  в корзине?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Решение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1)30:100=0,3 - 1%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2) 0,3·40=12 – яблок.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Ответ: 12.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928688"/>
            <a:ext cx="7858125" cy="5357812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2. В корзине яблоки и груши, из них 15 яблок, что составляет 20% всех фруктов. Сколько всего фруктов  в корзине?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Решение: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15:20=0,75 – 1%</a:t>
            </a:r>
          </a:p>
          <a:p>
            <a:pPr marL="514350" indent="-5143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0,75·100=75 – всего фруктов.</a:t>
            </a:r>
          </a:p>
          <a:p>
            <a:pPr marL="0" indent="0">
              <a:buFont typeface="Arial" charset="0"/>
              <a:buNone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Ответ: 75.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1071563"/>
            <a:ext cx="7858125" cy="5286375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3. В корзине яблоки и груши. Всего их 60 штук, яблок  24. Сколько процентов составляет количество яблок от всех фруктов?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</a:rPr>
              <a:t>Решение:</a:t>
            </a:r>
            <a:endParaRPr lang="ru-RU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24:60=0,4 – часть составляют яблоки.</a:t>
            </a:r>
          </a:p>
          <a:p>
            <a:pPr marL="514350" indent="-5143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0,4·100=40 % - яблок.</a:t>
            </a:r>
          </a:p>
          <a:p>
            <a:pPr marL="514350" indent="-5143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Ответ: 40%.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808038" y="333375"/>
            <a:ext cx="67643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3200">
                <a:solidFill>
                  <a:srgbClr val="CC00FF"/>
                </a:solidFill>
              </a:rPr>
              <a:t>А теперь самостоятельная работа</a:t>
            </a:r>
          </a:p>
        </p:txBody>
      </p:sp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1527175" y="908050"/>
            <a:ext cx="463391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3600"/>
              <a:t>Заполните таблицу:</a:t>
            </a:r>
          </a:p>
        </p:txBody>
      </p:sp>
      <p:graphicFrame>
        <p:nvGraphicFramePr>
          <p:cNvPr id="52375" name="Group 151"/>
          <p:cNvGraphicFramePr>
            <a:graphicFrameLocks noGrp="1"/>
          </p:cNvGraphicFramePr>
          <p:nvPr/>
        </p:nvGraphicFramePr>
        <p:xfrm>
          <a:off x="611560" y="1844824"/>
          <a:ext cx="7705725" cy="1377951"/>
        </p:xfrm>
        <a:graphic>
          <a:graphicData uri="http://schemas.openxmlformats.org/drawingml/2006/table">
            <a:tbl>
              <a:tblPr/>
              <a:tblGrid>
                <a:gridCol w="2097087"/>
                <a:gridCol w="857250"/>
                <a:gridCol w="923925"/>
                <a:gridCol w="725488"/>
                <a:gridCol w="592137"/>
                <a:gridCol w="860425"/>
                <a:gridCol w="855663"/>
                <a:gridCol w="79375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Десятичная дробь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585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Проценты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pic>
        <p:nvPicPr>
          <p:cNvPr id="20522" name="Picture 137" descr="MC900282188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5975" y="2708275"/>
            <a:ext cx="70802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3" name="Picture 138" descr="MC900298293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56600" y="17463"/>
            <a:ext cx="561975" cy="74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4" name="Picture 139" descr="MC900397052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0825" y="0"/>
            <a:ext cx="684213" cy="68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5" name="Picture 140" descr="MC900318962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50" y="981075"/>
            <a:ext cx="719138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6" name="Picture 141" descr="MC900389286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96188" y="260350"/>
            <a:ext cx="793750" cy="528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7" name="Picture 142" descr="MP900341959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308850" y="836613"/>
            <a:ext cx="72072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8" name="Picture 143" descr="MP900315619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908050"/>
            <a:ext cx="8651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2376" name="Picture 152" descr="MYNET078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257925" y="4030663"/>
            <a:ext cx="2700338" cy="212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0" name="Rectangle 153"/>
          <p:cNvSpPr>
            <a:spLocks noChangeArrowheads="1"/>
          </p:cNvSpPr>
          <p:nvPr/>
        </p:nvSpPr>
        <p:spPr bwMode="auto">
          <a:xfrm flipV="1">
            <a:off x="3357563" y="3435350"/>
            <a:ext cx="2430462" cy="642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endParaRPr lang="ru-RU" b="1"/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ru-RU" b="1"/>
          </a:p>
        </p:txBody>
      </p:sp>
      <p:sp>
        <p:nvSpPr>
          <p:cNvPr id="20531" name="Text Box 155"/>
          <p:cNvSpPr txBox="1">
            <a:spLocks noChangeArrowheads="1"/>
          </p:cNvSpPr>
          <p:nvPr/>
        </p:nvSpPr>
        <p:spPr bwMode="auto">
          <a:xfrm>
            <a:off x="879475" y="3716338"/>
            <a:ext cx="5492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19" name="Group 151"/>
          <p:cNvGraphicFramePr>
            <a:graphicFrameLocks noGrp="1"/>
          </p:cNvGraphicFramePr>
          <p:nvPr/>
        </p:nvGraphicFramePr>
        <p:xfrm>
          <a:off x="611560" y="1772816"/>
          <a:ext cx="7705724" cy="1554163"/>
        </p:xfrm>
        <a:graphic>
          <a:graphicData uri="http://schemas.openxmlformats.org/drawingml/2006/table">
            <a:tbl>
              <a:tblPr/>
              <a:tblGrid>
                <a:gridCol w="1694695"/>
                <a:gridCol w="576064"/>
                <a:gridCol w="860882"/>
                <a:gridCol w="1003860"/>
                <a:gridCol w="799557"/>
                <a:gridCol w="885854"/>
                <a:gridCol w="880952"/>
                <a:gridCol w="100386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Десятичная дробь</a:t>
                      </a:r>
                    </a:p>
                  </a:txBody>
                  <a:tcPr marL="91449" marR="914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0,25</a:t>
                      </a: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0,1</a:t>
                      </a: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0,2</a:t>
                      </a: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0,75</a:t>
                      </a: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</a:t>
                      </a: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0,05</a:t>
                      </a: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Проценты</a:t>
                      </a:r>
                    </a:p>
                  </a:txBody>
                  <a:tcPr marL="91449" marR="9144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50</a:t>
                      </a: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25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20</a:t>
                      </a: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75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100</a:t>
                      </a: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</a:rPr>
                        <a:t>5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1449" marR="9144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2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52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52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0" name="Rectangle 6"/>
          <p:cNvSpPr>
            <a:spLocks noChangeArrowheads="1"/>
          </p:cNvSpPr>
          <p:nvPr/>
        </p:nvSpPr>
        <p:spPr bwMode="auto">
          <a:xfrm>
            <a:off x="395288" y="534988"/>
            <a:ext cx="6840537" cy="2676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2400" dirty="0"/>
              <a:t>Задача</a:t>
            </a:r>
          </a:p>
          <a:p>
            <a:pPr>
              <a:defRPr/>
            </a:pPr>
            <a:r>
              <a:rPr lang="ru-RU" sz="2400" dirty="0"/>
              <a:t>Кролик посадил у себя в саду 250 луковиц </a:t>
            </a:r>
          </a:p>
          <a:p>
            <a:pPr>
              <a:defRPr/>
            </a:pPr>
            <a:r>
              <a:rPr lang="ru-RU" sz="2400" dirty="0"/>
              <a:t>тюльпанов красного цвета. </a:t>
            </a:r>
          </a:p>
          <a:p>
            <a:pPr>
              <a:defRPr/>
            </a:pPr>
            <a:r>
              <a:rPr lang="ru-RU" sz="2400" dirty="0"/>
              <a:t>Но 8% тюльпанов выросло желтыми. </a:t>
            </a:r>
          </a:p>
          <a:p>
            <a:pPr>
              <a:defRPr/>
            </a:pPr>
            <a:r>
              <a:rPr lang="ru-RU" sz="2400" dirty="0"/>
              <a:t>Сколько тюльпанов оказалось желтыми?</a:t>
            </a:r>
            <a:br>
              <a:rPr lang="ru-RU" sz="2400" dirty="0"/>
            </a:br>
            <a:r>
              <a:rPr lang="ru-RU" sz="2400" dirty="0">
                <a:solidFill>
                  <a:srgbClr val="FF3300"/>
                </a:solidFill>
              </a:rPr>
              <a:t/>
            </a:r>
            <a:br>
              <a:rPr lang="ru-RU" sz="2400" dirty="0">
                <a:solidFill>
                  <a:srgbClr val="FF3300"/>
                </a:solidFill>
              </a:rPr>
            </a:br>
            <a:endParaRPr lang="ru-RU" sz="2400" dirty="0">
              <a:solidFill>
                <a:srgbClr val="FF3300"/>
              </a:solidFill>
            </a:endParaRPr>
          </a:p>
        </p:txBody>
      </p:sp>
      <p:pic>
        <p:nvPicPr>
          <p:cNvPr id="67591" name="Picture 7" descr="MC90003703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2641600"/>
            <a:ext cx="2808287" cy="1797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Text Box 11"/>
          <p:cNvSpPr txBox="1">
            <a:spLocks noChangeArrowheads="1"/>
          </p:cNvSpPr>
          <p:nvPr/>
        </p:nvSpPr>
        <p:spPr bwMode="auto">
          <a:xfrm>
            <a:off x="2535238" y="38862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67596" name="Picture 12" descr="MC900425796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73438" y="3933825"/>
            <a:ext cx="1984375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Прямоугольник 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213" y="4797425"/>
            <a:ext cx="8858250" cy="92075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7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684213" y="188913"/>
            <a:ext cx="7772400" cy="8636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Вычисли устно</a:t>
            </a:r>
            <a:r>
              <a:rPr lang="ru-RU" sz="6000" b="1" dirty="0" smtClean="0">
                <a:solidFill>
                  <a:schemeClr val="accent2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714375" y="857250"/>
            <a:ext cx="8034338" cy="5214938"/>
          </a:xfrm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1,2·2                    1:4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0,3</a:t>
            </a:r>
            <a:r>
              <a:rPr lang="ru-RU" sz="4800" b="1" dirty="0">
                <a:solidFill>
                  <a:srgbClr val="C0504D">
                    <a:lumMod val="50000"/>
                  </a:srgbClr>
                </a:solidFill>
              </a:rPr>
              <a:t>·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2                    1,6:0,4</a:t>
            </a:r>
          </a:p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3,1</a:t>
            </a:r>
            <a:r>
              <a:rPr lang="ru-RU" sz="4800" b="1" dirty="0">
                <a:solidFill>
                  <a:srgbClr val="C0504D">
                    <a:lumMod val="50000"/>
                  </a:srgbClr>
                </a:solidFill>
              </a:rPr>
              <a:t>·</a:t>
            </a: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3                    0,6+0,3 </a:t>
            </a:r>
          </a:p>
          <a:p>
            <a:pPr algn="l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4800" b="1" dirty="0" smtClean="0">
                <a:solidFill>
                  <a:schemeClr val="accent2">
                    <a:lumMod val="50000"/>
                  </a:schemeClr>
                </a:solidFill>
              </a:rPr>
              <a:t>0,8:4                    0,07+0,3</a:t>
            </a: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2339975" y="1047750"/>
            <a:ext cx="1655763" cy="581025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=2,4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339975" y="1916113"/>
            <a:ext cx="1655763" cy="504825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=0,6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339975" y="2708275"/>
            <a:ext cx="1655763" cy="576263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=9,3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70138" y="3630613"/>
            <a:ext cx="1625600" cy="576262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dirty="0"/>
              <a:t>=</a:t>
            </a:r>
            <a:r>
              <a:rPr lang="ru-RU" sz="4400" dirty="0">
                <a:solidFill>
                  <a:srgbClr val="FF0000"/>
                </a:solidFill>
              </a:rPr>
              <a:t>=0,2</a:t>
            </a:r>
            <a:endParaRPr lang="ru-RU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948488" y="1047750"/>
            <a:ext cx="1655762" cy="581025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=0,25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948488" y="1916113"/>
            <a:ext cx="1655762" cy="504825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=4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948488" y="2781300"/>
            <a:ext cx="1655762" cy="576263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=0,9</a:t>
            </a: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975475" y="3633788"/>
            <a:ext cx="1628775" cy="649287"/>
          </a:xfrm>
          <a:prstGeom prst="round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=0,37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0" y="-44450"/>
            <a:ext cx="6516688" cy="2565400"/>
          </a:xfrm>
          <a:prstGeom prst="cloudCallout">
            <a:avLst>
              <a:gd name="adj1" fmla="val 69769"/>
              <a:gd name="adj2" fmla="val 1708"/>
            </a:avLst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3200" b="1">
                <a:solidFill>
                  <a:srgbClr val="FF3300"/>
                </a:solidFill>
              </a:rPr>
              <a:t>Слово процент означает «сотая часть».</a:t>
            </a:r>
          </a:p>
          <a:p>
            <a:pPr algn="ctr"/>
            <a:r>
              <a:rPr lang="ru-RU" sz="3200" b="1">
                <a:solidFill>
                  <a:srgbClr val="FF3300"/>
                </a:solidFill>
              </a:rPr>
              <a:t> Сотая часть чего?</a:t>
            </a:r>
          </a:p>
        </p:txBody>
      </p:sp>
      <p:pic>
        <p:nvPicPr>
          <p:cNvPr id="12291" name="Picture 11" descr="MC90042579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7050" y="260350"/>
            <a:ext cx="19843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4" name="Picture 12" descr="MC900424494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2133600"/>
            <a:ext cx="2012950" cy="145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11" descr="MC90042579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359274">
            <a:off x="7246938" y="611188"/>
            <a:ext cx="19843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4042" name="AutoShape 10"/>
          <p:cNvSpPr>
            <a:spLocks noChangeArrowheads="1"/>
          </p:cNvSpPr>
          <p:nvPr/>
        </p:nvSpPr>
        <p:spPr bwMode="auto">
          <a:xfrm flipH="1" flipV="1">
            <a:off x="468313" y="3860800"/>
            <a:ext cx="8675687" cy="2736850"/>
          </a:xfrm>
          <a:prstGeom prst="wedgeRoundRectCallout">
            <a:avLst>
              <a:gd name="adj1" fmla="val 39245"/>
              <a:gd name="adj2" fmla="val 6823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r>
              <a:rPr lang="ru-RU" b="1">
                <a:solidFill>
                  <a:srgbClr val="000000"/>
                </a:solidFill>
                <a:latin typeface="Arial" charset="0"/>
              </a:rPr>
              <a:t> Хороший вопрос!</a:t>
            </a:r>
          </a:p>
          <a:p>
            <a:r>
              <a:rPr lang="ru-RU" sz="4400" b="1">
                <a:latin typeface="Arial" charset="0"/>
              </a:rPr>
              <a:t>Процент – это сотая часть любой величины</a:t>
            </a:r>
            <a:r>
              <a:rPr lang="ru-RU" b="1">
                <a:latin typeface="Arial" charset="0"/>
              </a:rPr>
              <a:t>: </a:t>
            </a:r>
            <a:r>
              <a:rPr lang="ru-RU" sz="3600" b="1"/>
              <a:t>пути, массы. площади, количества объема.</a:t>
            </a:r>
          </a:p>
          <a:p>
            <a:pPr algn="ctr"/>
            <a:r>
              <a:rPr lang="ru-RU">
                <a:latin typeface="Arial" charset="0"/>
              </a:rPr>
              <a:t> 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4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8" grpId="0" animBg="1"/>
      <p:bldP spid="4404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AutoShape 4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63675" y="0"/>
            <a:ext cx="6034088" cy="2584450"/>
          </a:xfrm>
          <a:prstGeom prst="rect">
            <a:avLst/>
          </a:prstGeom>
          <a:noFill/>
        </p:spPr>
      </p:pic>
      <p:pic>
        <p:nvPicPr>
          <p:cNvPr id="15363" name="Picture 8" descr="MC900359085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388" y="333375"/>
            <a:ext cx="1446212" cy="180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137" name="AutoShape 9"/>
          <p:cNvSpPr>
            <a:spLocks noChangeArrowheads="1"/>
          </p:cNvSpPr>
          <p:nvPr/>
        </p:nvSpPr>
        <p:spPr bwMode="auto">
          <a:xfrm>
            <a:off x="827088" y="2205038"/>
            <a:ext cx="1296987" cy="973137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0,87</a:t>
            </a:r>
          </a:p>
        </p:txBody>
      </p:sp>
      <p:sp>
        <p:nvSpPr>
          <p:cNvPr id="48139" name="AutoShape 11"/>
          <p:cNvSpPr>
            <a:spLocks noChangeArrowheads="1"/>
          </p:cNvSpPr>
          <p:nvPr/>
        </p:nvSpPr>
        <p:spPr bwMode="auto">
          <a:xfrm>
            <a:off x="2700338" y="2565400"/>
            <a:ext cx="1273175" cy="61277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1,46</a:t>
            </a:r>
          </a:p>
        </p:txBody>
      </p:sp>
      <p:sp>
        <p:nvSpPr>
          <p:cNvPr id="48140" name="AutoShape 12"/>
          <p:cNvSpPr>
            <a:spLocks noChangeArrowheads="1"/>
          </p:cNvSpPr>
          <p:nvPr/>
        </p:nvSpPr>
        <p:spPr bwMode="auto">
          <a:xfrm>
            <a:off x="4427538" y="2565400"/>
            <a:ext cx="1439862" cy="71755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0,907</a:t>
            </a:r>
          </a:p>
        </p:txBody>
      </p:sp>
      <p:sp>
        <p:nvSpPr>
          <p:cNvPr id="48141" name="AutoShape 13"/>
          <p:cNvSpPr>
            <a:spLocks noChangeArrowheads="1"/>
          </p:cNvSpPr>
          <p:nvPr/>
        </p:nvSpPr>
        <p:spPr bwMode="auto">
          <a:xfrm>
            <a:off x="6948488" y="2492375"/>
            <a:ext cx="1439862" cy="685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3,456</a:t>
            </a:r>
          </a:p>
        </p:txBody>
      </p:sp>
      <p:sp>
        <p:nvSpPr>
          <p:cNvPr id="48144" name="AutoShape 16"/>
          <p:cNvSpPr>
            <a:spLocks noChangeArrowheads="1"/>
          </p:cNvSpPr>
          <p:nvPr/>
        </p:nvSpPr>
        <p:spPr bwMode="auto">
          <a:xfrm>
            <a:off x="827088" y="3573463"/>
            <a:ext cx="1439862" cy="792162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87%</a:t>
            </a:r>
          </a:p>
        </p:txBody>
      </p:sp>
      <p:sp>
        <p:nvSpPr>
          <p:cNvPr id="48145" name="AutoShape 17"/>
          <p:cNvSpPr>
            <a:spLocks noChangeArrowheads="1"/>
          </p:cNvSpPr>
          <p:nvPr/>
        </p:nvSpPr>
        <p:spPr bwMode="auto">
          <a:xfrm>
            <a:off x="2628900" y="3579813"/>
            <a:ext cx="1557338" cy="785812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146%</a:t>
            </a:r>
          </a:p>
        </p:txBody>
      </p:sp>
      <p:sp>
        <p:nvSpPr>
          <p:cNvPr id="48146" name="AutoShape 18"/>
          <p:cNvSpPr>
            <a:spLocks noChangeArrowheads="1"/>
          </p:cNvSpPr>
          <p:nvPr/>
        </p:nvSpPr>
        <p:spPr bwMode="auto">
          <a:xfrm>
            <a:off x="4630738" y="3556000"/>
            <a:ext cx="1512887" cy="833438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90,7%</a:t>
            </a:r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6948488" y="3521075"/>
            <a:ext cx="1511300" cy="868363"/>
          </a:xfrm>
          <a:prstGeom prst="diamond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/>
              <a:t>345,6%</a:t>
            </a:r>
          </a:p>
        </p:txBody>
      </p:sp>
      <p:sp>
        <p:nvSpPr>
          <p:cNvPr id="15372" name="Line 21"/>
          <p:cNvSpPr>
            <a:spLocks noChangeShapeType="1"/>
          </p:cNvSpPr>
          <p:nvPr/>
        </p:nvSpPr>
        <p:spPr bwMode="auto">
          <a:xfrm>
            <a:off x="1187450" y="4005263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cxnSp>
        <p:nvCxnSpPr>
          <p:cNvPr id="15373" name="AutoShape 22"/>
          <p:cNvCxnSpPr>
            <a:cxnSpLocks noChangeShapeType="1"/>
            <a:stCxn id="48144" idx="0"/>
          </p:cNvCxnSpPr>
          <p:nvPr/>
        </p:nvCxnSpPr>
        <p:spPr bwMode="auto">
          <a:xfrm flipV="1">
            <a:off x="1547813" y="3178175"/>
            <a:ext cx="0" cy="3952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5374" name="AutoShape 23"/>
          <p:cNvCxnSpPr>
            <a:cxnSpLocks noChangeShapeType="1"/>
            <a:stCxn id="48139" idx="2"/>
            <a:endCxn id="48145" idx="0"/>
          </p:cNvCxnSpPr>
          <p:nvPr/>
        </p:nvCxnSpPr>
        <p:spPr bwMode="auto">
          <a:xfrm>
            <a:off x="3336925" y="3178175"/>
            <a:ext cx="71438" cy="4016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5375" name="AutoShape 24"/>
          <p:cNvCxnSpPr>
            <a:cxnSpLocks noChangeShapeType="1"/>
            <a:stCxn id="48146" idx="0"/>
          </p:cNvCxnSpPr>
          <p:nvPr/>
        </p:nvCxnSpPr>
        <p:spPr bwMode="auto">
          <a:xfrm flipH="1" flipV="1">
            <a:off x="5267325" y="3282950"/>
            <a:ext cx="119063" cy="2730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cxnSp>
        <p:nvCxnSpPr>
          <p:cNvPr id="15376" name="AutoShape 25"/>
          <p:cNvCxnSpPr>
            <a:cxnSpLocks noChangeShapeType="1"/>
            <a:stCxn id="48141" idx="2"/>
            <a:endCxn id="48147" idx="0"/>
          </p:cNvCxnSpPr>
          <p:nvPr/>
        </p:nvCxnSpPr>
        <p:spPr bwMode="auto">
          <a:xfrm>
            <a:off x="7669213" y="3178175"/>
            <a:ext cx="34925" cy="342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</p:cxnSp>
      <p:sp>
        <p:nvSpPr>
          <p:cNvPr id="19474" name="TextBox 5"/>
          <p:cNvSpPr txBox="1">
            <a:spLocks noChangeArrowheads="1"/>
          </p:cNvSpPr>
          <p:nvPr/>
        </p:nvSpPr>
        <p:spPr bwMode="auto">
          <a:xfrm>
            <a:off x="971550" y="4508500"/>
            <a:ext cx="39608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solidFill>
                  <a:srgbClr val="CC00FF"/>
                </a:solidFill>
              </a:rPr>
              <a:t>Таким образом</a:t>
            </a:r>
            <a:r>
              <a:rPr lang="ru-RU"/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0825" y="4878388"/>
            <a:ext cx="87852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dirty="0">
                <a:cs typeface="+mn-cs"/>
              </a:rPr>
              <a:t>1)Чтобы перевести десятичную дробь в проценты, надо ее умножить на 100.</a:t>
            </a:r>
          </a:p>
          <a:p>
            <a:pPr>
              <a:defRPr/>
            </a:pPr>
            <a:r>
              <a:rPr lang="ru-RU" sz="2000" dirty="0">
                <a:cs typeface="+mn-cs"/>
              </a:rPr>
              <a:t>2) Чтобы перевести проценты в десятичную дробь, надо разделить число процентов на 100.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48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8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9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8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5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 animBg="1"/>
      <p:bldP spid="48139" grpId="0" animBg="1"/>
      <p:bldP spid="48140" grpId="0" animBg="1"/>
      <p:bldP spid="48141" grpId="0" animBg="1"/>
      <p:bldP spid="48144" grpId="0" animBg="1"/>
      <p:bldP spid="48145" grpId="0" animBg="1"/>
      <p:bldP spid="48146" grpId="0" animBg="1"/>
      <p:bldP spid="48147" grpId="0" animBg="1"/>
      <p:bldP spid="1947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91" name="AutoShape 11"/>
          <p:cNvSpPr>
            <a:spLocks noChangeArrowheads="1"/>
          </p:cNvSpPr>
          <p:nvPr/>
        </p:nvSpPr>
        <p:spPr bwMode="auto">
          <a:xfrm>
            <a:off x="-323850" y="3098800"/>
            <a:ext cx="9144000" cy="1223963"/>
          </a:xfrm>
          <a:prstGeom prst="cloudCallout">
            <a:avLst>
              <a:gd name="adj1" fmla="val 38773"/>
              <a:gd name="adj2" fmla="val -129315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>
                <a:latin typeface="Arial" charset="0"/>
              </a:rPr>
              <a:t>2%;  6%;  49%; 129%;  3,9% ; 0.8%</a:t>
            </a:r>
          </a:p>
        </p:txBody>
      </p:sp>
      <p:sp>
        <p:nvSpPr>
          <p:cNvPr id="46093" name="Rectangle 13"/>
          <p:cNvSpPr>
            <a:spLocks noChangeArrowheads="1"/>
          </p:cNvSpPr>
          <p:nvPr/>
        </p:nvSpPr>
        <p:spPr bwMode="auto">
          <a:xfrm>
            <a:off x="539750" y="4221163"/>
            <a:ext cx="7416800" cy="2514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>
                <a:latin typeface="Arial" charset="0"/>
              </a:rPr>
              <a:t>:</a:t>
            </a:r>
          </a:p>
          <a:p>
            <a:pPr algn="ctr"/>
            <a:r>
              <a:rPr lang="ru-RU">
                <a:latin typeface="Arial" charset="0"/>
              </a:rPr>
              <a:t>2%=0.02</a:t>
            </a:r>
          </a:p>
          <a:p>
            <a:pPr algn="ctr"/>
            <a:r>
              <a:rPr lang="ru-RU">
                <a:latin typeface="Arial" charset="0"/>
              </a:rPr>
              <a:t>6%=0,06</a:t>
            </a:r>
          </a:p>
          <a:p>
            <a:pPr algn="ctr"/>
            <a:r>
              <a:rPr lang="ru-RU">
                <a:latin typeface="Arial" charset="0"/>
              </a:rPr>
              <a:t>49%=0,49</a:t>
            </a:r>
          </a:p>
          <a:p>
            <a:pPr algn="ctr"/>
            <a:r>
              <a:rPr lang="ru-RU">
                <a:latin typeface="Arial" charset="0"/>
              </a:rPr>
              <a:t>129%=1,29</a:t>
            </a:r>
          </a:p>
          <a:p>
            <a:pPr algn="ctr"/>
            <a:r>
              <a:rPr lang="ru-RU">
                <a:latin typeface="Arial" charset="0"/>
              </a:rPr>
              <a:t>3.9%=0,039</a:t>
            </a:r>
          </a:p>
          <a:p>
            <a:pPr algn="ctr"/>
            <a:r>
              <a:rPr lang="ru-RU">
                <a:latin typeface="Arial" charset="0"/>
              </a:rPr>
              <a:t>0.8%=0.008</a:t>
            </a:r>
          </a:p>
        </p:txBody>
      </p:sp>
      <p:pic>
        <p:nvPicPr>
          <p:cNvPr id="2" name="Прямоугольник 1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4950" y="3578225"/>
            <a:ext cx="5475288" cy="1457325"/>
          </a:xfrm>
          <a:prstGeom prst="rect">
            <a:avLst/>
          </a:prstGeom>
          <a:noFill/>
        </p:spPr>
      </p:pic>
      <p:pic>
        <p:nvPicPr>
          <p:cNvPr id="8" name="Picture 7" descr="р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25400"/>
            <a:ext cx="2312988" cy="227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AutoShape 5"/>
          <p:cNvSpPr>
            <a:spLocks noChangeArrowheads="1"/>
          </p:cNvSpPr>
          <p:nvPr/>
        </p:nvSpPr>
        <p:spPr bwMode="auto">
          <a:xfrm>
            <a:off x="3509963" y="0"/>
            <a:ext cx="5834062" cy="3240088"/>
          </a:xfrm>
          <a:prstGeom prst="cloudCallout">
            <a:avLst>
              <a:gd name="adj1" fmla="val -75389"/>
              <a:gd name="adj2" fmla="val -1614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ru-RU" sz="3200">
                <a:latin typeface="Castellar" pitchFamily="18" charset="0"/>
              </a:rPr>
              <a:t>Переведи </a:t>
            </a:r>
          </a:p>
          <a:p>
            <a:r>
              <a:rPr lang="ru-RU" sz="3200">
                <a:latin typeface="Castellar" pitchFamily="18" charset="0"/>
              </a:rPr>
              <a:t>проценты в</a:t>
            </a:r>
          </a:p>
          <a:p>
            <a:r>
              <a:rPr lang="ru-RU" sz="3200">
                <a:latin typeface="Castellar" pitchFamily="18" charset="0"/>
              </a:rPr>
              <a:t> десятичную дробь.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6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6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91" grpId="0" animBg="1"/>
      <p:bldP spid="46093" grpId="0" animBg="1"/>
      <p:bldP spid="1945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</a:pPr>
            <a:r>
              <a:rPr lang="ru-RU" b="1" smtClean="0">
                <a:solidFill>
                  <a:srgbClr val="632523"/>
                </a:solidFill>
              </a:rPr>
              <a:t>Переведи  в проценты:</a:t>
            </a:r>
            <a:br>
              <a:rPr lang="ru-RU" b="1" smtClean="0">
                <a:solidFill>
                  <a:srgbClr val="632523"/>
                </a:solidFill>
              </a:rPr>
            </a:br>
            <a:endParaRPr lang="ru-RU" b="1" smtClean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8313" y="1196975"/>
            <a:ext cx="8229600" cy="5184775"/>
          </a:xfrm>
        </p:spPr>
        <p:txBody>
          <a:bodyPr/>
          <a:lstStyle/>
          <a:p>
            <a:pPr marL="742950" indent="-7429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0,35                              </a:t>
            </a:r>
          </a:p>
          <a:p>
            <a:pPr marL="742950" indent="-7429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1,2                                </a:t>
            </a:r>
          </a:p>
          <a:p>
            <a:pPr marL="742950" indent="-7429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0,02</a:t>
            </a:r>
          </a:p>
        </p:txBody>
      </p:sp>
      <p:pic>
        <p:nvPicPr>
          <p:cNvPr id="1536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8038" y="1441450"/>
            <a:ext cx="1892300" cy="299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Овал 6"/>
          <p:cNvSpPr/>
          <p:nvPr/>
        </p:nvSpPr>
        <p:spPr>
          <a:xfrm>
            <a:off x="5724525" y="1412875"/>
            <a:ext cx="2951163" cy="1008063"/>
          </a:xfrm>
          <a:prstGeom prst="ellipse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1)35%</a:t>
            </a:r>
          </a:p>
        </p:txBody>
      </p:sp>
      <p:sp>
        <p:nvSpPr>
          <p:cNvPr id="8" name="Овал 7"/>
          <p:cNvSpPr/>
          <p:nvPr/>
        </p:nvSpPr>
        <p:spPr>
          <a:xfrm>
            <a:off x="6011863" y="2924175"/>
            <a:ext cx="2663825" cy="1081088"/>
          </a:xfrm>
          <a:prstGeom prst="ellipse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2)120%</a:t>
            </a:r>
          </a:p>
        </p:txBody>
      </p:sp>
      <p:sp>
        <p:nvSpPr>
          <p:cNvPr id="9" name="Овал 8"/>
          <p:cNvSpPr/>
          <p:nvPr/>
        </p:nvSpPr>
        <p:spPr>
          <a:xfrm>
            <a:off x="6011863" y="4652963"/>
            <a:ext cx="2663825" cy="936625"/>
          </a:xfrm>
          <a:prstGeom prst="ellipse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dirty="0">
                <a:solidFill>
                  <a:srgbClr val="FF0000"/>
                </a:solidFill>
              </a:rPr>
              <a:t>3) 2%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ru-RU" b="1" dirty="0">
                <a:solidFill>
                  <a:srgbClr val="C0504D">
                    <a:lumMod val="50000"/>
                  </a:srgbClr>
                </a:solidFill>
                <a:ea typeface="+mn-ea"/>
                <a:cs typeface="+mn-cs"/>
              </a:rPr>
              <a:t>Переведи в десятичные дроби:</a:t>
            </a:r>
            <a:br>
              <a:rPr lang="ru-RU" b="1" dirty="0">
                <a:solidFill>
                  <a:srgbClr val="C0504D">
                    <a:lumMod val="50000"/>
                  </a:srgbClr>
                </a:solidFill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50%</a:t>
            </a:r>
          </a:p>
          <a:p>
            <a:pPr marL="514350" indent="-5143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145%</a:t>
            </a:r>
          </a:p>
          <a:p>
            <a:pPr marL="514350" indent="-514350">
              <a:buFont typeface="Arial" charset="0"/>
              <a:buAutoNum type="arabicParenR"/>
              <a:defRPr/>
            </a:pPr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7%</a:t>
            </a:r>
          </a:p>
          <a:p>
            <a:pPr marL="0" indent="0">
              <a:buFont typeface="Arial" charset="0"/>
              <a:buNone/>
              <a:defRPr/>
            </a:pPr>
            <a:endParaRPr lang="ru-RU" dirty="0"/>
          </a:p>
        </p:txBody>
      </p:sp>
      <p:pic>
        <p:nvPicPr>
          <p:cNvPr id="1638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484313"/>
            <a:ext cx="1911350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6084888" y="1557338"/>
            <a:ext cx="2519362" cy="863600"/>
          </a:xfrm>
          <a:prstGeom prst="ellipse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FF0000"/>
                </a:solidFill>
              </a:rPr>
              <a:t>1) 0,5</a:t>
            </a:r>
          </a:p>
        </p:txBody>
      </p:sp>
      <p:sp>
        <p:nvSpPr>
          <p:cNvPr id="5" name="Овал 4"/>
          <p:cNvSpPr/>
          <p:nvPr/>
        </p:nvSpPr>
        <p:spPr>
          <a:xfrm>
            <a:off x="5976938" y="2852738"/>
            <a:ext cx="2735262" cy="936625"/>
          </a:xfrm>
          <a:prstGeom prst="ellipse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FF0000"/>
                </a:solidFill>
              </a:rPr>
              <a:t>2) 1,45</a:t>
            </a:r>
          </a:p>
        </p:txBody>
      </p:sp>
      <p:sp>
        <p:nvSpPr>
          <p:cNvPr id="6" name="Овал 5"/>
          <p:cNvSpPr/>
          <p:nvPr/>
        </p:nvSpPr>
        <p:spPr>
          <a:xfrm>
            <a:off x="6084888" y="4292600"/>
            <a:ext cx="2627312" cy="865188"/>
          </a:xfrm>
          <a:prstGeom prst="ellipse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4400" b="1" dirty="0">
                <a:solidFill>
                  <a:srgbClr val="FF0000"/>
                </a:solidFill>
              </a:rPr>
              <a:t>3) 0,07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1042988" y="333375"/>
            <a:ext cx="7580312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7200">
                <a:solidFill>
                  <a:srgbClr val="0000FF"/>
                </a:solidFill>
              </a:rPr>
              <a:t>Решение задач</a:t>
            </a: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755650" y="1268413"/>
            <a:ext cx="7539038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3200" b="1">
                <a:solidFill>
                  <a:srgbClr val="CC00FF"/>
                </a:solidFill>
              </a:rPr>
              <a:t>1.За контрольную работу по математике отметку «5» получили 12 учеников, что составляет 30% всех учеников. Сколько учеников в классе?</a:t>
            </a:r>
          </a:p>
          <a:p>
            <a:endParaRPr lang="ru-RU" sz="3200">
              <a:solidFill>
                <a:srgbClr val="00FF00"/>
              </a:solidFill>
            </a:endParaRPr>
          </a:p>
        </p:txBody>
      </p:sp>
      <p:sp>
        <p:nvSpPr>
          <p:cNvPr id="49159" name="AutoShape 7"/>
          <p:cNvSpPr>
            <a:spLocks noChangeArrowheads="1"/>
          </p:cNvSpPr>
          <p:nvPr/>
        </p:nvSpPr>
        <p:spPr bwMode="auto">
          <a:xfrm>
            <a:off x="1692275" y="5788025"/>
            <a:ext cx="6048375" cy="1042988"/>
          </a:xfrm>
          <a:prstGeom prst="cloudCallout">
            <a:avLst>
              <a:gd name="adj1" fmla="val -50269"/>
              <a:gd name="adj2" fmla="val 1763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/>
              <a:t>В классе 40 учеников.</a:t>
            </a:r>
          </a:p>
        </p:txBody>
      </p:sp>
      <p:pic>
        <p:nvPicPr>
          <p:cNvPr id="49160" name="Picture 8" descr="MYNET0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550" y="174625"/>
            <a:ext cx="863600" cy="113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61" name="AutoShape 9"/>
          <p:cNvSpPr>
            <a:spLocks noChangeArrowheads="1"/>
          </p:cNvSpPr>
          <p:nvPr/>
        </p:nvSpPr>
        <p:spPr bwMode="auto">
          <a:xfrm>
            <a:off x="2268538" y="3571875"/>
            <a:ext cx="4032250" cy="563563"/>
          </a:xfrm>
          <a:prstGeom prst="wedgeRectCallout">
            <a:avLst>
              <a:gd name="adj1" fmla="val 75042"/>
              <a:gd name="adj2" fmla="val 1635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b="1">
                <a:solidFill>
                  <a:schemeClr val="tx2"/>
                </a:solidFill>
              </a:rPr>
              <a:t>Пожалуйста, объясните решение</a:t>
            </a:r>
            <a:endParaRPr lang="ru-RU"/>
          </a:p>
        </p:txBody>
      </p:sp>
      <p:pic>
        <p:nvPicPr>
          <p:cNvPr id="49163" name="Picture 11" descr="MC900425796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575" y="4135438"/>
            <a:ext cx="1512888" cy="85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164" name="AutoShape 12"/>
          <p:cNvSpPr>
            <a:spLocks noChangeArrowheads="1"/>
          </p:cNvSpPr>
          <p:nvPr/>
        </p:nvSpPr>
        <p:spPr bwMode="auto">
          <a:xfrm>
            <a:off x="1716088" y="4999038"/>
            <a:ext cx="6121400" cy="788987"/>
          </a:xfrm>
          <a:prstGeom prst="wedgeEllipseCallout">
            <a:avLst>
              <a:gd name="adj1" fmla="val -49690"/>
              <a:gd name="adj2" fmla="val 257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/>
              <a:t>12:30*100=40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49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49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9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91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49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  <p:bldP spid="49158" grpId="0"/>
      <p:bldP spid="49159" grpId="0" animBg="1"/>
      <p:bldP spid="49161" grpId="0" animBg="1"/>
      <p:bldP spid="4916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5" name="Рисунок 5" descr="http://rudocs.exdat.com/pars_docs/tw_refs/18/17170/17170_html_29f2520f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38" y="0"/>
            <a:ext cx="2762250" cy="267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6"/>
          <p:cNvSpPr txBox="1">
            <a:spLocks noChangeArrowheads="1"/>
          </p:cNvSpPr>
          <p:nvPr/>
        </p:nvSpPr>
        <p:spPr bwMode="auto">
          <a:xfrm>
            <a:off x="2967038" y="1196975"/>
            <a:ext cx="542131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66567" name="Rectangle 7"/>
          <p:cNvSpPr>
            <a:spLocks noChangeArrowheads="1"/>
          </p:cNvSpPr>
          <p:nvPr/>
        </p:nvSpPr>
        <p:spPr bwMode="auto">
          <a:xfrm>
            <a:off x="2843213" y="879475"/>
            <a:ext cx="5184775" cy="286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r>
              <a:rPr lang="ru-RU" sz="2400">
                <a:solidFill>
                  <a:srgbClr val="FF3300"/>
                </a:solidFill>
              </a:rPr>
              <a:t>3.Вини- Пух пошел в лес за медом. Он набрал 4,2 кг меда. </a:t>
            </a:r>
          </a:p>
          <a:p>
            <a:r>
              <a:rPr lang="ru-RU" sz="2400">
                <a:solidFill>
                  <a:srgbClr val="FF3300"/>
                </a:solidFill>
              </a:rPr>
              <a:t>По дороге домой Вини-Пух съел 30% меда.</a:t>
            </a:r>
          </a:p>
          <a:p>
            <a:r>
              <a:rPr lang="ru-RU" sz="2400">
                <a:solidFill>
                  <a:srgbClr val="FF3300"/>
                </a:solidFill>
              </a:rPr>
              <a:t> Сколько килограммов меда съел Вини-Пух?</a:t>
            </a:r>
            <a:br>
              <a:rPr lang="ru-RU" sz="2400">
                <a:solidFill>
                  <a:srgbClr val="FF3300"/>
                </a:solidFill>
              </a:rPr>
            </a:br>
            <a:r>
              <a:rPr lang="ru-RU"/>
              <a:t/>
            </a:r>
            <a:br>
              <a:rPr lang="ru-RU"/>
            </a:br>
            <a:endParaRPr lang="ru-RU"/>
          </a:p>
        </p:txBody>
      </p:sp>
      <p:pic>
        <p:nvPicPr>
          <p:cNvPr id="66571" name="Picture 11" descr="MC900425796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950" y="3313113"/>
            <a:ext cx="19843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4" name="Text Box 12"/>
          <p:cNvSpPr txBox="1">
            <a:spLocks noChangeArrowheads="1"/>
          </p:cNvSpPr>
          <p:nvPr/>
        </p:nvSpPr>
        <p:spPr bwMode="auto">
          <a:xfrm>
            <a:off x="941388" y="4376738"/>
            <a:ext cx="8208962" cy="1508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2800">
                <a:solidFill>
                  <a:srgbClr val="0000FF"/>
                </a:solidFill>
              </a:rPr>
              <a:t> </a:t>
            </a:r>
            <a:br>
              <a:rPr lang="ru-RU" sz="2800">
                <a:solidFill>
                  <a:srgbClr val="0000FF"/>
                </a:solidFill>
              </a:rPr>
            </a:br>
            <a:r>
              <a:rPr lang="ru-RU" sz="2800"/>
              <a:t/>
            </a:r>
            <a:br>
              <a:rPr lang="ru-RU" sz="2800"/>
            </a:br>
            <a:r>
              <a:rPr lang="ru-RU"/>
              <a:t/>
            </a:r>
            <a:br>
              <a:rPr lang="ru-RU"/>
            </a:br>
            <a:endParaRPr lang="ru-RU"/>
          </a:p>
        </p:txBody>
      </p:sp>
      <p:pic>
        <p:nvPicPr>
          <p:cNvPr id="2" name="Прямоугольник 1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4303713"/>
            <a:ext cx="9144000" cy="1603375"/>
          </a:xfrm>
          <a:prstGeom prst="rect">
            <a:avLst/>
          </a:prstGeom>
          <a:noFill/>
        </p:spPr>
      </p:pic>
      <p:sp>
        <p:nvSpPr>
          <p:cNvPr id="66570" name="AutoShape 10"/>
          <p:cNvSpPr>
            <a:spLocks noChangeArrowheads="1"/>
          </p:cNvSpPr>
          <p:nvPr/>
        </p:nvSpPr>
        <p:spPr bwMode="auto">
          <a:xfrm flipV="1">
            <a:off x="2760663" y="3416300"/>
            <a:ext cx="5832475" cy="790575"/>
          </a:xfrm>
          <a:prstGeom prst="wedgeRoundRectCallout">
            <a:avLst>
              <a:gd name="adj1" fmla="val 56917"/>
              <a:gd name="adj2" fmla="val 59065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r>
              <a:rPr lang="ru-RU" sz="2400"/>
              <a:t>Проверим: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65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65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6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7" grpId="0"/>
      <p:bldP spid="66570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2700000" scaled="1"/>
          <a:tileRect/>
        </a:gra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454</Words>
  <Application>Microsoft Office PowerPoint</Application>
  <PresentationFormat>Экран (4:3)</PresentationFormat>
  <Paragraphs>129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 «Проценты» </vt:lpstr>
      <vt:lpstr>Вычисли устно:</vt:lpstr>
      <vt:lpstr>Слайд 3</vt:lpstr>
      <vt:lpstr>Слайд 4</vt:lpstr>
      <vt:lpstr>Слайд 5</vt:lpstr>
      <vt:lpstr>Переведи  в проценты: </vt:lpstr>
      <vt:lpstr>Переведи в десятичные дроби: </vt:lpstr>
      <vt:lpstr>Слайд 8</vt:lpstr>
      <vt:lpstr>Слайд 9</vt:lpstr>
      <vt:lpstr>Слайд 10</vt:lpstr>
      <vt:lpstr>Задачи</vt:lpstr>
      <vt:lpstr>Решение</vt:lpstr>
      <vt:lpstr>Слайд 13</vt:lpstr>
      <vt:lpstr>Решение:</vt:lpstr>
      <vt:lpstr>Слайд 15</vt:lpstr>
      <vt:lpstr>Решение:</vt:lpstr>
      <vt:lpstr>Слайд 17</vt:lpstr>
      <vt:lpstr>Слайд 18</vt:lpstr>
    </vt:vector>
  </TitlesOfParts>
  <Company>Домашний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Пользователь</cp:lastModifiedBy>
  <cp:revision>18</cp:revision>
  <dcterms:created xsi:type="dcterms:W3CDTF">2008-12-22T18:05:58Z</dcterms:created>
  <dcterms:modified xsi:type="dcterms:W3CDTF">2018-09-03T12:22:25Z</dcterms:modified>
</cp:coreProperties>
</file>