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9" r:id="rId9"/>
    <p:sldId id="269" r:id="rId10"/>
    <p:sldId id="268" r:id="rId11"/>
    <p:sldId id="267" r:id="rId12"/>
    <p:sldId id="266" r:id="rId13"/>
    <p:sldId id="265" r:id="rId14"/>
    <p:sldId id="273" r:id="rId15"/>
    <p:sldId id="272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4A35"/>
    <a:srgbClr val="DCB25E"/>
    <a:srgbClr val="8C5F44"/>
    <a:srgbClr val="EFC495"/>
    <a:srgbClr val="FFE0C1"/>
    <a:srgbClr val="FFCC99"/>
    <a:srgbClr val="FFFF99"/>
    <a:srgbClr val="96613A"/>
    <a:srgbClr val="FF9933"/>
    <a:srgbClr val="9F8A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Рабоч папка\в 08 2014\мб\ист\landofart.ru-36ee77e1d3d0-560x82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2" t="1944" r="2191"/>
          <a:stretch/>
        </p:blipFill>
        <p:spPr bwMode="auto">
          <a:xfrm rot="5400000">
            <a:off x="3473879" y="2330879"/>
            <a:ext cx="2196244" cy="6696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Рабоч папка\в 08 2014\мб\ист\landofart.ru-36ee77e1d3d0-560x82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2" t="1944" r="2191"/>
          <a:stretch/>
        </p:blipFill>
        <p:spPr bwMode="auto">
          <a:xfrm rot="16200000">
            <a:off x="2375758" y="-2007604"/>
            <a:ext cx="4392488" cy="878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344816" cy="316835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sz="6000" b="1" cap="none" spc="0">
                <a:ln w="50800"/>
                <a:solidFill>
                  <a:srgbClr val="6D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013176"/>
            <a:ext cx="5400600" cy="165618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none" spc="0">
                <a:ln>
                  <a:noFill/>
                </a:ln>
                <a:solidFill>
                  <a:srgbClr val="966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613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Рабоч папка\в 08 2014\мб\ист\landofart.ru-36ee77e1d3d0-560x829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2" t="1944" r="2191"/>
          <a:stretch/>
        </p:blipFill>
        <p:spPr bwMode="auto">
          <a:xfrm rot="16200000">
            <a:off x="1843907" y="-395633"/>
            <a:ext cx="5604271" cy="8645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Рабоч папка\в 08 2014\мб\ист\landofart.ru-36ee77e1d3d0-560x829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2" t="1944" r="2191"/>
          <a:stretch/>
        </p:blipFill>
        <p:spPr bwMode="auto">
          <a:xfrm rot="5400000">
            <a:off x="4033975" y="-3305783"/>
            <a:ext cx="1008114" cy="7852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628800"/>
            <a:ext cx="691276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8864" y="6396335"/>
            <a:ext cx="39239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kern="1200" cap="none" spc="0" dirty="0" smtClean="0">
                <a:ln w="50800"/>
                <a:solidFill>
                  <a:srgbClr val="6D4A35"/>
                </a:solidFill>
                <a:effectLst/>
                <a:latin typeface="Mistral" pitchFamily="66" charset="0"/>
                <a:ea typeface="+mn-ea"/>
                <a:cs typeface="+mn-cs"/>
              </a:rPr>
              <a:t>М.Н.Бурмистрова – Е.В.Акчурина</a:t>
            </a:r>
            <a:endParaRPr lang="ru-RU" sz="2400" b="1" kern="1200" cap="none" spc="0" dirty="0">
              <a:ln w="50800"/>
              <a:solidFill>
                <a:srgbClr val="6D4A35"/>
              </a:solidFill>
              <a:effectLst/>
              <a:latin typeface="Mistral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50800"/>
          <a:solidFill>
            <a:srgbClr val="96613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q"/>
        <a:defRPr sz="32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4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za.ru/2015/02/05/398" TargetMode="External"/><Relationship Id="rId2" Type="http://schemas.openxmlformats.org/officeDocument/2006/relationships/hyperlink" Target="https://dropdoc.ru/doc/522692/k-95-letiyu-so-dnya-rozhdeniya-avtora-&#171;povesti-o-mihajle-volkov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gnikuzbassa.ru/category-faces-of-fellow/579-pobedil-samogo-sebya-o-vitalii-stepanoviche-rekhlove" TargetMode="External"/><Relationship Id="rId5" Type="http://schemas.openxmlformats.org/officeDocument/2006/relationships/hyperlink" Target="https://yandex.ru/images/search?text=&#1092;&#1086;&#1090;&#1086;%20&#1087;&#1072;&#1084;&#1103;&#1090;&#1085;&#1080;&#1082;&#1072;%20&#1084;&#1080;&#1093;&#1072;&#1081;&#1083;&#1086;%20&#1074;&#1086;&#1083;&#1082;&#1086;&#1074;&#1091;%20&#1088;&#1091;&#1076;&#1086;&#1079;&#1085;&#1072;&#1090;&#1094;&#1091;&amp;lr=237" TargetMode="External"/><Relationship Id="rId4" Type="http://schemas.openxmlformats.org/officeDocument/2006/relationships/hyperlink" Target="https://yandex.ru/images/search?text=&#1092;&#1086;&#1090;&#1086;%20&#1082;&#1085;&#1080;&#1075;&#1080;%20&#1056;&#1077;&#1093;&#1083;&#1086;&#1074;&#1072;%20&#1086;%20&#1052;&#1080;&#1093;&#1072;&#1081;&#1083;&#1077;%20&#1042;&#1086;&#1083;&#1082;&#1086;&#1074;&#1077;&amp;lr=237&amp;pos=1&amp;img_url=https%3A%2F%2Fbukinist.de%2F108650-thickbox_default%2Fpovest-o-mikhajle-volkove.jpg&amp;rpt=sima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344816" cy="3528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В.Рехлов и его “Повесть о Михайле Волкове”.</a:t>
            </a: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Выполнила </a:t>
            </a:r>
          </a:p>
          <a:p>
            <a:pPr algn="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педагог дополнительного образования </a:t>
            </a:r>
          </a:p>
          <a:p>
            <a:pPr algn="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Яркина Татьяна Александровна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14400" y="641866"/>
            <a:ext cx="4495800" cy="545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Полученные  знания легли  в основу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Повести  о  Михайле  Волкове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Перед  автором  стояла  сложная задача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правдиво и исторически достоверно воссоздать  образ человека, жившего более 200 лет назад и сыгравшего огромную роль  в  развитии  страны,  и  в  то  же  время  человека  почти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безвестного, о котором  сохранилось очень мало  записей в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исторических  документах.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://edu-prk.ucoz.com/_nw/12/62847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3183221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3581400"/>
            <a:ext cx="6934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Указ Петра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сыграл очень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важную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роль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освоении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Кузнецкого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края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В Сибирь двинулись многочисленные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поисковые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партии рудознатцев.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группе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рудознатца Степана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Костылева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находился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будущий первооткрыватель кузнецкого угля -Михайло Волков.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http://www.morehodka.ru/photo/svs_1988/1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"/>
            <a:ext cx="2438400" cy="325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762000"/>
            <a:ext cx="670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1721 году Михайло Волков в семи верстах от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Верхотомского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острога на территории будущего города Кемерово обнаружил выход мощного угольного пласта в «горелой горе», из которой валил дым. 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донесении в Берг-коллегию было написано: «Волков заявил по Томи в 7 верстах от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Верхотомского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острога «горелую гору» от 20-ти сажень высотою».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redhill-kemerovo.ru/assets/images/resources/573/gor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10000"/>
            <a:ext cx="2769164" cy="236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47800" y="1469320"/>
            <a:ext cx="39624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этой даты и началась история угольного Кузбасса. Неоценим оказался  для Кузбасса  подвиг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Михайлы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Волкова.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Героический образ рудознатца запечатлен Виталием Степановичем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Рехловым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в «Повести о Михайле Волкове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"/>
            <a:ext cx="2281003" cy="5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600" y="304800"/>
            <a:ext cx="4191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Первый вариант повести был написан в 1956 году.  А в 1958 году повесть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появилась на страницах альманаха «Огни Кузбасса» под названием «Рудознатец» – о первооткрывателе кузнецкого угля Михайле Волкове. Затем издательство предложило писателю подготовить рукопись к изданию отдельной книгой, и в 1960 году она вышла в свет под названием «Повесть о Михайле Волкове». В 1972 году повесть была дополнена и переиздана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613" y="1371600"/>
            <a:ext cx="263282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225415"/>
            <a:ext cx="72390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Это и стало началом историко-краеведческой художественной </a:t>
            </a:r>
            <a:r>
              <a:rPr lang="ru-RU" sz="2500" dirty="0" err="1" smtClean="0">
                <a:latin typeface="Arial" pitchFamily="34" charset="0"/>
                <a:cs typeface="Arial" pitchFamily="34" charset="0"/>
              </a:rPr>
              <a:t>литерату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2500" dirty="0" err="1" smtClean="0">
                <a:latin typeface="Arial" pitchFamily="34" charset="0"/>
                <a:cs typeface="Arial" pitchFamily="34" charset="0"/>
              </a:rPr>
              <a:t>ры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в Сибири. А Виталий </a:t>
            </a:r>
            <a:r>
              <a:rPr lang="ru-RU" sz="2500" dirty="0" err="1" smtClean="0">
                <a:latin typeface="Arial" pitchFamily="34" charset="0"/>
                <a:cs typeface="Arial" pitchFamily="34" charset="0"/>
              </a:rPr>
              <a:t>Рехлов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явился  первооткрывателем нового направления. Уже с первой книгой он </a:t>
            </a:r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принёс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в литературу свою тему, которой останется верен до конца своих дней,  тему исторического повествования на местном, кузнецком материале. Повесть хорошо была принята как писателями, так и  многочисленными читателями. Правда, были и свои критики у «Повести о Михайле Волкове», которые находили недочеты в историческом повествовании. Их критические замечания хоть и портили настроение писателю, но не могли остановить его творческий процесс.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533401"/>
            <a:ext cx="685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Время объективно определяет значимость всех исторических событий. Оно отметает все ненужное и малоценное, оставляя для потомков только то, что действительно заслуживает внимания. Вклад Виталия Степановича Рехлова в кузбасскую, да и российскую историю, и литературу огромен. Это благодаря его книгам, ставших уже библиографической редкостью, мы сегодня знаем всю историческую правду о первооткрывателях угольных месторождений в Сибири; знаем о тяжелой и трудной судьбе простых людей, которые жили в то нелегкое время и своим непосильным трудом создавали современный процветающий Кузбасс.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2286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D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</a:t>
            </a:r>
            <a:endParaRPr lang="ru-RU" sz="3600" b="1" dirty="0">
              <a:solidFill>
                <a:srgbClr val="6D4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676400"/>
            <a:ext cx="64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https://dropdoc.ru/doc/522692/k-95-letiyu-so-dnya-rozhdeniya-avtora-«</a:t>
            </a:r>
            <a:r>
              <a:rPr lang="en-US" dirty="0" err="1" smtClean="0">
                <a:hlinkClick r:id="rId2"/>
              </a:rPr>
              <a:t>povesti</a:t>
            </a:r>
            <a:r>
              <a:rPr lang="en-US" dirty="0" smtClean="0">
                <a:hlinkClick r:id="rId2"/>
              </a:rPr>
              <a:t>-o-</a:t>
            </a:r>
            <a:r>
              <a:rPr lang="en-US" dirty="0" err="1" smtClean="0">
                <a:hlinkClick r:id="rId2"/>
              </a:rPr>
              <a:t>mihajle</a:t>
            </a:r>
            <a:r>
              <a:rPr lang="en-US" dirty="0" smtClean="0">
                <a:hlinkClick r:id="rId2"/>
              </a:rPr>
              <a:t>-</a:t>
            </a:r>
            <a:r>
              <a:rPr lang="en-US" dirty="0" err="1" smtClean="0">
                <a:hlinkClick r:id="rId2"/>
              </a:rPr>
              <a:t>volkove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proza.ru/2015/02/05/398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https://yandex.ru/images/search?text=</a:t>
            </a:r>
            <a:r>
              <a:rPr lang="ru-RU" dirty="0" smtClean="0">
                <a:hlinkClick r:id="rId4"/>
              </a:rPr>
              <a:t>фото%20книги%20Рехлова%20о%20Михайле%20Волкове&amp;</a:t>
            </a:r>
            <a:r>
              <a:rPr lang="en-US" dirty="0" err="1" smtClean="0">
                <a:hlinkClick r:id="rId4"/>
              </a:rPr>
              <a:t>lr</a:t>
            </a:r>
            <a:r>
              <a:rPr lang="en-US" dirty="0" smtClean="0">
                <a:hlinkClick r:id="rId4"/>
              </a:rPr>
              <a:t>=237&amp;pos=1&amp;img_url=https%3A%2F%2Fbukinist.de%2F108650-thickbox_default%2Fpovest-o-mikhajle-volkove.jpg&amp;rpt=</a:t>
            </a:r>
            <a:r>
              <a:rPr lang="en-US" dirty="0" err="1" smtClean="0">
                <a:hlinkClick r:id="rId4"/>
              </a:rPr>
              <a:t>simage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https://yandex.ru/images/search?text=</a:t>
            </a:r>
            <a:r>
              <a:rPr lang="ru-RU" dirty="0" smtClean="0">
                <a:hlinkClick r:id="rId5"/>
              </a:rPr>
              <a:t>фото%20памятника%20михайло%20волкову%20рудознатцу&amp;</a:t>
            </a:r>
            <a:r>
              <a:rPr lang="en-US" dirty="0" err="1" smtClean="0">
                <a:hlinkClick r:id="rId5"/>
              </a:rPr>
              <a:t>lr</a:t>
            </a:r>
            <a:r>
              <a:rPr lang="en-US" dirty="0" smtClean="0">
                <a:hlinkClick r:id="rId5"/>
              </a:rPr>
              <a:t>=237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www.ognikuzbassa.ru/category-faces-of-fellow/579-pobedil-samogo-sebya-o-vitalii-stepanoviche-rekhlove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Посвящение </a:t>
            </a:r>
            <a:r>
              <a:rPr lang="ru-RU" sz="3400" dirty="0" smtClean="0"/>
              <a:t>рудознатцу. Виталий </a:t>
            </a:r>
            <a:r>
              <a:rPr lang="ru-RU" sz="3400" dirty="0" err="1" smtClean="0"/>
              <a:t>Рехлов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50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  </a:t>
            </a:r>
            <a:r>
              <a:rPr lang="ru-RU" sz="2600" b="1" dirty="0" smtClean="0"/>
              <a:t>Сегодня мы с уверенностью называем имя первооткрывателя кузнецкого угля – это Михайло Волков. А было время, когда велись споры о том, кто же на самом деле,  открыл уголь Кузнецкого </a:t>
            </a:r>
            <a:r>
              <a:rPr lang="ru-RU" sz="2600" b="1" dirty="0" smtClean="0"/>
              <a:t>бассейна.</a:t>
            </a:r>
            <a:r>
              <a:rPr lang="ru-RU" sz="2600" b="1" dirty="0" smtClean="0"/>
              <a:t>  И лишь тщательное изучение исторических документов помогло определить, что кузнецкий уголь открыл  все-таки Михайло Волков. Существенную лепту в это внес и писатель Виталий Степанович </a:t>
            </a:r>
            <a:r>
              <a:rPr lang="ru-RU" sz="2600" b="1" dirty="0" err="1" smtClean="0"/>
              <a:t>Рехлов</a:t>
            </a:r>
            <a:r>
              <a:rPr lang="ru-RU" sz="2600" b="1" dirty="0" smtClean="0"/>
              <a:t>, написавший «Повесть о Михайле </a:t>
            </a:r>
            <a:endParaRPr lang="ru-RU" sz="2600" b="1" dirty="0" smtClean="0"/>
          </a:p>
          <a:p>
            <a:pPr>
              <a:buNone/>
            </a:pPr>
            <a:r>
              <a:rPr lang="ru-RU" sz="2600" b="1" dirty="0" smtClean="0"/>
              <a:t> </a:t>
            </a:r>
            <a:r>
              <a:rPr lang="ru-RU" sz="2600" b="1" dirty="0" smtClean="0"/>
              <a:t>    Волкове</a:t>
            </a:r>
            <a:r>
              <a:rPr lang="ru-RU" sz="2600" b="1" dirty="0" smtClean="0"/>
              <a:t>».</a:t>
            </a:r>
            <a:endParaRPr lang="ru-RU" sz="2600" b="1" dirty="0" smtClean="0"/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0802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3071180" cy="320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09800" y="990600"/>
            <a:ext cx="640080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                               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Виталий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Степанович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Рехлов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                          родился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3 апреля 1914 года 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                          в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  старинной сибирской 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                          деревне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Копены 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                          Красноярского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края.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С</a:t>
            </a:r>
          </a:p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                          самого детства мальчика</a:t>
            </a:r>
          </a:p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                          окружала любовь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к старине. 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семье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Рехловых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из рода в род передавалось предание, «что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пра-пра-прадед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за участие в стрелецком бунте при Петре I был пытан в застенках в Москве и сослан в Сибирь».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533400"/>
            <a:ext cx="64770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Любовь к старине в семье поддерживалась матерью, большой мастерицей сказывать сказки и былины. А дед много рассказывал Виталию об алтайских рудниках и заводах, о жизни рабочих и горных мастеровых. Рассказы деда навсегда врезались в память мальчика.</a:t>
            </a:r>
            <a:endParaRPr lang="ru-RU" sz="2500" dirty="0"/>
          </a:p>
        </p:txBody>
      </p:sp>
      <p:pic>
        <p:nvPicPr>
          <p:cNvPr id="2050" name="Picture 2" descr="https://kartinkin.net/uploads/posts/2021-03/thumbs/1616023057_56-p-shakhti-art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46120"/>
            <a:ext cx="4876800" cy="292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2667000"/>
            <a:ext cx="7086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Годы юности Виталий </a:t>
            </a:r>
            <a:r>
              <a:rPr lang="ru-RU" sz="2500" dirty="0" err="1" smtClean="0"/>
              <a:t>Рехлов</a:t>
            </a:r>
            <a:r>
              <a:rPr lang="ru-RU" sz="2500" dirty="0" smtClean="0"/>
              <a:t> провел у родственников в Петрозаводске.</a:t>
            </a:r>
            <a:br>
              <a:rPr lang="ru-RU" sz="2500" dirty="0" smtClean="0"/>
            </a:br>
            <a:r>
              <a:rPr lang="ru-RU" sz="2500" dirty="0" smtClean="0"/>
              <a:t>Там он тоже поражался рассказам о нелегкой жизни рабочих с </a:t>
            </a:r>
            <a:r>
              <a:rPr lang="ru-RU" sz="2500" dirty="0" err="1" smtClean="0"/>
              <a:t>Онежско-Петровских</a:t>
            </a:r>
            <a:r>
              <a:rPr lang="ru-RU" sz="2500" dirty="0" smtClean="0"/>
              <a:t> железоделательных и оружейных заводов. В 1930 году </a:t>
            </a:r>
            <a:r>
              <a:rPr lang="ru-RU" sz="2500" dirty="0" err="1" smtClean="0"/>
              <a:t>Рехлов</a:t>
            </a:r>
            <a:r>
              <a:rPr lang="ru-RU" sz="2500" dirty="0" smtClean="0"/>
              <a:t> вернулся домой в Красноярский край и вступил в колхоз. По комсомольской путевке работал в шахте, потом учился в Кемеровской школе ФЗУ при Химзаводе. </a:t>
            </a:r>
            <a:endParaRPr lang="ru-RU" sz="25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35103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"/>
            <a:ext cx="3707384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304801"/>
            <a:ext cx="6477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Все услышанное Виталию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Рехлову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хотелось изложить на бумаге, но не хватало знаний истории и русского языка. Осуществить замысел удалось только через двадцать лет. А пока он по путёвке Крайкома комсомола  едет на культурно-просветительскую работу в сёла Красноярского края, начинает писать небольшие заметки 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газеты. И уже в 1934 году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двадцатилетним юношей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  становится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корреспонден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том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газеты «Советская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Хакассия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», а немного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позднее начинает работать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 газете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«Красноярский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рабочий».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krasrab.ru/media/5/7/0/9/mat1474/original_photo-thumb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19400"/>
            <a:ext cx="4114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066800"/>
            <a:ext cx="77724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Работа корреспондента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позволяла много ездить, </a:t>
            </a:r>
            <a:r>
              <a:rPr lang="ru-RU" sz="2500" dirty="0" err="1" smtClean="0">
                <a:latin typeface="Arial" pitchFamily="34" charset="0"/>
                <a:cs typeface="Arial" pitchFamily="34" charset="0"/>
              </a:rPr>
              <a:t>видеть,узнавать</a:t>
            </a:r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встречаться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разными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людьми. В 1940 году Виталий </a:t>
            </a:r>
            <a:r>
              <a:rPr lang="ru-RU" sz="2500" dirty="0" err="1" smtClean="0">
                <a:latin typeface="Arial" pitchFamily="34" charset="0"/>
                <a:cs typeface="Arial" pitchFamily="34" charset="0"/>
              </a:rPr>
              <a:t>Рехлов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стал работать в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Таймырской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окружной газете. В одной из командировок попал в 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затяжную </a:t>
            </a:r>
            <a:r>
              <a:rPr lang="ru-RU" sz="2500" dirty="0" err="1" smtClean="0">
                <a:latin typeface="Arial" pitchFamily="34" charset="0"/>
                <a:cs typeface="Arial" pitchFamily="34" charset="0"/>
              </a:rPr>
              <a:t>пургуи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чуть не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замерз.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Переохлаждение организма 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привело к тяжелой болезни, надолго приковавшей его к постели.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он не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сдавался,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упорно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лечился, и как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только появилась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двигаться, включился в активную жизнь. Вернулся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юношеским замыслам, стал изучать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историю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Сибири.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533400"/>
            <a:ext cx="67818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Журналист Виталий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Рехлов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и не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предполагал, куда заведет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его этот интерес. Прочитав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первые сообщения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первооткрывателе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кузнецкого угля Михайле Волкове, он так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увлекся судьбой этого человека,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стал подробно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изучать все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исторические материалы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, связанные с жизнью рудознатца.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visit-kuzbass.ru/assets/components/phpthumbof/cache/%D0%BF%D0%B0%D0%BC%D1%8F%D1%82%D0%BD%D0%B8%D0%BA%20%D0%92%D0%BE%D0%BB%D0%BA%D0%BE%D0%B2%205%20-%20Daria%20Ushakova.a87f4cf9306bc1933a3398b0de0c6e73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76600"/>
            <a:ext cx="4114800" cy="2619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533400"/>
            <a:ext cx="6705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В течение нескольких лет он с увлечением изучал </a:t>
            </a:r>
            <a:r>
              <a:rPr lang="ru-RU" sz="2500" dirty="0" smtClean="0"/>
              <a:t>архивные </a:t>
            </a:r>
            <a:r>
              <a:rPr lang="ru-RU" sz="2500" dirty="0" smtClean="0"/>
              <a:t>документы, исторические исследования, старинные </a:t>
            </a:r>
            <a:r>
              <a:rPr lang="ru-RU" sz="2500" dirty="0" smtClean="0"/>
              <a:t>описания </a:t>
            </a:r>
            <a:r>
              <a:rPr lang="ru-RU" sz="2500" dirty="0" smtClean="0"/>
              <a:t>шахт и заводов, </a:t>
            </a:r>
            <a:r>
              <a:rPr lang="ru-RU" sz="2500" dirty="0" smtClean="0"/>
              <a:t>по </a:t>
            </a:r>
            <a:r>
              <a:rPr lang="ru-RU" sz="2500" dirty="0" smtClean="0"/>
              <a:t>крупицам </a:t>
            </a:r>
            <a:r>
              <a:rPr lang="ru-RU" sz="2500" dirty="0" smtClean="0"/>
              <a:t>собирал сведения </a:t>
            </a:r>
            <a:r>
              <a:rPr lang="ru-RU" sz="2500" dirty="0" smtClean="0"/>
              <a:t>о жизни </a:t>
            </a:r>
            <a:r>
              <a:rPr lang="ru-RU" sz="2500" dirty="0" smtClean="0"/>
              <a:t>М</a:t>
            </a:r>
            <a:r>
              <a:rPr lang="ru-RU" sz="2500" dirty="0" smtClean="0"/>
              <a:t>. </a:t>
            </a:r>
            <a:r>
              <a:rPr lang="ru-RU" sz="2500" dirty="0" smtClean="0"/>
              <a:t>Волкова. Три </a:t>
            </a:r>
            <a:r>
              <a:rPr lang="ru-RU" sz="2500" dirty="0" smtClean="0"/>
              <a:t>года ушли у </a:t>
            </a:r>
            <a:r>
              <a:rPr lang="ru-RU" sz="2500" dirty="0" smtClean="0"/>
              <a:t>Рехлова на изучение документов той </a:t>
            </a:r>
            <a:r>
              <a:rPr lang="ru-RU" sz="2500" dirty="0" smtClean="0"/>
              <a:t>далекой </a:t>
            </a:r>
            <a:r>
              <a:rPr lang="ru-RU" sz="2500" dirty="0" smtClean="0"/>
              <a:t>эпохи. Все яснее </a:t>
            </a:r>
            <a:r>
              <a:rPr lang="ru-RU" sz="2500" dirty="0" smtClean="0"/>
              <a:t>и яснее </a:t>
            </a:r>
            <a:r>
              <a:rPr lang="ru-RU" sz="2500" dirty="0" smtClean="0"/>
              <a:t>становилось суровое время</a:t>
            </a:r>
            <a:r>
              <a:rPr lang="ru-RU" sz="2500" dirty="0" smtClean="0"/>
              <a:t>, в которое жил Михайло Волков, </a:t>
            </a:r>
            <a:r>
              <a:rPr lang="ru-RU" sz="2500" dirty="0" smtClean="0"/>
              <a:t>все </a:t>
            </a:r>
            <a:r>
              <a:rPr lang="ru-RU" sz="2500" dirty="0" smtClean="0"/>
              <a:t>ближе и понятнее </a:t>
            </a:r>
            <a:r>
              <a:rPr lang="ru-RU" sz="2500" dirty="0" smtClean="0"/>
              <a:t>образ этого русского </a:t>
            </a:r>
            <a:r>
              <a:rPr lang="ru-RU" sz="2500" dirty="0" smtClean="0"/>
              <a:t>человека</a:t>
            </a:r>
            <a:endParaRPr lang="ru-RU" sz="2500" dirty="0"/>
          </a:p>
        </p:txBody>
      </p:sp>
      <p:pic>
        <p:nvPicPr>
          <p:cNvPr id="22530" name="Picture 2" descr="https://i.mycdn.me/i?r=AzEPZsRbOZEKgBhR0XGMT1RkN2VQj2e37WmqP-tKsAR-U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11905"/>
            <a:ext cx="2286000" cy="2236495"/>
          </a:xfrm>
          <a:prstGeom prst="rect">
            <a:avLst/>
          </a:prstGeom>
          <a:noFill/>
        </p:spPr>
      </p:pic>
      <p:pic>
        <p:nvPicPr>
          <p:cNvPr id="22532" name="Picture 4" descr="https://www.trans-ugol.ru/img/spravka/mihailo-vol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038600"/>
            <a:ext cx="1428750" cy="197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581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В.Рехлов и его “Повесть о Михайле Волкове”.</vt:lpstr>
      <vt:lpstr> Посвящение рудознатцу. Виталий Рехлов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Пользователь Windows</cp:lastModifiedBy>
  <cp:revision>41</cp:revision>
  <dcterms:created xsi:type="dcterms:W3CDTF">2014-08-14T12:42:04Z</dcterms:created>
  <dcterms:modified xsi:type="dcterms:W3CDTF">2022-06-08T06:46:06Z</dcterms:modified>
</cp:coreProperties>
</file>