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84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97" r:id="rId15"/>
    <p:sldId id="295" r:id="rId16"/>
    <p:sldId id="296" r:id="rId17"/>
    <p:sldId id="298" r:id="rId18"/>
    <p:sldId id="299" r:id="rId19"/>
    <p:sldId id="300" r:id="rId20"/>
    <p:sldId id="302" r:id="rId21"/>
    <p:sldId id="303" r:id="rId22"/>
    <p:sldId id="304" r:id="rId23"/>
    <p:sldId id="305" r:id="rId24"/>
    <p:sldId id="306" r:id="rId25"/>
    <p:sldId id="307" r:id="rId26"/>
    <p:sldId id="308" r:id="rId27"/>
    <p:sldId id="309" r:id="rId28"/>
    <p:sldId id="319" r:id="rId29"/>
    <p:sldId id="310" r:id="rId30"/>
  </p:sldIdLst>
  <p:sldSz cx="12192000" cy="6858000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F5500CC-0A2C-424E-A2C1-FFA32F4DA981}">
          <p14:sldIdLst>
            <p14:sldId id="256"/>
          </p14:sldIdLst>
        </p14:section>
        <p14:section name="Раздел без заголовка" id="{69A6E68A-19A8-48E0-9B5C-7742B0F1E7A8}">
          <p14:sldIdLst>
            <p14:sldId id="257"/>
            <p14:sldId id="284"/>
            <p14:sldId id="285"/>
            <p14:sldId id="286"/>
            <p14:sldId id="287"/>
            <p14:sldId id="288"/>
            <p14:sldId id="289"/>
            <p14:sldId id="290"/>
            <p14:sldId id="291"/>
            <p14:sldId id="292"/>
            <p14:sldId id="293"/>
            <p14:sldId id="294"/>
            <p14:sldId id="297"/>
            <p14:sldId id="295"/>
            <p14:sldId id="296"/>
            <p14:sldId id="298"/>
            <p14:sldId id="299"/>
            <p14:sldId id="300"/>
            <p14:sldId id="302"/>
            <p14:sldId id="303"/>
            <p14:sldId id="304"/>
            <p14:sldId id="305"/>
            <p14:sldId id="306"/>
            <p14:sldId id="307"/>
            <p14:sldId id="308"/>
            <p14:sldId id="309"/>
            <p14:sldId id="319"/>
            <p14:sldId id="310"/>
          </p14:sldIdLst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E25E649-3F16-4E02-A733-19D2CDBF48F0}" styleName="Средний стиль 3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44" autoAdjust="0"/>
    <p:restoredTop sz="94660" autoAdjust="0"/>
  </p:normalViewPr>
  <p:slideViewPr>
    <p:cSldViewPr snapToGrid="0">
      <p:cViewPr varScale="1">
        <p:scale>
          <a:sx n="74" d="100"/>
          <a:sy n="74" d="100"/>
        </p:scale>
        <p:origin x="-414" y="-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A6CD5-E901-4BD4-BF74-867405AB3D10}" type="datetimeFigureOut">
              <a:rPr lang="ru-RU" smtClean="0"/>
              <a:pPr/>
              <a:t>08.06.2022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A9832B45-AAF8-48AD-9F81-3C5DEA0221F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5597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A6CD5-E901-4BD4-BF74-867405AB3D10}" type="datetimeFigureOut">
              <a:rPr lang="ru-RU" smtClean="0"/>
              <a:pPr/>
              <a:t>08.06.2022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9832B45-AAF8-48AD-9F81-3C5DEA0221F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1213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A6CD5-E901-4BD4-BF74-867405AB3D10}" type="datetimeFigureOut">
              <a:rPr lang="ru-RU" smtClean="0"/>
              <a:pPr/>
              <a:t>08.06.2022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9832B45-AAF8-48AD-9F81-3C5DEA0221F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808154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A6CD5-E901-4BD4-BF74-867405AB3D10}" type="datetimeFigureOut">
              <a:rPr lang="ru-RU" smtClean="0"/>
              <a:pPr/>
              <a:t>08.06.2022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9832B45-AAF8-48AD-9F81-3C5DEA0221F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56819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A6CD5-E901-4BD4-BF74-867405AB3D10}" type="datetimeFigureOut">
              <a:rPr lang="ru-RU" smtClean="0"/>
              <a:pPr/>
              <a:t>08.06.2022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9832B45-AAF8-48AD-9F81-3C5DEA0221F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69740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A6CD5-E901-4BD4-BF74-867405AB3D10}" type="datetimeFigureOut">
              <a:rPr lang="ru-RU" smtClean="0"/>
              <a:pPr/>
              <a:t>08.06.2022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9832B45-AAF8-48AD-9F81-3C5DEA0221F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42033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A6CD5-E901-4BD4-BF74-867405AB3D10}" type="datetimeFigureOut">
              <a:rPr lang="ru-RU" smtClean="0"/>
              <a:pPr/>
              <a:t>08.06.2022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32B45-AAF8-48AD-9F81-3C5DEA0221F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55337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A6CD5-E901-4BD4-BF74-867405AB3D10}" type="datetimeFigureOut">
              <a:rPr lang="ru-RU" smtClean="0"/>
              <a:pPr/>
              <a:t>08.06.2022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32B45-AAF8-48AD-9F81-3C5DEA0221F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5520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A6CD5-E901-4BD4-BF74-867405AB3D10}" type="datetimeFigureOut">
              <a:rPr lang="ru-RU" smtClean="0"/>
              <a:pPr/>
              <a:t>08.06.2022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32B45-AAF8-48AD-9F81-3C5DEA0221F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36368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A6CD5-E901-4BD4-BF74-867405AB3D10}" type="datetimeFigureOut">
              <a:rPr lang="ru-RU" smtClean="0"/>
              <a:pPr/>
              <a:t>08.06.2022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9832B45-AAF8-48AD-9F81-3C5DEA0221F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9170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A6CD5-E901-4BD4-BF74-867405AB3D10}" type="datetimeFigureOut">
              <a:rPr lang="ru-RU" smtClean="0"/>
              <a:pPr/>
              <a:t>08.06.2022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9832B45-AAF8-48AD-9F81-3C5DEA0221F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3891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A6CD5-E901-4BD4-BF74-867405AB3D10}" type="datetimeFigureOut">
              <a:rPr lang="ru-RU" smtClean="0"/>
              <a:pPr/>
              <a:t>08.06.2022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9832B45-AAF8-48AD-9F81-3C5DEA0221F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89093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A6CD5-E901-4BD4-BF74-867405AB3D10}" type="datetimeFigureOut">
              <a:rPr lang="ru-RU" smtClean="0"/>
              <a:pPr/>
              <a:t>08.06.2022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32B45-AAF8-48AD-9F81-3C5DEA0221F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940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A6CD5-E901-4BD4-BF74-867405AB3D10}" type="datetimeFigureOut">
              <a:rPr lang="ru-RU" smtClean="0"/>
              <a:pPr/>
              <a:t>08.06.2022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32B45-AAF8-48AD-9F81-3C5DEA0221F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19593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A6CD5-E901-4BD4-BF74-867405AB3D10}" type="datetimeFigureOut">
              <a:rPr lang="ru-RU" smtClean="0"/>
              <a:pPr/>
              <a:t>08.06.2022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32B45-AAF8-48AD-9F81-3C5DEA0221F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2371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A6CD5-E901-4BD4-BF74-867405AB3D10}" type="datetimeFigureOut">
              <a:rPr lang="ru-RU" smtClean="0"/>
              <a:pPr/>
              <a:t>08.06.2022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9832B45-AAF8-48AD-9F81-3C5DEA0221F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8634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6A6CD5-E901-4BD4-BF74-867405AB3D10}" type="datetimeFigureOut">
              <a:rPr lang="ru-RU" smtClean="0"/>
              <a:pPr/>
              <a:t>08.06.2022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A9832B45-AAF8-48AD-9F81-3C5DEA0221F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1002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5.xml"/><Relationship Id="rId18" Type="http://schemas.openxmlformats.org/officeDocument/2006/relationships/slide" Target="slide20.xml"/><Relationship Id="rId26" Type="http://schemas.openxmlformats.org/officeDocument/2006/relationships/slide" Target="slide28.xml"/><Relationship Id="rId3" Type="http://schemas.openxmlformats.org/officeDocument/2006/relationships/slide" Target="slide4.xml"/><Relationship Id="rId21" Type="http://schemas.openxmlformats.org/officeDocument/2006/relationships/slide" Target="slide23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17" Type="http://schemas.openxmlformats.org/officeDocument/2006/relationships/slide" Target="slide19.xml"/><Relationship Id="rId25" Type="http://schemas.openxmlformats.org/officeDocument/2006/relationships/slide" Target="slide27.xml"/><Relationship Id="rId2" Type="http://schemas.openxmlformats.org/officeDocument/2006/relationships/slide" Target="slide3.xml"/><Relationship Id="rId16" Type="http://schemas.openxmlformats.org/officeDocument/2006/relationships/slide" Target="slide18.xml"/><Relationship Id="rId20" Type="http://schemas.openxmlformats.org/officeDocument/2006/relationships/slide" Target="slide2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24" Type="http://schemas.openxmlformats.org/officeDocument/2006/relationships/slide" Target="slide26.xml"/><Relationship Id="rId5" Type="http://schemas.openxmlformats.org/officeDocument/2006/relationships/slide" Target="slide6.xml"/><Relationship Id="rId15" Type="http://schemas.openxmlformats.org/officeDocument/2006/relationships/slide" Target="slide17.xml"/><Relationship Id="rId23" Type="http://schemas.openxmlformats.org/officeDocument/2006/relationships/slide" Target="slide25.xml"/><Relationship Id="rId10" Type="http://schemas.openxmlformats.org/officeDocument/2006/relationships/slide" Target="slide11.xml"/><Relationship Id="rId19" Type="http://schemas.openxmlformats.org/officeDocument/2006/relationships/slide" Target="slide21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6.xml"/><Relationship Id="rId22" Type="http://schemas.openxmlformats.org/officeDocument/2006/relationships/slide" Target="slide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slide" Target="slide2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«Своя игра» </a:t>
            </a:r>
            <a:r>
              <a:rPr lang="ru-RU" sz="2800" dirty="0" smtClean="0"/>
              <a:t>по краеведению. На примере  истории Удмуртии 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3212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Флора Удмуртии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Вопрос 3: 30 баллов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2800" b="1" i="1" dirty="0"/>
          </a:p>
          <a:p>
            <a:endParaRPr lang="ru-RU" sz="2800" b="1" i="1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каких двух ландшафтных зонах расположена Удмуртия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38348" y="5072075"/>
            <a:ext cx="57454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/>
              <a:t>Ответ: Таёжная и подтаёжная</a:t>
            </a:r>
            <a:endParaRPr lang="ru-RU" sz="2800" b="1" i="1" dirty="0"/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10025090" y="6143644"/>
            <a:ext cx="428628" cy="428628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7" name="Picture 5" descr="C:\Users\Марина\Downloads\250px-Удмуртия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4992" y="551146"/>
            <a:ext cx="4496843" cy="4597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3969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Флора Удмуртии</a:t>
            </a:r>
            <a:br>
              <a:rPr lang="ru-RU" b="1" dirty="0" smtClean="0"/>
            </a:br>
            <a:r>
              <a:rPr lang="ru-RU" b="1" dirty="0" smtClean="0"/>
              <a:t>Вопрос 4: </a:t>
            </a:r>
            <a:r>
              <a:rPr lang="ru-RU" b="1" dirty="0"/>
              <a:t>4</a:t>
            </a:r>
            <a:r>
              <a:rPr lang="ru-RU" b="1" dirty="0" smtClean="0"/>
              <a:t>0 баллов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2800" b="1" i="1" dirty="0"/>
          </a:p>
          <a:p>
            <a:endParaRPr lang="ru-RU" sz="2800" b="1" i="1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2589212" y="1598612"/>
            <a:ext cx="3505199" cy="4256277"/>
          </a:xfrm>
        </p:spPr>
        <p:txBody>
          <a:bodyPr>
            <a:normAutofit fontScale="77500" lnSpcReduction="20000"/>
          </a:bodyPr>
          <a:lstStyle/>
          <a:p>
            <a: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Лекарственное растение Удмуртии, ее </a:t>
            </a:r>
            <a:r>
              <a:rPr lang="ru-RU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используют </a:t>
            </a:r>
            <a: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кулинарии(она </a:t>
            </a:r>
            <a:r>
              <a:rPr lang="ru-RU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имеет пряный немного остренький с горчинкой </a:t>
            </a:r>
            <a: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вкус),</a:t>
            </a:r>
            <a:r>
              <a:rPr lang="ru-RU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парфюмерной промышленности используется эфирное масло, </a:t>
            </a:r>
            <a: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Трава защищает </a:t>
            </a:r>
            <a:r>
              <a:rPr lang="ru-RU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 от </a:t>
            </a:r>
            <a: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рака, отвары и настои </a:t>
            </a:r>
            <a:r>
              <a:rPr lang="ru-RU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успокаивают нервную </a:t>
            </a:r>
            <a: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систему.</a:t>
            </a:r>
            <a:endParaRPr lang="ru-RU" sz="2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238348" y="5072075"/>
            <a:ext cx="29899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/>
              <a:t>Ответ: Душица</a:t>
            </a:r>
            <a:endParaRPr lang="ru-RU" sz="2800" b="1" i="1" dirty="0"/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10025090" y="6143644"/>
            <a:ext cx="428628" cy="428628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3429" y="876822"/>
            <a:ext cx="4221271" cy="3266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5002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Флора Удмуртии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Вопрос 5: </a:t>
            </a:r>
            <a:r>
              <a:rPr lang="ru-RU" b="1" dirty="0"/>
              <a:t>5</a:t>
            </a:r>
            <a:r>
              <a:rPr lang="ru-RU" b="1" dirty="0" smtClean="0"/>
              <a:t>0 баллов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2800" b="1" i="1" dirty="0"/>
          </a:p>
          <a:p>
            <a:endParaRPr lang="ru-RU" sz="2800" b="1" i="1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 деревьев, священных рощ характерен традиционной культуре многих народов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 десяти километрах от посёлка Игра, у обочины Сибирского тракта стоит 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«Чёртово дерево». Что это сосна, ель, береза?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238348" y="5072075"/>
            <a:ext cx="26901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/>
              <a:t>Ответ: Сосна</a:t>
            </a:r>
            <a:endParaRPr lang="ru-RU" sz="2800" b="1" i="1" dirty="0"/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10025090" y="6143644"/>
            <a:ext cx="428628" cy="428628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3" name="Picture 3" descr="C:\Users\Марина\Downloads\image001_18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8584" y="580122"/>
            <a:ext cx="5047989" cy="503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7706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Фауна Удмуртии</a:t>
            </a:r>
            <a:br>
              <a:rPr lang="ru-RU" b="1" dirty="0" smtClean="0"/>
            </a:br>
            <a:r>
              <a:rPr lang="ru-RU" b="1" dirty="0" smtClean="0"/>
              <a:t>Вопрос 1: </a:t>
            </a:r>
            <a:r>
              <a:rPr lang="ru-RU" b="1" dirty="0"/>
              <a:t>1</a:t>
            </a:r>
            <a:r>
              <a:rPr lang="ru-RU" b="1" dirty="0" smtClean="0"/>
              <a:t>0 баллов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2800" b="1" i="1" dirty="0"/>
          </a:p>
          <a:p>
            <a:endParaRPr lang="ru-RU" sz="2800" b="1" i="1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Какой самый крупный зверь обитает в лесах Удмуртии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38348" y="5072075"/>
            <a:ext cx="23936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/>
              <a:t>Ответ: Лось</a:t>
            </a:r>
            <a:endParaRPr lang="ru-RU" sz="2800" b="1" i="1" dirty="0"/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10025090" y="6143644"/>
            <a:ext cx="428628" cy="428628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C:\Users\user\Desktop\ec7fc4ae-505f-4f0e-a051-6ba362433c2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05826" y="1161247"/>
            <a:ext cx="5072517" cy="37590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19305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Фауна Удмуртии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Вопрос 2: </a:t>
            </a:r>
            <a:r>
              <a:rPr lang="ru-RU" b="1" dirty="0"/>
              <a:t>2</a:t>
            </a:r>
            <a:r>
              <a:rPr lang="ru-RU" b="1" dirty="0" smtClean="0"/>
              <a:t>0 баллов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2800" b="1" i="1" dirty="0"/>
          </a:p>
          <a:p>
            <a:endParaRPr lang="ru-RU" sz="2800" b="1" i="1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Какая птица изображена на гербе Удмуртии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38348" y="5072075"/>
            <a:ext cx="28600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/>
              <a:t>Ответ: Лебедь</a:t>
            </a:r>
            <a:endParaRPr lang="ru-RU" sz="2800" b="1" i="1" dirty="0"/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10025090" y="6143644"/>
            <a:ext cx="428628" cy="428628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3" name="Picture 3" descr="C:\Users\user\Desktop\345654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55872" y="1251857"/>
            <a:ext cx="5650095" cy="324394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9628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Фауна Удмуртии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Вопрос 3: 30 баллов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2800" b="1" i="1" dirty="0"/>
          </a:p>
          <a:p>
            <a:endParaRPr lang="ru-RU" sz="2800" b="1" i="1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январе 1996 года в селе Турецкое была открыта звероферма колхоза «Труд Ленина». Кого выращивали на звероферме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38348" y="5072075"/>
            <a:ext cx="60660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/>
              <a:t>Ответ: Норок, хорьков , песцов.</a:t>
            </a:r>
            <a:endParaRPr lang="ru-RU" sz="2800" b="1" i="1" dirty="0"/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10025090" y="6143644"/>
            <a:ext cx="428628" cy="428628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C:\Users\user\Desktop\120363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19874" y="999445"/>
            <a:ext cx="5082721" cy="381204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7709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Фауна Удмуртии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Вопрос 4: 40 баллов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2800" b="1" i="1" dirty="0"/>
          </a:p>
          <a:p>
            <a:endParaRPr lang="ru-RU" sz="2800" b="1" i="1" dirty="0"/>
          </a:p>
          <a:p>
            <a:endParaRPr lang="ru-RU" sz="2800" b="1" i="1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2582280" y="1561035"/>
            <a:ext cx="3505199" cy="426243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Удмуртии встречается птица , название которой, совпадает с фамилией русского писателя-классика. Что это за птица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38348" y="5072075"/>
            <a:ext cx="38491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/>
              <a:t>Ответ: Утка - гоголь</a:t>
            </a:r>
            <a:endParaRPr lang="ru-RU" sz="2800" b="1" i="1" dirty="0"/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10025090" y="6143644"/>
            <a:ext cx="428628" cy="428628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C:\Users\user\Desktop\4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13550" y="833438"/>
            <a:ext cx="4810125" cy="4114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97520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Фауна Удмуртии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Вопрос 5: </a:t>
            </a:r>
            <a:r>
              <a:rPr lang="ru-RU" b="1" dirty="0"/>
              <a:t>5</a:t>
            </a:r>
            <a:r>
              <a:rPr lang="ru-RU" b="1" dirty="0" smtClean="0"/>
              <a:t>0 баллов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2800" b="1" i="1" dirty="0"/>
          </a:p>
          <a:p>
            <a:endParaRPr lang="ru-RU" sz="2800" b="1" i="1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Какая рыба дала название городу Сарапулу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переводе с чувашского — «жёлтая, красивая рыба». Она в изобилии водилась в Каме. 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38348" y="5072075"/>
            <a:ext cx="32351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/>
              <a:t>Ответ: Стерлядь</a:t>
            </a:r>
            <a:endParaRPr lang="ru-RU" sz="2800" b="1" i="1" dirty="0"/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10025090" y="6143644"/>
            <a:ext cx="428628" cy="428628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user\Desktop\265px-Acipenser_ruthenus_Prague_Vltava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5203" y="1472972"/>
            <a:ext cx="4867956" cy="32514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5120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Удивительное-рядом !</a:t>
            </a:r>
            <a:br>
              <a:rPr lang="ru-RU" b="1" dirty="0" smtClean="0"/>
            </a:br>
            <a:r>
              <a:rPr lang="ru-RU" b="1" dirty="0" smtClean="0"/>
              <a:t>Вопрос 1: </a:t>
            </a:r>
            <a:r>
              <a:rPr lang="ru-RU" b="1" dirty="0"/>
              <a:t>1</a:t>
            </a:r>
            <a:r>
              <a:rPr lang="ru-RU" b="1" dirty="0" smtClean="0"/>
              <a:t>0 баллов</a:t>
            </a:r>
            <a:endParaRPr lang="ru-RU" b="1" dirty="0"/>
          </a:p>
        </p:txBody>
      </p:sp>
      <p:pic>
        <p:nvPicPr>
          <p:cNvPr id="5122" name="Picture 2" descr="C:\Users\пк 17\Desktop\i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9513" y="1480979"/>
            <a:ext cx="5181600" cy="3497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Река в европейской части России, самый крупный приток Волги. Берёт начало в селе Кулига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Кезского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</a:t>
            </a:r>
            <a:r>
              <a:rPr lang="ru-RU" sz="2000" dirty="0"/>
              <a:t>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Удмуртии.</a:t>
            </a:r>
            <a:endParaRPr lang="ru-RU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2238348" y="5072075"/>
            <a:ext cx="34579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/>
              <a:t>Ответ</a:t>
            </a:r>
            <a:r>
              <a:rPr lang="ru-RU" sz="2800" b="1" i="1" dirty="0" smtClean="0"/>
              <a:t>: Река Кама</a:t>
            </a:r>
            <a:endParaRPr lang="ru-RU" sz="2800" b="1" i="1" dirty="0"/>
          </a:p>
        </p:txBody>
      </p:sp>
      <p:sp>
        <p:nvSpPr>
          <p:cNvPr id="5" name="Управляющая кнопка: возврат 4">
            <a:hlinkClick r:id="rId3" action="ppaction://hlinksldjump" highlightClick="1"/>
          </p:cNvPr>
          <p:cNvSpPr/>
          <p:nvPr/>
        </p:nvSpPr>
        <p:spPr>
          <a:xfrm>
            <a:off x="10025090" y="6143644"/>
            <a:ext cx="428628" cy="428628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8106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Удивительное-рядом !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Вопрос 2: 20 баллов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2800" b="1" i="1" dirty="0" smtClean="0"/>
          </a:p>
          <a:p>
            <a:endParaRPr lang="ru-RU" sz="2800" b="1" i="1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2521722" y="1416138"/>
            <a:ext cx="3505199" cy="3191751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Старейшая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форма пчеловодства, при которой пчёлы живут в дуплах деревьев. Дупла могли быть естественными или по нескольку дупел выдалбливали в толстых деревьях на высоте от 4 до 15 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м.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38347" y="5481508"/>
            <a:ext cx="40719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/>
              <a:t>Ответ</a:t>
            </a:r>
            <a:r>
              <a:rPr lang="ru-RU" sz="2800" b="1" i="1" dirty="0" smtClean="0"/>
              <a:t>: Бортничество</a:t>
            </a:r>
            <a:endParaRPr lang="ru-RU" sz="2800" b="1" i="1" dirty="0"/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10025090" y="6143644"/>
            <a:ext cx="428628" cy="428628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C:\Users\пк 17\Desktop\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1358354"/>
            <a:ext cx="4670425" cy="3307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8442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11600" y="558428"/>
            <a:ext cx="8911687" cy="1280890"/>
          </a:xfrm>
        </p:spPr>
        <p:txBody>
          <a:bodyPr/>
          <a:lstStyle/>
          <a:p>
            <a:pPr algn="ctr"/>
            <a:r>
              <a:rPr lang="ru-RU" dirty="0" smtClean="0"/>
              <a:t>Диапазон тем: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30975" y="2004811"/>
            <a:ext cx="9248639" cy="2033147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endParaRPr lang="ru-RU" dirty="0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9356858"/>
              </p:ext>
            </p:extLst>
          </p:nvPr>
        </p:nvGraphicFramePr>
        <p:xfrm>
          <a:off x="4456089" y="2004812"/>
          <a:ext cx="6323526" cy="3402727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1232482"/>
                <a:gridCol w="1272761"/>
                <a:gridCol w="1272761"/>
                <a:gridCol w="1272761"/>
                <a:gridCol w="1272761"/>
              </a:tblGrid>
              <a:tr h="613128"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2" action="ppaction://hlinksldjump"/>
                        </a:rPr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3" action="ppaction://hlinksldjump"/>
                        </a:rPr>
                        <a:t>20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4" action="ppaction://hlinksldjump"/>
                        </a:rPr>
                        <a:t>30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5" action="ppaction://hlinksldjump"/>
                        </a:rPr>
                        <a:t>40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6" action="ppaction://hlinksldjump"/>
                        </a:rPr>
                        <a:t>50</a:t>
                      </a:r>
                      <a:endParaRPr lang="ru-RU" dirty="0"/>
                    </a:p>
                  </a:txBody>
                  <a:tcPr/>
                </a:tc>
              </a:tr>
              <a:tr h="638827"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7" action="ppaction://hlinksldjump"/>
                        </a:rPr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8" action="ppaction://hlinksldjump"/>
                        </a:rPr>
                        <a:t>20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9" action="ppaction://hlinksldjump"/>
                        </a:rPr>
                        <a:t>30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10" action="ppaction://hlinksldjump"/>
                        </a:rPr>
                        <a:t>40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11" action="ppaction://hlinksldjump"/>
                        </a:rPr>
                        <a:t>50</a:t>
                      </a:r>
                      <a:endParaRPr lang="ru-RU" dirty="0"/>
                    </a:p>
                  </a:txBody>
                  <a:tcPr/>
                </a:tc>
              </a:tr>
              <a:tr h="614778"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12" action="ppaction://hlinksldjump"/>
                        </a:rPr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13" action="ppaction://hlinksldjump"/>
                        </a:rPr>
                        <a:t>20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13" action="ppaction://hlinksldjump"/>
                        </a:rPr>
                        <a:t>30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14" action="ppaction://hlinksldjump"/>
                        </a:rPr>
                        <a:t>40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15" action="ppaction://hlinksldjump"/>
                        </a:rPr>
                        <a:t>50</a:t>
                      </a:r>
                      <a:endParaRPr lang="ru-RU" dirty="0"/>
                    </a:p>
                  </a:txBody>
                  <a:tcPr/>
                </a:tc>
              </a:tr>
              <a:tr h="689382"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16" action="ppaction://hlinksldjump"/>
                        </a:rPr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17" action="ppaction://hlinksldjump"/>
                        </a:rPr>
                        <a:t>20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18" action="ppaction://hlinksldjump"/>
                        </a:rPr>
                        <a:t>30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19" action="ppaction://hlinksldjump"/>
                        </a:rPr>
                        <a:t>40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20" action="ppaction://hlinksldjump"/>
                        </a:rPr>
                        <a:t>50</a:t>
                      </a:r>
                      <a:endParaRPr lang="ru-RU" dirty="0"/>
                    </a:p>
                  </a:txBody>
                  <a:tcPr/>
                </a:tc>
              </a:tr>
              <a:tr h="846612"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21" action="ppaction://hlinksldjump"/>
                        </a:rPr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22" action="ppaction://hlinksldjump"/>
                        </a:rPr>
                        <a:t>20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23" action="ppaction://hlinksldjump"/>
                        </a:rPr>
                        <a:t>30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24" action="ppaction://hlinksldjump"/>
                        </a:rPr>
                        <a:t>40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hlinkClick r:id="rId25" action="ppaction://hlinksldjump"/>
                        </a:rPr>
                        <a:t>50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5436216"/>
              </p:ext>
            </p:extLst>
          </p:nvPr>
        </p:nvGraphicFramePr>
        <p:xfrm>
          <a:off x="1162901" y="2004812"/>
          <a:ext cx="3144055" cy="3418958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3144055"/>
              </a:tblGrid>
              <a:tr h="57555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Гордость Республики                          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64008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ru-RU" dirty="0" smtClean="0"/>
                        <a:t>Флора Удмуртии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64008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Фауна Удмуртии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64008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Удивительное-рядом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85863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Районы Удмуртии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Управляющая кнопка: настраиваемая 6">
            <a:hlinkClick r:id="" action="ppaction://hlinkshowjump?jump=lastslide" highlightClick="1"/>
          </p:cNvPr>
          <p:cNvSpPr/>
          <p:nvPr/>
        </p:nvSpPr>
        <p:spPr>
          <a:xfrm>
            <a:off x="10328856" y="6117465"/>
            <a:ext cx="1194431" cy="437882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26" action="ppaction://hlinksldjump"/>
              </a:rPr>
              <a:t>В Конец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5144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Удивительное-рядом !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Вопрос 3: </a:t>
            </a:r>
            <a:r>
              <a:rPr lang="ru-RU" b="1" dirty="0"/>
              <a:t>3</a:t>
            </a:r>
            <a:r>
              <a:rPr lang="ru-RU" b="1" dirty="0" smtClean="0"/>
              <a:t>0 баллов</a:t>
            </a:r>
            <a:endParaRPr lang="ru-RU" b="1" dirty="0"/>
          </a:p>
        </p:txBody>
      </p:sp>
      <p:pic>
        <p:nvPicPr>
          <p:cNvPr id="3075" name="Picture 3" descr="C:\Users\пк 17\Downloads\i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2518" y="1041400"/>
            <a:ext cx="3261199" cy="403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2665412" y="1573213"/>
            <a:ext cx="3505199" cy="3379787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Женщины-удмуртки очень любили украшения монисто. На холщовую ткань плотными рядами пришивали серебряные монеты. Какую роль играло это украшение? 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38348" y="5072075"/>
            <a:ext cx="63257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/>
              <a:t>Ответ: Это был талисман-оберег</a:t>
            </a:r>
            <a:endParaRPr lang="ru-RU" sz="2800" b="1" i="1" dirty="0"/>
          </a:p>
        </p:txBody>
      </p:sp>
      <p:sp>
        <p:nvSpPr>
          <p:cNvPr id="5" name="Управляющая кнопка: возврат 4">
            <a:hlinkClick r:id="rId3" action="ppaction://hlinksldjump" highlightClick="1"/>
          </p:cNvPr>
          <p:cNvSpPr/>
          <p:nvPr/>
        </p:nvSpPr>
        <p:spPr>
          <a:xfrm>
            <a:off x="10025090" y="6143644"/>
            <a:ext cx="428628" cy="428628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3998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Удивительное-рядом </a:t>
            </a:r>
            <a:r>
              <a:rPr lang="ru-RU" b="1" dirty="0" smtClean="0"/>
              <a:t>!</a:t>
            </a:r>
            <a:br>
              <a:rPr lang="ru-RU" b="1" dirty="0" smtClean="0"/>
            </a:br>
            <a:r>
              <a:rPr lang="ru-RU" b="1" dirty="0" smtClean="0"/>
              <a:t>Вопрос 4: </a:t>
            </a:r>
            <a:r>
              <a:rPr lang="ru-RU" b="1" dirty="0"/>
              <a:t>4</a:t>
            </a:r>
            <a:r>
              <a:rPr lang="ru-RU" b="1" dirty="0" smtClean="0"/>
              <a:t>0 баллов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2800" b="1" i="1" dirty="0"/>
          </a:p>
          <a:p>
            <a:endParaRPr lang="ru-RU" sz="2800" b="1" i="1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347346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Сколько букв в удмуртском алфавите?</a:t>
            </a:r>
          </a:p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Подсказка! Их больше чем в русском!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38348" y="5072075"/>
            <a:ext cx="922560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/>
              <a:t>Ответ</a:t>
            </a:r>
            <a:r>
              <a:rPr lang="ru-RU" sz="2800" b="1" i="1" dirty="0" smtClean="0"/>
              <a:t>: 38: 33 русские буквы и 5 букв</a:t>
            </a:r>
          </a:p>
          <a:p>
            <a:r>
              <a:rPr lang="ru-RU" sz="2800" b="1" i="1" dirty="0" smtClean="0"/>
              <a:t> с диакритическим знаком( 2 точки над буквами</a:t>
            </a:r>
          </a:p>
          <a:p>
            <a:r>
              <a:rPr lang="ru-RU" sz="2800" b="1" i="1" dirty="0" smtClean="0"/>
              <a:t>ж, з, и, о, ч) </a:t>
            </a:r>
            <a:endParaRPr lang="ru-RU" sz="2800" b="1" i="1" dirty="0"/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10025090" y="6143644"/>
            <a:ext cx="428628" cy="428628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0100" y="635000"/>
            <a:ext cx="3403599" cy="4075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7569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Удивительное-рядом </a:t>
            </a:r>
            <a:r>
              <a:rPr lang="ru-RU" b="1" dirty="0" smtClean="0"/>
              <a:t>!</a:t>
            </a:r>
            <a:br>
              <a:rPr lang="ru-RU" b="1" dirty="0" smtClean="0"/>
            </a:br>
            <a:r>
              <a:rPr lang="ru-RU" b="1" dirty="0" smtClean="0"/>
              <a:t>Вопрос 5: </a:t>
            </a:r>
            <a:r>
              <a:rPr lang="ru-RU" b="1" dirty="0"/>
              <a:t>5</a:t>
            </a:r>
            <a:r>
              <a:rPr lang="ru-RU" b="1" dirty="0" smtClean="0"/>
              <a:t>0 баллов</a:t>
            </a:r>
            <a:endParaRPr lang="ru-RU" b="1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Согласно поверьям древних удмуртов здесь живет дух всего дома, поэтому туда нельзя было наступать, сидеть на нем. Нарушение влекло смерть, болезнь родственников.</a:t>
            </a:r>
          </a:p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 чем идет речь?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38348" y="5072075"/>
            <a:ext cx="25795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/>
              <a:t>Ответ</a:t>
            </a:r>
            <a:r>
              <a:rPr lang="ru-RU" sz="2800" b="1" i="1" dirty="0" smtClean="0"/>
              <a:t>: Порог</a:t>
            </a:r>
            <a:endParaRPr lang="ru-RU" sz="2800" b="1" i="1" dirty="0"/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10025090" y="6143644"/>
            <a:ext cx="428628" cy="428628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5300" y="1219199"/>
            <a:ext cx="4368800" cy="4376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2172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Районы Удмуртии </a:t>
            </a:r>
            <a:br>
              <a:rPr lang="ru-RU" b="1" dirty="0" smtClean="0"/>
            </a:br>
            <a:r>
              <a:rPr lang="ru-RU" b="1" dirty="0" smtClean="0"/>
              <a:t>Вопрос </a:t>
            </a:r>
            <a:r>
              <a:rPr lang="ru-RU" b="1" dirty="0"/>
              <a:t>1</a:t>
            </a:r>
            <a:r>
              <a:rPr lang="ru-RU" b="1" dirty="0" smtClean="0"/>
              <a:t>: </a:t>
            </a:r>
            <a:r>
              <a:rPr lang="ru-RU" b="1" dirty="0"/>
              <a:t>1</a:t>
            </a:r>
            <a:r>
              <a:rPr lang="ru-RU" b="1" dirty="0" smtClean="0"/>
              <a:t>0 баллов</a:t>
            </a:r>
            <a:endParaRPr lang="ru-RU" b="1" dirty="0"/>
          </a:p>
        </p:txBody>
      </p:sp>
      <p:pic>
        <p:nvPicPr>
          <p:cNvPr id="7170" name="Picture 2" descr="C:\Users\user\Desktop\untitled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233416" y="1230086"/>
            <a:ext cx="5739282" cy="2911852"/>
          </a:xfrm>
          <a:prstGeom prst="rect">
            <a:avLst/>
          </a:prstGeom>
          <a:noFill/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Какой район называется удмуртской Швейцарией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38348" y="5072075"/>
            <a:ext cx="50802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/>
              <a:t>Ответ: </a:t>
            </a:r>
            <a:r>
              <a:rPr lang="ru-RU" sz="2800" b="1" i="1" dirty="0" err="1" smtClean="0"/>
              <a:t>Шарканский</a:t>
            </a:r>
            <a:r>
              <a:rPr lang="ru-RU" sz="2800" b="1" i="1" dirty="0" smtClean="0"/>
              <a:t> район</a:t>
            </a:r>
            <a:endParaRPr lang="ru-RU" sz="2800" b="1" i="1" dirty="0"/>
          </a:p>
        </p:txBody>
      </p:sp>
      <p:sp>
        <p:nvSpPr>
          <p:cNvPr id="5" name="Управляющая кнопка: возврат 4">
            <a:hlinkClick r:id="rId3" action="ppaction://hlinksldjump" highlightClick="1"/>
          </p:cNvPr>
          <p:cNvSpPr/>
          <p:nvPr/>
        </p:nvSpPr>
        <p:spPr>
          <a:xfrm>
            <a:off x="10025090" y="6143644"/>
            <a:ext cx="428628" cy="428628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7885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Районы Удмуртии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Вопрос 2: 20 баллов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2800" b="1" i="1" dirty="0"/>
          </a:p>
          <a:p>
            <a:endParaRPr lang="ru-RU" sz="2800" b="1" i="1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Вятская Автономная область была образована в 1920 году. Какой город был её первой столицей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38348" y="5072075"/>
            <a:ext cx="26965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/>
              <a:t>Ответ: Глазов</a:t>
            </a:r>
            <a:endParaRPr lang="ru-RU" sz="2800" b="1" i="1" dirty="0"/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10025090" y="6143644"/>
            <a:ext cx="428628" cy="428628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146" name="Picture 2" descr="C:\Users\user\Desktop\image02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93318" y="1251858"/>
            <a:ext cx="4979531" cy="29711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9658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Районы Удмуртии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Вопрос 3: </a:t>
            </a:r>
            <a:r>
              <a:rPr lang="ru-RU" b="1" dirty="0"/>
              <a:t>3</a:t>
            </a:r>
            <a:r>
              <a:rPr lang="ru-RU" b="1" dirty="0" smtClean="0"/>
              <a:t>0 баллов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2800" b="1" i="1" dirty="0"/>
          </a:p>
          <a:p>
            <a:endParaRPr lang="ru-RU" sz="2800" b="1" i="1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Этот город- районный центр. В 1840 году здесь крестили в Благовещенском соборе знаменитого на весь мир человека. Назовите город и знаменитого человека , родившегося здесь.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38348" y="5072075"/>
            <a:ext cx="33025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/>
              <a:t>Ответ</a:t>
            </a:r>
            <a:r>
              <a:rPr lang="ru-RU" sz="2800" b="1" i="1" dirty="0" smtClean="0"/>
              <a:t>: Воткинск.</a:t>
            </a:r>
            <a:endParaRPr lang="ru-RU" sz="2800" b="1" i="1" dirty="0"/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10025090" y="6143644"/>
            <a:ext cx="428628" cy="428628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8194" name="Picture 2" descr="C:\Users\user\Desktop\origin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71084" y="885061"/>
            <a:ext cx="4704221" cy="35281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7295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89212" y="227723"/>
            <a:ext cx="3505199" cy="976312"/>
          </a:xfrm>
        </p:spPr>
        <p:txBody>
          <a:bodyPr>
            <a:normAutofit/>
          </a:bodyPr>
          <a:lstStyle/>
          <a:p>
            <a:r>
              <a:rPr lang="ru-RU" b="1" dirty="0"/>
              <a:t>Районы Удмуртии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Вопрос 4: </a:t>
            </a:r>
            <a:r>
              <a:rPr lang="ru-RU" b="1" dirty="0"/>
              <a:t>4</a:t>
            </a:r>
            <a:r>
              <a:rPr lang="ru-RU" b="1" dirty="0" smtClean="0"/>
              <a:t>0 баллов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2800" b="1" i="1" dirty="0"/>
          </a:p>
          <a:p>
            <a:endParaRPr lang="ru-RU" sz="2800" b="1" i="1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2520973" y="1332859"/>
            <a:ext cx="3505199" cy="426243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anose="02020603050405020304" pitchFamily="18" charset="0"/>
              </a:rPr>
              <a:t>Район расположен в западной части центра Удмуртии.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территории района протекают 34 речки, имеется множество родников. Самая многоводная река, протекающая по территории района 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Кильмезь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38348" y="5590403"/>
            <a:ext cx="49279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/>
              <a:t>Ответ: </a:t>
            </a:r>
            <a:r>
              <a:rPr lang="ru-RU" sz="2800" b="1" i="1" dirty="0" err="1" smtClean="0"/>
              <a:t>Селтинский</a:t>
            </a:r>
            <a:r>
              <a:rPr lang="ru-RU" sz="2800" b="1" i="1" dirty="0" smtClean="0"/>
              <a:t> район</a:t>
            </a:r>
            <a:endParaRPr lang="ru-RU" sz="2800" b="1" i="1" dirty="0"/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10025090" y="6143644"/>
            <a:ext cx="428628" cy="428628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218" name="Picture 2" descr="C:\Users\user\Desktop\202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6485" y="614580"/>
            <a:ext cx="5169905" cy="388121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158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89212" y="282315"/>
            <a:ext cx="3505199" cy="976312"/>
          </a:xfrm>
        </p:spPr>
        <p:txBody>
          <a:bodyPr>
            <a:normAutofit/>
          </a:bodyPr>
          <a:lstStyle/>
          <a:p>
            <a:r>
              <a:rPr lang="ru-RU" b="1" dirty="0"/>
              <a:t>Районы Удмуртии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Вопрос 5: </a:t>
            </a:r>
            <a:r>
              <a:rPr lang="ru-RU" b="1" dirty="0"/>
              <a:t>5</a:t>
            </a:r>
            <a:r>
              <a:rPr lang="ru-RU" b="1" dirty="0" smtClean="0"/>
              <a:t>0 баллов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2800" b="1" i="1" dirty="0"/>
          </a:p>
          <a:p>
            <a:endParaRPr lang="ru-RU" sz="2800" b="1" i="1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2575564" y="1332859"/>
            <a:ext cx="3505199" cy="426243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Район образован в 1929 году. Это уникальная окраина по национальному составу, здесь проживают русские, удмурты, чуваши и мордва. 12 апреля 2013 года здесь открыта официальная резиденция Бабы Яги.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38348" y="5595295"/>
            <a:ext cx="4867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/>
              <a:t>Ответ: </a:t>
            </a:r>
            <a:r>
              <a:rPr lang="ru-RU" sz="2800" b="1" i="1" dirty="0" err="1" smtClean="0"/>
              <a:t>Граховский</a:t>
            </a:r>
            <a:r>
              <a:rPr lang="ru-RU" sz="2800" b="1" i="1" dirty="0" smtClean="0"/>
              <a:t> район</a:t>
            </a:r>
            <a:endParaRPr lang="ru-RU" sz="2800" b="1" i="1" dirty="0"/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10025090" y="6143644"/>
            <a:ext cx="428628" cy="428628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42" name="Picture 2" descr="C:\Users\user\Desktop\ris03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29401" y="1082204"/>
            <a:ext cx="4637314" cy="31475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63162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В ходе работы над проектом мы сами узнали очень много нового по краеведческой тематике.</a:t>
            </a:r>
          </a:p>
          <a:p>
            <a:r>
              <a:rPr lang="ru-RU" sz="3200" dirty="0" smtClean="0"/>
              <a:t>Очень надеемся что нашим продуктом-готовой игрой –воспользуются педагоги  и ученики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517271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игру !</a:t>
            </a:r>
            <a:endParaRPr lang="ru-RU" dirty="0"/>
          </a:p>
        </p:txBody>
      </p:sp>
      <p:pic>
        <p:nvPicPr>
          <p:cNvPr id="11267" name="Picture 3" descr="C:\Users\user\Desktop\d231-1382195665-1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839244" y="0"/>
            <a:ext cx="12191999" cy="864597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9899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Гордость Удмуртии</a:t>
            </a:r>
            <a:r>
              <a:rPr lang="en-US" sz="2800" b="1" dirty="0">
                <a:solidFill>
                  <a:schemeClr val="tx1"/>
                </a:solidFill>
              </a:rPr>
              <a:t/>
            </a:r>
            <a:br>
              <a:rPr lang="en-US" sz="2800" b="1" dirty="0">
                <a:solidFill>
                  <a:schemeClr val="tx1"/>
                </a:solidFill>
              </a:rPr>
            </a:br>
            <a:r>
              <a:rPr lang="ru-RU" sz="2800" b="1" dirty="0">
                <a:solidFill>
                  <a:schemeClr val="tx1"/>
                </a:solidFill>
              </a:rPr>
              <a:t>Вопрос 1: 10 баллов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indent="15875">
              <a:buNone/>
            </a:pP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Родился в селе Курья Алтайского края. Он был семнадцатым ребёнком в многодетной крестьянской семье.  С детских лет интересовался техникой, с интересом исследуя устройство и принципы работы разных 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механизмов. Это самый знаменитый человек в России и Удмуртии, в его честь назван 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проспект и оборонное предприятие в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Ижевске.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5875">
              <a:buNone/>
            </a:pPr>
            <a:endParaRPr lang="ru-RU" sz="2800" b="1" i="1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524000" y="5882034"/>
            <a:ext cx="754296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/>
              <a:t>Ответ: </a:t>
            </a: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Михаил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Тимофеевич Калашников</a:t>
            </a:r>
          </a:p>
          <a:p>
            <a:endParaRPr lang="ru-RU" sz="2800" b="1" i="1" dirty="0"/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10025090" y="6143644"/>
            <a:ext cx="428628" cy="428628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2471" y="1611268"/>
            <a:ext cx="3421964" cy="2960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813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Гордость Удмуртии</a:t>
            </a:r>
            <a:r>
              <a:rPr lang="en-US" sz="2800" b="1" dirty="0">
                <a:solidFill>
                  <a:schemeClr val="tx1"/>
                </a:solidFill>
              </a:rPr>
              <a:t/>
            </a:r>
            <a:br>
              <a:rPr lang="en-US" sz="2800" b="1" dirty="0">
                <a:solidFill>
                  <a:schemeClr val="tx1"/>
                </a:solidFill>
              </a:rPr>
            </a:br>
            <a:r>
              <a:rPr lang="ru-RU" sz="2800" b="1" dirty="0">
                <a:solidFill>
                  <a:schemeClr val="tx1"/>
                </a:solidFill>
              </a:rPr>
              <a:t>Вопрос </a:t>
            </a:r>
            <a:r>
              <a:rPr lang="ru-RU" sz="2800" b="1" dirty="0" smtClean="0">
                <a:solidFill>
                  <a:schemeClr val="tx1"/>
                </a:solidFill>
              </a:rPr>
              <a:t>2: 20 </a:t>
            </a:r>
            <a:r>
              <a:rPr lang="ru-RU" sz="2800" b="1" dirty="0">
                <a:solidFill>
                  <a:schemeClr val="tx1"/>
                </a:solidFill>
              </a:rPr>
              <a:t>баллов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Советская лыжница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4-кратная олимпийская чемпионка, 9-кратная чемпионка мира, обладательница Кубка мира, 39-кратная чемпионка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СССР. В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настоящее время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она проживает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селе Италмас, где находится её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дом-музей.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 2007 году 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был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открыт с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портивно-оздоровительный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лыжный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комплекс, названный в ее честь.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635617" y="5989346"/>
            <a:ext cx="45945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/>
              <a:t>Ответ: Галина Кулакова</a:t>
            </a:r>
            <a:endParaRPr lang="ru-RU" sz="2800" b="1" i="1" dirty="0"/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10025090" y="6143644"/>
            <a:ext cx="428628" cy="428628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985" y="1741118"/>
            <a:ext cx="3169085" cy="3407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665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836802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Гордость Удмуртии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Вопрос 3: </a:t>
            </a:r>
            <a:r>
              <a:rPr lang="ru-RU" b="1" dirty="0"/>
              <a:t>3</a:t>
            </a:r>
            <a:r>
              <a:rPr lang="ru-RU" b="1" dirty="0" smtClean="0"/>
              <a:t>0 баллов</a:t>
            </a:r>
            <a:endParaRPr lang="ru-RU" b="1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1966586" y="1405719"/>
            <a:ext cx="4127825" cy="4260871"/>
          </a:xfrm>
        </p:spPr>
        <p:txBody>
          <a:bodyPr>
            <a:noAutofit/>
          </a:bodyPr>
          <a:lstStyle/>
          <a:p>
            <a:r>
              <a:rPr lang="ru-RU" sz="2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уководитель Департамента горных и соляных дел</a:t>
            </a:r>
            <a:r>
              <a:rPr lang="ru-RU" sz="2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и Горного кадетского корпуса, один из крупнейших специалистов горнозаводского </a:t>
            </a:r>
            <a:r>
              <a:rPr lang="ru-RU" sz="2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дела </a:t>
            </a:r>
            <a:r>
              <a:rPr lang="ru-RU" sz="2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России своего времени. В 1807 году — основатель Ижевского оружейного завода (в 1808 году завод был передан в Военное ведомство).</a:t>
            </a:r>
            <a:endParaRPr lang="ru-RU" sz="23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i="1" dirty="0"/>
          </a:p>
          <a:p>
            <a:endParaRPr lang="ru-RU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764404" y="5666590"/>
            <a:ext cx="40826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/>
              <a:t>Ответ</a:t>
            </a:r>
            <a:r>
              <a:rPr lang="ru-RU" sz="2800" b="1" i="1" dirty="0" smtClean="0"/>
              <a:t>: Дерябин Андрей Федорович</a:t>
            </a:r>
            <a:endParaRPr lang="ru-RU" sz="2800" b="1" i="1" dirty="0"/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10025090" y="6143644"/>
            <a:ext cx="428628" cy="428628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8998" y="446088"/>
            <a:ext cx="4385614" cy="3947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359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Гордость Удмуртии</a:t>
            </a:r>
            <a:br>
              <a:rPr lang="ru-RU" b="1" dirty="0" smtClean="0"/>
            </a:br>
            <a:r>
              <a:rPr lang="ru-RU" b="1" dirty="0" smtClean="0"/>
              <a:t>Вопрос 4: </a:t>
            </a:r>
            <a:r>
              <a:rPr lang="ru-RU" b="1" dirty="0"/>
              <a:t>4</a:t>
            </a:r>
            <a:r>
              <a:rPr lang="ru-RU" b="1" dirty="0" smtClean="0"/>
              <a:t>0 баллов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2800" b="1" i="1" dirty="0"/>
          </a:p>
          <a:p>
            <a:endParaRPr lang="ru-RU" sz="2800" b="1" i="1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Жительница города Сарапула</a:t>
            </a:r>
            <a:r>
              <a:rPr lang="ru-RU" sz="2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герой Отечественной войны 1812 года, ординарец </a:t>
            </a:r>
            <a:r>
              <a:rPr lang="ru-RU" sz="2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фельдмаршала </a:t>
            </a:r>
            <a:r>
              <a:rPr lang="ru-RU" sz="2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И. Кутузова</a:t>
            </a:r>
            <a:r>
              <a:rPr lang="ru-RU" sz="2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первая женщина-офицер русской армии, кавалер Георгиевского креста</a:t>
            </a:r>
            <a:r>
              <a:rPr lang="ru-RU" sz="2000" dirty="0">
                <a:solidFill>
                  <a:schemeClr val="tx1"/>
                </a:solidFill>
              </a:rPr>
              <a:t>.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38348" y="5072075"/>
            <a:ext cx="46826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/>
              <a:t>Ответ</a:t>
            </a:r>
            <a:r>
              <a:rPr lang="ru-RU" sz="2800" b="1" i="1" dirty="0" smtClean="0"/>
              <a:t>: Надежда Дурова</a:t>
            </a:r>
            <a:endParaRPr lang="ru-RU" sz="2800" b="1" i="1" dirty="0"/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10025090" y="6143644"/>
            <a:ext cx="428628" cy="428628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050" name="Picture 2" descr="C:\Users\Марина\Downloads\250px-Nadezhda_Durova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7205" y="501041"/>
            <a:ext cx="3376513" cy="4033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353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5219" y="247615"/>
            <a:ext cx="3505199" cy="707268"/>
          </a:xfrm>
        </p:spPr>
        <p:txBody>
          <a:bodyPr>
            <a:normAutofit/>
          </a:bodyPr>
          <a:lstStyle/>
          <a:p>
            <a:r>
              <a:rPr lang="ru-RU" b="1" dirty="0" smtClean="0"/>
              <a:t>Гордость Удмуртии</a:t>
            </a:r>
            <a:br>
              <a:rPr lang="ru-RU" b="1" dirty="0" smtClean="0"/>
            </a:br>
            <a:r>
              <a:rPr lang="ru-RU" b="1" dirty="0" smtClean="0"/>
              <a:t>Вопрос 5: </a:t>
            </a:r>
            <a:r>
              <a:rPr lang="ru-RU" b="1" dirty="0"/>
              <a:t>5</a:t>
            </a:r>
            <a:r>
              <a:rPr lang="ru-RU" b="1" dirty="0" smtClean="0"/>
              <a:t>0 баллов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2800" b="1" i="1" dirty="0"/>
          </a:p>
          <a:p>
            <a:endParaRPr lang="ru-RU" sz="2800" b="1" i="1" dirty="0"/>
          </a:p>
          <a:p>
            <a:endParaRPr lang="ru-RU" sz="2800" b="1" i="1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2573675" y="1017374"/>
            <a:ext cx="3505199" cy="450809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Летчик,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двадцать четыре года был уже дважды Героем Советского Союза.  В феврале 1943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года он совершил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первый боевой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вылет, был участником Парада 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Победы в Москве.</a:t>
            </a:r>
          </a:p>
          <a:p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 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Совершил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210 боевых вылетов на разведку и штурмовку, опорных пунктов, аэродромов, скоплений войск и техники противника, нанеся ему значительный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урон.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73675" y="5525470"/>
            <a:ext cx="73036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/>
              <a:t>Ответ</a:t>
            </a:r>
            <a:r>
              <a:rPr lang="ru-RU" sz="2800" b="1" i="1" dirty="0" smtClean="0"/>
              <a:t>: </a:t>
            </a:r>
            <a:r>
              <a:rPr lang="ru-RU" sz="2800" b="1" i="1" dirty="0" err="1" smtClean="0"/>
              <a:t>Кунгурцев</a:t>
            </a:r>
            <a:r>
              <a:rPr lang="ru-RU" sz="2800" b="1" i="1" dirty="0" smtClean="0"/>
              <a:t> Евгений Максимович</a:t>
            </a:r>
            <a:endParaRPr lang="ru-RU" sz="2800" b="1" i="1" dirty="0"/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10025090" y="6143644"/>
            <a:ext cx="428628" cy="428628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Марина\Downloads\Kungurtsev_E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7622" y="601249"/>
            <a:ext cx="2961782" cy="385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5296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Флора Удмуртии</a:t>
            </a:r>
            <a:br>
              <a:rPr lang="ru-RU" b="1" dirty="0" smtClean="0"/>
            </a:br>
            <a:r>
              <a:rPr lang="ru-RU" b="1" dirty="0" smtClean="0"/>
              <a:t>Вопрос 1:10 баллов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2800" b="1" i="1" dirty="0"/>
          </a:p>
          <a:p>
            <a:endParaRPr lang="ru-RU" sz="2800" b="1" i="1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Особую известность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флоре  края имеет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купальница европейская,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удмуртское название цветка.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38348" y="5072075"/>
            <a:ext cx="33265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/>
              <a:t>Ответ: </a:t>
            </a:r>
            <a:r>
              <a:rPr lang="ru-RU" sz="2800" b="1" i="1" dirty="0" err="1"/>
              <a:t>И</a:t>
            </a:r>
            <a:r>
              <a:rPr lang="ru-RU" sz="2800" b="1" i="1" dirty="0" err="1" smtClean="0"/>
              <a:t>талмас</a:t>
            </a:r>
            <a:r>
              <a:rPr lang="ru-RU" sz="2800" b="1" i="1" dirty="0" smtClean="0"/>
              <a:t>  </a:t>
            </a:r>
            <a:endParaRPr lang="ru-RU" sz="2800" b="1" i="1" dirty="0"/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10025090" y="6143644"/>
            <a:ext cx="428628" cy="428628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Марина\Downloads\7941f90b17ea02ab965a93ad6f6566f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2362" y="1328738"/>
            <a:ext cx="4096010" cy="420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5527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Флора Удмуртии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Вопрос 2: 20 баллов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b="1" i="1" dirty="0" smtClean="0"/>
              <a:t> </a:t>
            </a:r>
            <a:endParaRPr lang="ru-RU" sz="2800" b="1" i="1" dirty="0"/>
          </a:p>
          <a:p>
            <a:endParaRPr lang="ru-RU" sz="2800" b="1" i="1" dirty="0"/>
          </a:p>
          <a:p>
            <a:endParaRPr lang="ru-RU" sz="2800" b="1" i="1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2626790" y="1665962"/>
            <a:ext cx="3505199" cy="426243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торфяных болотах республики растет 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растение – хищник,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миленький цветок. Как он называется?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38348" y="5072075"/>
            <a:ext cx="30059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/>
              <a:t>Ответ</a:t>
            </a:r>
            <a:r>
              <a:rPr lang="ru-RU" sz="2800" b="1" i="1" dirty="0" smtClean="0"/>
              <a:t>: Росянка</a:t>
            </a:r>
            <a:endParaRPr lang="ru-RU" sz="2800" b="1" i="1" dirty="0"/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10025090" y="6143644"/>
            <a:ext cx="428628" cy="428628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C:\Users\Марина\Downloads\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2049" y="1665962"/>
            <a:ext cx="3745282" cy="3406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5057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766</TotalTime>
  <Words>702</Words>
  <Application>Microsoft Office PowerPoint</Application>
  <PresentationFormat>Произвольный</PresentationFormat>
  <Paragraphs>122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Легкий дым</vt:lpstr>
      <vt:lpstr>«Своя игра» по краеведению. На примере  истории Удмуртии </vt:lpstr>
      <vt:lpstr>Диапазон тем:</vt:lpstr>
      <vt:lpstr>Гордость Удмуртии Вопрос 1: 10 баллов</vt:lpstr>
      <vt:lpstr>Гордость Удмуртии Вопрос 2: 20 баллов</vt:lpstr>
      <vt:lpstr>Гордость Удмуртии Вопрос 3: 30 баллов</vt:lpstr>
      <vt:lpstr>Гордость Удмуртии Вопрос 4: 40 баллов</vt:lpstr>
      <vt:lpstr>Гордость Удмуртии Вопрос 5: 50 баллов</vt:lpstr>
      <vt:lpstr>Флора Удмуртии Вопрос 1:10 баллов</vt:lpstr>
      <vt:lpstr>Флора Удмуртии Вопрос 2: 20 баллов</vt:lpstr>
      <vt:lpstr>Флора Удмуртии Вопрос 3: 30 баллов</vt:lpstr>
      <vt:lpstr>Флора Удмуртии Вопрос 4: 40 баллов</vt:lpstr>
      <vt:lpstr>Флора Удмуртии Вопрос 5: 50 баллов</vt:lpstr>
      <vt:lpstr>Фауна Удмуртии Вопрос 1: 10 баллов</vt:lpstr>
      <vt:lpstr>Фауна Удмуртии Вопрос 2: 20 баллов</vt:lpstr>
      <vt:lpstr>Фауна Удмуртии Вопрос 3: 30 баллов</vt:lpstr>
      <vt:lpstr>Фауна Удмуртии Вопрос 4: 40 баллов</vt:lpstr>
      <vt:lpstr>Фауна Удмуртии Вопрос 5: 50 баллов</vt:lpstr>
      <vt:lpstr>Удивительное-рядом ! Вопрос 1: 10 баллов</vt:lpstr>
      <vt:lpstr>Удивительное-рядом ! Вопрос 2: 20 баллов</vt:lpstr>
      <vt:lpstr>Удивительное-рядом ! Вопрос 3: 30 баллов</vt:lpstr>
      <vt:lpstr>Удивительное-рядом ! Вопрос 4: 40 баллов</vt:lpstr>
      <vt:lpstr>Удивительное-рядом ! Вопрос 5: 50 баллов</vt:lpstr>
      <vt:lpstr>Районы Удмуртии  Вопрос 1: 10 баллов</vt:lpstr>
      <vt:lpstr>Районы Удмуртии Вопрос 2: 20 баллов</vt:lpstr>
      <vt:lpstr>Районы Удмуртии Вопрос 3: 30 баллов</vt:lpstr>
      <vt:lpstr>Районы Удмуртии Вопрос 4: 40 баллов</vt:lpstr>
      <vt:lpstr>Районы Удмуртии Вопрос 5: 50 баллов</vt:lpstr>
      <vt:lpstr>Заключение</vt:lpstr>
      <vt:lpstr>Спасибо за игру 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Иван</dc:creator>
  <cp:lastModifiedBy>RePack by Diakov</cp:lastModifiedBy>
  <cp:revision>38</cp:revision>
  <cp:lastPrinted>2017-03-15T17:05:48Z</cp:lastPrinted>
  <dcterms:created xsi:type="dcterms:W3CDTF">2017-02-05T08:20:17Z</dcterms:created>
  <dcterms:modified xsi:type="dcterms:W3CDTF">2022-06-08T14:24:31Z</dcterms:modified>
</cp:coreProperties>
</file>