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82" r:id="rId22"/>
    <p:sldId id="278" r:id="rId23"/>
    <p:sldId id="277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A3642-07F3-4EE1-9658-CEA943BCA31B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EFF9C-E241-4284-A26B-D409480E3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688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5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70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273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029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403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90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147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19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944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705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413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15603-6A89-43D1-A99D-3882667478AF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BDF33-41C6-4591-A9B2-2567A391C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585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0.xml"/><Relationship Id="rId18" Type="http://schemas.openxmlformats.org/officeDocument/2006/relationships/slide" Target="slide22.xml"/><Relationship Id="rId26" Type="http://schemas.openxmlformats.org/officeDocument/2006/relationships/slide" Target="slide24.xml"/><Relationship Id="rId3" Type="http://schemas.openxmlformats.org/officeDocument/2006/relationships/slide" Target="slide3.xml"/><Relationship Id="rId21" Type="http://schemas.openxmlformats.org/officeDocument/2006/relationships/slide" Target="slide18.xml"/><Relationship Id="rId7" Type="http://schemas.openxmlformats.org/officeDocument/2006/relationships/slide" Target="slide4.xml"/><Relationship Id="rId12" Type="http://schemas.openxmlformats.org/officeDocument/2006/relationships/slide" Target="slide11.xml"/><Relationship Id="rId17" Type="http://schemas.openxmlformats.org/officeDocument/2006/relationships/slide" Target="slide17.xml"/><Relationship Id="rId25" Type="http://schemas.openxmlformats.org/officeDocument/2006/relationships/slide" Target="slide19.xml"/><Relationship Id="rId2" Type="http://schemas.openxmlformats.org/officeDocument/2006/relationships/image" Target="../media/image2.png"/><Relationship Id="rId16" Type="http://schemas.openxmlformats.org/officeDocument/2006/relationships/slide" Target="slide12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5.xml"/><Relationship Id="rId24" Type="http://schemas.openxmlformats.org/officeDocument/2006/relationships/slide" Target="slide14.xml"/><Relationship Id="rId5" Type="http://schemas.openxmlformats.org/officeDocument/2006/relationships/slide" Target="slide15.xml"/><Relationship Id="rId15" Type="http://schemas.openxmlformats.org/officeDocument/2006/relationships/slide" Target="slide7.xml"/><Relationship Id="rId23" Type="http://schemas.openxmlformats.org/officeDocument/2006/relationships/slide" Target="slide8.xml"/><Relationship Id="rId10" Type="http://schemas.openxmlformats.org/officeDocument/2006/relationships/slide" Target="slide26.xml"/><Relationship Id="rId19" Type="http://schemas.openxmlformats.org/officeDocument/2006/relationships/slide" Target="slide6.xml"/><Relationship Id="rId4" Type="http://schemas.openxmlformats.org/officeDocument/2006/relationships/slide" Target="slide9.xml"/><Relationship Id="rId9" Type="http://schemas.openxmlformats.org/officeDocument/2006/relationships/slide" Target="slide16.xml"/><Relationship Id="rId14" Type="http://schemas.openxmlformats.org/officeDocument/2006/relationships/slide" Target="slide23.xml"/><Relationship Id="rId22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7" t="4138" r="3480" b="8505"/>
          <a:stretch/>
        </p:blipFill>
        <p:spPr bwMode="auto">
          <a:xfrm>
            <a:off x="0" y="0"/>
            <a:ext cx="91222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545" y="2852936"/>
            <a:ext cx="7163129" cy="1656184"/>
          </a:xfrm>
        </p:spPr>
        <p:txBody>
          <a:bodyPr>
            <a:prstTxWarp prst="textWave4">
              <a:avLst/>
            </a:prstTxWarp>
            <a:norm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Выбери свой вид спорта!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0710" y="3645024"/>
            <a:ext cx="6400800" cy="1752600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икторина по физической культуре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33338"/>
            <a:ext cx="9199563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Все, за исключением одного не являются игроками в баскетболе, кто?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849291"/>
          </a:xfrm>
        </p:spPr>
        <p:txBody>
          <a:bodyPr>
            <a:normAutofit/>
          </a:bodyPr>
          <a:lstStyle/>
          <a:p>
            <a:pPr fontAlgn="base">
              <a:buFont typeface="Wingdings" pitchFamily="2" charset="2"/>
              <a:buChar char="q"/>
            </a:pPr>
            <a:r>
              <a:rPr lang="ru-RU" dirty="0"/>
              <a:t>Разыгрывающий защитник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/>
              <a:t>Атакующий защитник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/>
              <a:t>Легкий </a:t>
            </a:r>
            <a:r>
              <a:rPr lang="ru-RU" dirty="0" smtClean="0"/>
              <a:t>форвард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 smtClean="0"/>
              <a:t>Оттянутый форвард</a:t>
            </a:r>
            <a:endParaRPr lang="ru-RU" dirty="0"/>
          </a:p>
          <a:p>
            <a:pPr fontAlgn="base">
              <a:buFont typeface="Wingdings" pitchFamily="2" charset="2"/>
              <a:buChar char="q"/>
            </a:pPr>
            <a:r>
              <a:rPr lang="ru-RU" dirty="0"/>
              <a:t>Тяжелый форвард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/>
              <a:t>Центровой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00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33338"/>
            <a:ext cx="9199563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Кто занимает позицию 1 и 3 в баскетболе?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464496" cy="440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1- атакующий защитник, 3- центровой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1-тяжелый форвард, 3-легкий форвард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1-разрывающий защитник, 3- легкий форвард 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49"/>
          <a:stretch/>
        </p:blipFill>
        <p:spPr bwMode="auto">
          <a:xfrm>
            <a:off x="4321889" y="2160205"/>
            <a:ext cx="4596993" cy="437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в конец 15">
            <a:hlinkClick r:id="rId5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4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33338"/>
            <a:ext cx="9199563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Какова продолжительность игры в баскетболе?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281339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3 тайма по 10 минут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4 тайма по 15 минут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4 тайма по 10 минут</a:t>
            </a:r>
          </a:p>
          <a:p>
            <a:pPr marL="0" indent="0">
              <a:buNone/>
            </a:pPr>
            <a:r>
              <a:rPr lang="ru-RU" dirty="0" smtClean="0"/>
              <a:t>Матч </a:t>
            </a:r>
            <a:r>
              <a:rPr lang="ru-RU" dirty="0"/>
              <a:t>по баскетболу состоит из 4-х </a:t>
            </a:r>
            <a:r>
              <a:rPr lang="ru-RU" dirty="0" smtClean="0"/>
              <a:t>четвертей по 10минут. Перерыв </a:t>
            </a:r>
            <a:r>
              <a:rPr lang="ru-RU" dirty="0"/>
              <a:t>между четвертями – 2 минуты, между двумя частями встречи – 15 минут.</a:t>
            </a:r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25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33338"/>
            <a:ext cx="9199563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За забитый мяч со штрафной линии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даётся…?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752528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5800" dirty="0" smtClean="0"/>
              <a:t> 1,5 очко</a:t>
            </a:r>
            <a:endParaRPr lang="ru-RU" sz="5800" dirty="0"/>
          </a:p>
          <a:p>
            <a:pPr>
              <a:buFont typeface="Wingdings" pitchFamily="2" charset="2"/>
              <a:buChar char="q"/>
            </a:pPr>
            <a:r>
              <a:rPr lang="ru-RU" sz="5800" dirty="0" smtClean="0"/>
              <a:t> 2 </a:t>
            </a:r>
            <a:r>
              <a:rPr lang="ru-RU" sz="5800" dirty="0"/>
              <a:t>очка</a:t>
            </a:r>
          </a:p>
          <a:p>
            <a:pPr>
              <a:buFont typeface="Wingdings" pitchFamily="2" charset="2"/>
              <a:buChar char="q"/>
            </a:pPr>
            <a:r>
              <a:rPr lang="ru-RU" sz="5800" dirty="0" smtClean="0"/>
              <a:t> </a:t>
            </a:r>
            <a:r>
              <a:rPr lang="ru-RU" sz="5800" dirty="0"/>
              <a:t>1 </a:t>
            </a:r>
            <a:r>
              <a:rPr lang="ru-RU" sz="5800" dirty="0" smtClean="0"/>
              <a:t>очко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400" dirty="0" smtClean="0"/>
              <a:t>Мяч </a:t>
            </a:r>
            <a:r>
              <a:rPr lang="ru-RU" sz="4400" dirty="0"/>
              <a:t>можно трогать </a:t>
            </a:r>
            <a:r>
              <a:rPr lang="ru-RU" sz="4400" b="1" dirty="0"/>
              <a:t>только руками.</a:t>
            </a:r>
          </a:p>
          <a:p>
            <a:pPr marL="0" indent="0">
              <a:buNone/>
            </a:pPr>
            <a:r>
              <a:rPr lang="ru-RU" sz="4400" b="1" dirty="0"/>
              <a:t>Нельзя бежать с мячом</a:t>
            </a:r>
            <a:r>
              <a:rPr lang="ru-RU" sz="4400" dirty="0"/>
              <a:t>, просто держа его в руках, наносить удары по мячу рукой или ногой, </a:t>
            </a:r>
            <a:r>
              <a:rPr lang="ru-RU" sz="4400" b="1" dirty="0"/>
              <a:t>блокировать телом.</a:t>
            </a:r>
            <a:r>
              <a:rPr lang="ru-RU" sz="4400" dirty="0"/>
              <a:t> Неумышленное касание какой-либо частью ноги не считается нарушением.</a:t>
            </a:r>
          </a:p>
          <a:p>
            <a:pPr marL="0" indent="0">
              <a:buNone/>
            </a:pPr>
            <a:r>
              <a:rPr lang="ru-RU" sz="4400" dirty="0" smtClean="0"/>
              <a:t>В </a:t>
            </a:r>
            <a:r>
              <a:rPr lang="ru-RU" sz="4400" dirty="0"/>
              <a:t>зависимости от места броска и его расстояния до сетки начисляется получает разное количество очков. Во время штрафного баскетбольный судья дает 1 очко, с близкого или среднего расстояния – 2 очка. Если получается попасть из-за </a:t>
            </a:r>
            <a:r>
              <a:rPr lang="ru-RU" sz="4400" dirty="0" err="1"/>
              <a:t>трехочковой</a:t>
            </a:r>
            <a:r>
              <a:rPr lang="ru-RU" sz="4400" dirty="0"/>
              <a:t> линии – это 3 очка. Если игрок ошибается и попадает мячом в свою корзину, в этом случае команда противника получает 2 дополнительных очка.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65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88" y="30163"/>
            <a:ext cx="9199563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Победителем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становится команда которая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…?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выиграла </a:t>
            </a:r>
            <a:r>
              <a:rPr lang="ru-RU" dirty="0"/>
              <a:t>четвёртую 10 минутку 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по </a:t>
            </a:r>
            <a:r>
              <a:rPr lang="ru-RU" dirty="0"/>
              <a:t>окончанию игрового времени 4 периода или если необходимо дополнительных периодов набрала больше количества очков 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выиграла </a:t>
            </a:r>
            <a:r>
              <a:rPr lang="ru-RU" dirty="0"/>
              <a:t>больше периодов 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/>
              <a:t> </a:t>
            </a:r>
            <a:r>
              <a:rPr lang="ru-RU" dirty="0" smtClean="0"/>
              <a:t>набрала </a:t>
            </a:r>
            <a:r>
              <a:rPr lang="ru-RU" dirty="0"/>
              <a:t>меньше нарушений</a:t>
            </a:r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65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" r="1836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Основные рекомендации к </a:t>
            </a:r>
            <a:r>
              <a:rPr lang="ru-RU" b="1" dirty="0" smtClean="0">
                <a:solidFill>
                  <a:schemeClr val="accent2"/>
                </a:solidFill>
              </a:rPr>
              <a:t>размерам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smtClean="0">
                <a:solidFill>
                  <a:schemeClr val="accent2"/>
                </a:solidFill>
              </a:rPr>
              <a:t>футбольной площадки?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2048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Длина- 100м на 100м; ширина – 50м на 100м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Длина- </a:t>
            </a:r>
            <a:r>
              <a:rPr lang="ru-RU" dirty="0" smtClean="0"/>
              <a:t>от 90 м до 120м</a:t>
            </a:r>
            <a:r>
              <a:rPr lang="ru-RU" dirty="0"/>
              <a:t>; ширина – </a:t>
            </a:r>
            <a:r>
              <a:rPr lang="ru-RU" dirty="0" smtClean="0"/>
              <a:t>от 45м до 90м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Длина- от 8</a:t>
            </a:r>
            <a:r>
              <a:rPr lang="ru-RU" dirty="0" smtClean="0"/>
              <a:t>0 </a:t>
            </a:r>
            <a:r>
              <a:rPr lang="ru-RU" dirty="0"/>
              <a:t>м до </a:t>
            </a:r>
            <a:r>
              <a:rPr lang="ru-RU" dirty="0" smtClean="0"/>
              <a:t>120м</a:t>
            </a:r>
            <a:r>
              <a:rPr lang="ru-RU" dirty="0"/>
              <a:t>; ширина – от 45м до </a:t>
            </a:r>
            <a:r>
              <a:rPr lang="ru-RU" dirty="0" smtClean="0"/>
              <a:t>80м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Стандартная </a:t>
            </a:r>
            <a:r>
              <a:rPr lang="ru-RU" dirty="0"/>
              <a:t>длина — от 90 метров </a:t>
            </a:r>
            <a:r>
              <a:rPr lang="ru-RU" dirty="0" smtClean="0"/>
              <a:t>до </a:t>
            </a:r>
            <a:r>
              <a:rPr lang="ru-RU" dirty="0"/>
              <a:t>120 </a:t>
            </a:r>
            <a:r>
              <a:rPr lang="ru-RU" dirty="0" smtClean="0"/>
              <a:t>метров; ширина </a:t>
            </a:r>
            <a:r>
              <a:rPr lang="ru-RU" dirty="0"/>
              <a:t>— от 45 метров </a:t>
            </a:r>
            <a:r>
              <a:rPr lang="ru-RU" dirty="0" smtClean="0"/>
              <a:t>до </a:t>
            </a:r>
            <a:r>
              <a:rPr lang="ru-RU" dirty="0"/>
              <a:t>90 </a:t>
            </a:r>
            <a:r>
              <a:rPr lang="ru-RU" dirty="0" smtClean="0"/>
              <a:t>метров.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1"/>
            <a:ext cx="7776864" cy="441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 конец 4">
            <a:hlinkClick r:id="rId4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13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Игроки в футбольной команде?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2 команды по 6 человек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 команды по 11 человек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 команды по 10 человек</a:t>
            </a:r>
          </a:p>
          <a:p>
            <a:pPr marL="0" indent="0">
              <a:buNone/>
            </a:pPr>
            <a:r>
              <a:rPr lang="ru-RU" dirty="0" smtClean="0"/>
              <a:t>Играют </a:t>
            </a:r>
            <a:r>
              <a:rPr lang="ru-RU" dirty="0"/>
              <a:t>2 команды по 11 человек в каждой: 10 – полевых и 1 голкипер). Необязательно чтобы на поле был полный состав, но не допустимо, чтобы играли меньше 7 человек.</a:t>
            </a:r>
          </a:p>
        </p:txBody>
      </p:sp>
      <p:sp>
        <p:nvSpPr>
          <p:cNvPr id="7" name="Управляющая кнопка: в конец 6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0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Продолжительность таймов и их количество в футболе?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3650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4 тайма по 45 минут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 тайма по 45 минут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 тайма по 60 минут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Футбольный </a:t>
            </a:r>
            <a:r>
              <a:rPr lang="ru-RU" dirty="0"/>
              <a:t>матч состоит из двух таймов длительностью по 45 минут каждый. Между таймами предусмотрен 15 минутный перерыв на отдых, после которого команды меняются воротами. Это делается для того, чтобы команды были в равных условиях. </a:t>
            </a:r>
          </a:p>
        </p:txBody>
      </p:sp>
      <p:sp>
        <p:nvSpPr>
          <p:cNvPr id="7" name="Управляющая кнопка: в конец 6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57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93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Что обозначает каждая из этих карточек в футболе?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3" t="37771" r="76012" b="18501"/>
          <a:stretch/>
        </p:blipFill>
        <p:spPr bwMode="auto">
          <a:xfrm>
            <a:off x="1335473" y="1700808"/>
            <a:ext cx="274081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2" t="37472" r="58337" b="18032"/>
          <a:stretch/>
        </p:blipFill>
        <p:spPr bwMode="auto">
          <a:xfrm>
            <a:off x="5105825" y="1700808"/>
            <a:ext cx="268665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" t="55280" r="51778" b="18426"/>
          <a:stretch/>
        </p:blipFill>
        <p:spPr bwMode="auto">
          <a:xfrm>
            <a:off x="611560" y="5106895"/>
            <a:ext cx="3384376" cy="147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31" t="55280" r="4903" b="16532"/>
          <a:stretch/>
        </p:blipFill>
        <p:spPr bwMode="auto">
          <a:xfrm>
            <a:off x="5105825" y="5108039"/>
            <a:ext cx="3282599" cy="14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в конец 9">
            <a:hlinkClick r:id="rId5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89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Определение результата матча </a:t>
            </a:r>
            <a:r>
              <a:rPr lang="ru-RU" b="1" dirty="0" smtClean="0">
                <a:solidFill>
                  <a:schemeClr val="accent2"/>
                </a:solidFill>
              </a:rPr>
              <a:t>в футболе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До 3:1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Кто забил больше – выиграл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Со счетом 5:3</a:t>
            </a:r>
          </a:p>
          <a:p>
            <a:pPr marL="0" indent="0">
              <a:buNone/>
            </a:pPr>
            <a:r>
              <a:rPr lang="ru-RU" dirty="0" smtClean="0"/>
              <a:t>Кто </a:t>
            </a:r>
            <a:r>
              <a:rPr lang="ru-RU" dirty="0"/>
              <a:t>забил больше голов, тот и выиграл. Если после двух таймов ничья, а по регламенту матча её быть не может, чаще всего используют такую </a:t>
            </a:r>
            <a:r>
              <a:rPr lang="ru-RU" dirty="0" smtClean="0"/>
              <a:t>комбинацию: </a:t>
            </a:r>
          </a:p>
          <a:p>
            <a:r>
              <a:rPr lang="ru-RU" dirty="0" smtClean="0"/>
              <a:t>дополнительное </a:t>
            </a:r>
            <a:r>
              <a:rPr lang="ru-RU" dirty="0"/>
              <a:t>время — два тайма по 15 минут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серия послематчевых пенальти </a:t>
            </a:r>
            <a:r>
              <a:rPr lang="ru-RU" dirty="0" smtClean="0"/>
              <a:t>(победитель </a:t>
            </a:r>
            <a:r>
              <a:rPr lang="ru-RU" dirty="0"/>
              <a:t>определяется пятью ударами — если по их завершении счёт равный, то команды бьют до первого промаха).</a:t>
            </a:r>
          </a:p>
        </p:txBody>
      </p:sp>
      <p:sp>
        <p:nvSpPr>
          <p:cNvPr id="6" name="Управляющая кнопка: в конец 5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510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33953167"/>
              </p:ext>
            </p:extLst>
          </p:nvPr>
        </p:nvGraphicFramePr>
        <p:xfrm>
          <a:off x="1042813" y="1196752"/>
          <a:ext cx="7056785" cy="48810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2963"/>
                <a:gridCol w="1309751"/>
                <a:gridCol w="1411357"/>
                <a:gridCol w="1411357"/>
                <a:gridCol w="1411357"/>
              </a:tblGrid>
              <a:tr h="68722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Игры/ правила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Волейбол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Баскетбол 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Футбол 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Бадминтон 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77231">
                <a:tc>
                  <a:txBody>
                    <a:bodyPr/>
                    <a:lstStyle/>
                    <a:p>
                      <a:r>
                        <a:rPr lang="ru-RU" dirty="0" smtClean="0"/>
                        <a:t>Площадка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" action="ppaction://hlinksldjump"/>
                        </a:rPr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4" action="ppaction://hlinksldjump"/>
                        </a:rPr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5" action="ppaction://hlinksldjump"/>
                        </a:rPr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6" action="ppaction://hlinksldjump"/>
                        </a:rPr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357376">
                <a:tc>
                  <a:txBody>
                    <a:bodyPr/>
                    <a:lstStyle/>
                    <a:p>
                      <a:r>
                        <a:rPr lang="ru-RU" dirty="0" smtClean="0"/>
                        <a:t>Игроки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7" action="ppaction://hlinksldjump"/>
                        </a:rPr>
                        <a:t>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8" action="ppaction://hlinksldjump"/>
                        </a:rPr>
                        <a:t>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9" action="ppaction://hlinksldjump"/>
                        </a:rPr>
                        <a:t>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0" action="ppaction://hlinksldjump"/>
                        </a:rPr>
                        <a:t>200</a:t>
                      </a:r>
                      <a:endParaRPr lang="ru-RU" dirty="0"/>
                    </a:p>
                  </a:txBody>
                  <a:tcPr/>
                </a:tc>
              </a:tr>
              <a:tr h="577231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Расстановка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1" action="ppaction://hlinksldjump"/>
                        </a:rPr>
                        <a:t>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2" action="ppaction://hlinksldjump"/>
                        </a:rPr>
                        <a:t>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3" action="ppaction://hlinksldjump"/>
                        </a:rPr>
                        <a:t>300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4" action="ppaction://hlinksldjump"/>
                        </a:rPr>
                        <a:t>300</a:t>
                      </a:r>
                      <a:endParaRPr lang="ru-RU" dirty="0"/>
                    </a:p>
                  </a:txBody>
                  <a:tcPr/>
                </a:tc>
              </a:tr>
              <a:tr h="89338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Продолжи-</a:t>
                      </a:r>
                    </a:p>
                    <a:p>
                      <a:r>
                        <a:rPr lang="ru-RU" sz="1800" dirty="0" err="1" smtClean="0"/>
                        <a:t>тельность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baseline="0" dirty="0" smtClean="0"/>
                        <a:t>игры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5" action="ppaction://hlinksldjump"/>
                        </a:rPr>
                        <a:t>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6" action="ppaction://hlinksldjump"/>
                        </a:rPr>
                        <a:t>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7" action="ppaction://hlinksldjump"/>
                        </a:rPr>
                        <a:t>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8" action="ppaction://hlinksldjump"/>
                        </a:rPr>
                        <a:t>400</a:t>
                      </a:r>
                      <a:endParaRPr lang="ru-RU" dirty="0"/>
                    </a:p>
                  </a:txBody>
                  <a:tcPr/>
                </a:tc>
              </a:tr>
              <a:tr h="68722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Штрафные очки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19" action="ppaction://hlinksldjump"/>
                        </a:rPr>
                        <a:t>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0" action="ppaction://hlinksldjump"/>
                        </a:rPr>
                        <a:t>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1" action="ppaction://hlinksldjump"/>
                        </a:rPr>
                        <a:t>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2" action="ppaction://hlinksldjump"/>
                        </a:rPr>
                        <a:t>500</a:t>
                      </a:r>
                      <a:endParaRPr lang="ru-RU" dirty="0"/>
                    </a:p>
                  </a:txBody>
                  <a:tcPr/>
                </a:tc>
              </a:tr>
              <a:tr h="1072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Определение</a:t>
                      </a:r>
                      <a:r>
                        <a:rPr lang="ru-RU" dirty="0" smtClean="0"/>
                        <a:t> </a:t>
                      </a:r>
                      <a:r>
                        <a:rPr lang="ru-RU" sz="1600" dirty="0" smtClean="0"/>
                        <a:t>победителя</a:t>
                      </a:r>
                      <a:r>
                        <a:rPr lang="ru-RU" sz="1600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3" action="ppaction://hlinksldjump"/>
                        </a:rPr>
                        <a:t>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4" action="ppaction://hlinksldjump"/>
                        </a:rPr>
                        <a:t>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5" action="ppaction://hlinksldjump"/>
                        </a:rPr>
                        <a:t>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6" action="ppaction://hlinksldjump"/>
                        </a:rPr>
                        <a:t>600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27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3528392" cy="34563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Кто занимает позицию 5 в футболе?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04"/>
          <a:stretch/>
        </p:blipFill>
        <p:spPr bwMode="auto">
          <a:xfrm>
            <a:off x="4067944" y="332656"/>
            <a:ext cx="4752528" cy="639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348880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3600" dirty="0"/>
              <a:t>Опорный </a:t>
            </a:r>
            <a:r>
              <a:rPr lang="ru-RU" sz="3600" dirty="0" smtClean="0"/>
              <a:t>полузащитник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3600" dirty="0"/>
              <a:t>А</a:t>
            </a:r>
            <a:r>
              <a:rPr lang="ru-RU" sz="3600" dirty="0" smtClean="0"/>
              <a:t>такующий </a:t>
            </a:r>
            <a:r>
              <a:rPr lang="ru-RU" sz="3600" dirty="0"/>
              <a:t>полузащитник </a:t>
            </a:r>
            <a:endParaRPr lang="ru-RU" sz="36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sz="3600" dirty="0"/>
              <a:t>Ц</a:t>
            </a:r>
            <a:r>
              <a:rPr lang="ru-RU" sz="3600" dirty="0" smtClean="0"/>
              <a:t>ентральный </a:t>
            </a:r>
            <a:r>
              <a:rPr lang="ru-RU" sz="3600" dirty="0"/>
              <a:t>полузащитник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014" b="31970"/>
          <a:stretch/>
        </p:blipFill>
        <p:spPr bwMode="auto">
          <a:xfrm>
            <a:off x="359532" y="2243823"/>
            <a:ext cx="3456384" cy="439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402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37" r="2"/>
          <a:stretch/>
        </p:blipFill>
        <p:spPr bwMode="auto">
          <a:xfrm>
            <a:off x="0" y="0"/>
            <a:ext cx="9144000" cy="685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Какие размеры площадки </a:t>
            </a:r>
            <a:r>
              <a:rPr lang="ru-RU" b="1" dirty="0" smtClean="0">
                <a:solidFill>
                  <a:srgbClr val="FFFF00"/>
                </a:solidFill>
              </a:rPr>
              <a:t>для </a:t>
            </a:r>
            <a:r>
              <a:rPr lang="ru-RU" b="1" dirty="0">
                <a:solidFill>
                  <a:srgbClr val="FFFF00"/>
                </a:solidFill>
              </a:rPr>
              <a:t>бадминтона?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20933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5,18 </a:t>
            </a:r>
            <a:r>
              <a:rPr lang="ru-RU" dirty="0"/>
              <a:t>м х 13,4 </a:t>
            </a:r>
            <a:r>
              <a:rPr lang="ru-RU" dirty="0" smtClean="0"/>
              <a:t>м</a:t>
            </a: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6,18 </a:t>
            </a:r>
            <a:r>
              <a:rPr lang="ru-RU" dirty="0"/>
              <a:t>м х 13,4 </a:t>
            </a:r>
            <a:r>
              <a:rPr lang="ru-RU" dirty="0" smtClean="0"/>
              <a:t>м</a:t>
            </a: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dirty="0"/>
              <a:t>7,18 м х 13,4 м</a:t>
            </a:r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6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Сколько </a:t>
            </a:r>
            <a:r>
              <a:rPr lang="ru-RU" b="1" dirty="0" smtClean="0">
                <a:solidFill>
                  <a:srgbClr val="FFFF00"/>
                </a:solidFill>
              </a:rPr>
              <a:t>гейма(</a:t>
            </a:r>
            <a:r>
              <a:rPr lang="ru-RU" b="1" dirty="0" err="1" smtClean="0">
                <a:solidFill>
                  <a:srgbClr val="FFFF00"/>
                </a:solidFill>
              </a:rPr>
              <a:t>ов</a:t>
            </a:r>
            <a:r>
              <a:rPr lang="ru-RU" b="1" dirty="0" smtClean="0">
                <a:solidFill>
                  <a:srgbClr val="FFFF00"/>
                </a:solidFill>
              </a:rPr>
              <a:t>) в </a:t>
            </a:r>
            <a:r>
              <a:rPr lang="ru-RU" b="1" dirty="0">
                <a:solidFill>
                  <a:srgbClr val="FFFF00"/>
                </a:solidFill>
              </a:rPr>
              <a:t>бадминтоне</a:t>
            </a:r>
            <a:r>
              <a:rPr lang="ru-RU" b="1" dirty="0" smtClean="0">
                <a:solidFill>
                  <a:srgbClr val="FFFF00"/>
                </a:solidFill>
              </a:rPr>
              <a:t>?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3 гейма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 гейма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3 гейма </a:t>
            </a:r>
          </a:p>
          <a:p>
            <a:pPr marL="0" indent="0">
              <a:buNone/>
            </a:pPr>
            <a:r>
              <a:rPr lang="ru-RU" dirty="0" smtClean="0"/>
              <a:t>Матч </a:t>
            </a:r>
            <a:r>
              <a:rPr lang="ru-RU" dirty="0"/>
              <a:t>должен состоять, максимум, из трех геймов. </a:t>
            </a:r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41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 какого поля подаются чётные цифры счёта, подающего?</a:t>
            </a:r>
            <a:br>
              <a:rPr lang="ru-RU" b="1" dirty="0">
                <a:solidFill>
                  <a:srgbClr val="FFFF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С правого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 левого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 </a:t>
            </a:r>
            <a:r>
              <a:rPr lang="ru-RU" dirty="0"/>
              <a:t>передней </a:t>
            </a:r>
            <a:r>
              <a:rPr lang="ru-RU" dirty="0" smtClean="0"/>
              <a:t>зоны</a:t>
            </a:r>
          </a:p>
          <a:p>
            <a:pPr marL="0" indent="0">
              <a:buNone/>
            </a:pPr>
            <a:r>
              <a:rPr lang="ru-RU" dirty="0"/>
              <a:t>Если у подающего четное количество очков, то он должен подавать с правого поля. Если у подающего нечетное количество очков, то он должен подавать с левого поля. Если подающий одерживает победу, то он получает очко и подает снова, но уже с другого поля подачи.</a:t>
            </a:r>
          </a:p>
        </p:txBody>
      </p:sp>
      <p:sp>
        <p:nvSpPr>
          <p:cNvPr id="7" name="Управляющая кнопка: в конец 6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03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Счёт в бадминтоне ведется </a:t>
            </a:r>
            <a:r>
              <a:rPr lang="ru-RU" b="1" dirty="0" smtClean="0">
                <a:solidFill>
                  <a:srgbClr val="FFFF00"/>
                </a:solidFill>
              </a:rPr>
              <a:t>до </a:t>
            </a:r>
            <a:r>
              <a:rPr lang="ru-RU" b="1" dirty="0">
                <a:solidFill>
                  <a:srgbClr val="FFFF00"/>
                </a:solidFill>
              </a:rPr>
              <a:t>…?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2453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11 очков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21 очка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15 очков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25 очков</a:t>
            </a:r>
          </a:p>
          <a:p>
            <a:pPr marL="0" indent="0">
              <a:buNone/>
            </a:pPr>
            <a:r>
              <a:rPr lang="ru-RU" dirty="0" smtClean="0"/>
              <a:t>Гейм </a:t>
            </a:r>
            <a:r>
              <a:rPr lang="ru-RU" dirty="0"/>
              <a:t>выигрывает сторона, первой набравшая 21 очко. </a:t>
            </a:r>
            <a:r>
              <a:rPr lang="ru-RU" dirty="0" smtClean="0"/>
              <a:t>При счете «20-20» сторона, которая первая набирает разницу в 2 очка, выигрывает гейм. При счёте «29-29» сторона, выигравшая 30-е очко, выигрывает гейм. Сторона</a:t>
            </a:r>
            <a:r>
              <a:rPr lang="ru-RU" dirty="0"/>
              <a:t>, выигравшая гейм, первой подает в следующем гейме. </a:t>
            </a:r>
          </a:p>
          <a:p>
            <a:endParaRPr lang="ru-RU" dirty="0"/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66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Как называется нарушение в бадминтоне?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654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Финт </a:t>
            </a:r>
          </a:p>
          <a:p>
            <a:pPr>
              <a:buFont typeface="Wingdings" pitchFamily="2" charset="2"/>
              <a:buChar char="q"/>
            </a:pPr>
            <a:r>
              <a:rPr lang="ru-RU" dirty="0" err="1" smtClean="0"/>
              <a:t>Фолт</a:t>
            </a:r>
            <a:r>
              <a:rPr lang="ru-RU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Пат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Гамбит </a:t>
            </a:r>
          </a:p>
          <a:p>
            <a:pPr marL="0" indent="0">
              <a:buNone/>
            </a:pPr>
            <a:r>
              <a:rPr lang="ru-RU" dirty="0" err="1" smtClean="0"/>
              <a:t>Фолт</a:t>
            </a:r>
            <a:r>
              <a:rPr lang="ru-RU" dirty="0"/>
              <a:t> — название нарушения в бадминтоне</a:t>
            </a:r>
            <a:r>
              <a:rPr lang="ru-RU" dirty="0" smtClean="0"/>
              <a:t>. Сторона </a:t>
            </a:r>
            <a:r>
              <a:rPr lang="ru-RU" dirty="0"/>
              <a:t>может выиграть розыгрыш, если соперник(и) допускают ошибку или если волан вышел из игры, коснувшись поверхности корта на стороне соперника(</a:t>
            </a:r>
            <a:r>
              <a:rPr lang="ru-RU" dirty="0" err="1"/>
              <a:t>ов</a:t>
            </a:r>
            <a:r>
              <a:rPr lang="ru-RU" dirty="0" smtClean="0"/>
              <a:t>) и т.д. </a:t>
            </a:r>
            <a:endParaRPr lang="ru-RU" dirty="0"/>
          </a:p>
          <a:p>
            <a:endParaRPr lang="ru-RU" dirty="0"/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6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Кто придумал игру в волейбол?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/>
              <a:t>Джеймс </a:t>
            </a:r>
            <a:r>
              <a:rPr lang="ru-RU" dirty="0" err="1"/>
              <a:t>Нейсмит</a:t>
            </a:r>
            <a:r>
              <a:rPr lang="ru-RU" dirty="0"/>
              <a:t> 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Герцог Бофорт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Уильям </a:t>
            </a:r>
            <a:r>
              <a:rPr lang="ru-RU" dirty="0"/>
              <a:t>Морган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Одним </a:t>
            </a:r>
            <a:r>
              <a:rPr lang="ru-RU" dirty="0"/>
              <a:t>из его создателей считается англичанин герцог Бофорт. В 1860 г. была опубликована первая книга об игре «бадминтон». В этой книге ее автором, Исааком </a:t>
            </a:r>
            <a:r>
              <a:rPr lang="ru-RU" dirty="0" err="1"/>
              <a:t>Спраттом</a:t>
            </a:r>
            <a:r>
              <a:rPr lang="ru-RU" dirty="0"/>
              <a:t>, впервые были описаны правила бадминтона. Первый турнир, первый волан, первое соревнование. В 1898 году, в марте был официально заявлен первый бадминтонный турнир.</a:t>
            </a:r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64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EB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69"/>
          <a:stretch/>
        </p:blipFill>
        <p:spPr bwMode="auto">
          <a:xfrm flipH="1">
            <a:off x="0" y="34538"/>
            <a:ext cx="9144000" cy="684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Какой размер волейбольной площадки? Длина сетки для мужчин и женщин?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16 на 8 м; м.- 2,30, ж.- 2,20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18 на 8 м; м.-2,50, ж.-2,40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18 на 9 м; м.- 2,43, ж.-2,24</a:t>
            </a:r>
          </a:p>
          <a:p>
            <a:pPr marL="0" indent="0">
              <a:buNone/>
            </a:pPr>
            <a:r>
              <a:rPr lang="ru-RU" dirty="0"/>
              <a:t>Игра ведется на площадке размером 9*18 м. Игровое поле делится сеткой на два квадрата 9*9 м. Размер поля одинаковый для женских и мужских игр. Высота сетки зависит от того, кто играет. Для мужчин она составляет 2,43 м от пола, для женщин — 2,24 м. 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  <p:sp>
        <p:nvSpPr>
          <p:cNvPr id="7" name="Управляющая кнопка: в конец 6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8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42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Из скольких человек состоит волейбольная команда?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6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9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8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Каждая из двух команд может иметь в составе до 14 игроков, на поле в каждый момент времени могут находиться 6 игроков.</a:t>
            </a:r>
            <a:endParaRPr lang="ru-RU" dirty="0"/>
          </a:p>
        </p:txBody>
      </p:sp>
      <p:sp>
        <p:nvSpPr>
          <p:cNvPr id="4" name="Управляющая кнопка: в конец 3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37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Выберете картинку, где показана расстановка команды в волейболе во время подачи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2" t="50683" r="52352" b="12045"/>
          <a:stretch/>
        </p:blipFill>
        <p:spPr bwMode="auto">
          <a:xfrm>
            <a:off x="827584" y="2485344"/>
            <a:ext cx="328073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31" t="50000" r="13793" b="11954"/>
          <a:stretch/>
        </p:blipFill>
        <p:spPr bwMode="auto">
          <a:xfrm>
            <a:off x="4860032" y="2575900"/>
            <a:ext cx="3645570" cy="271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3" t="50000" r="52117" b="12156"/>
          <a:stretch/>
        </p:blipFill>
        <p:spPr bwMode="auto">
          <a:xfrm>
            <a:off x="467544" y="2575900"/>
            <a:ext cx="3781548" cy="271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32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 что в волейболе отдают очко сопернику при  розыгрыше? (назовите несколько причин)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3489251"/>
          </a:xfrm>
        </p:spPr>
        <p:txBody>
          <a:bodyPr>
            <a:normAutofit fontScale="92500" lnSpcReduction="10000"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ru-RU" dirty="0" smtClean="0"/>
              <a:t>Касание </a:t>
            </a:r>
            <a:r>
              <a:rPr lang="ru-RU" dirty="0"/>
              <a:t>верхнего края сетки игроком, выполняющим активное игровое действие.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dirty="0" smtClean="0"/>
              <a:t>Заступ игроком задней линии трёхметровой линии при атаке.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dirty="0" smtClean="0"/>
              <a:t>Ошибка на приёме: двойное касание или задержка мяча.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dirty="0" smtClean="0"/>
              <a:t>Заступ на игровую половину противника.</a:t>
            </a:r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7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Игра в волейболе продолжается до…?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0851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15 очков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20 очков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25 очков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10 очков</a:t>
            </a:r>
          </a:p>
          <a:p>
            <a:pPr marL="0" indent="0">
              <a:buNone/>
            </a:pPr>
            <a:r>
              <a:rPr lang="ru-RU" dirty="0" smtClean="0"/>
              <a:t>Игра продолжается до 25 очков, время партии не ограничено, при этом, если разница очков между противниками не достигло 2, партия будет продолжаться до тех пор, пока это не произойдет.</a:t>
            </a:r>
            <a:endParaRPr lang="ru-RU" dirty="0"/>
          </a:p>
        </p:txBody>
      </p:sp>
      <p:sp>
        <p:nvSpPr>
          <p:cNvPr id="4" name="Управляющая кнопка: в конец 3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0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Как определяют победителя и до скольких оков играют в тай брейк (5ая партия)?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409391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Выигрыш в 5 партиях; в 5 партии счет идет до 10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Выигрыш в 3 партиях; в пятой партии до 15 очков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Выигрыш в 4 партиях; в пятой партии до 13 очков</a:t>
            </a:r>
          </a:p>
          <a:p>
            <a:pPr marL="0" indent="0">
              <a:buNone/>
            </a:pPr>
            <a:r>
              <a:rPr lang="ru-RU" dirty="0" smtClean="0"/>
              <a:t>Победителями становятся те, кто выигрывают три партии. В пятой партии (тай брейк) счет идет до 15 очков.</a:t>
            </a:r>
            <a:endParaRPr lang="ru-RU" dirty="0"/>
          </a:p>
        </p:txBody>
      </p:sp>
      <p:sp>
        <p:nvSpPr>
          <p:cNvPr id="4" name="Управляющая кнопка: в конец 3">
            <a:hlinkClick r:id="rId3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6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46" r="1"/>
          <a:stretch/>
        </p:blipFill>
        <p:spPr bwMode="auto">
          <a:xfrm>
            <a:off x="0" y="0"/>
            <a:ext cx="9200850" cy="679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Какой размер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баскетбольной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площадки?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27191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15м</a:t>
            </a:r>
            <a:r>
              <a:rPr lang="ru-RU" dirty="0"/>
              <a:t>. </a:t>
            </a:r>
            <a:r>
              <a:rPr lang="ru-RU" dirty="0" smtClean="0"/>
              <a:t>на 28м</a:t>
            </a:r>
            <a:r>
              <a:rPr lang="ru-RU" dirty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dirty="0"/>
              <a:t>9м. </a:t>
            </a:r>
            <a:r>
              <a:rPr lang="ru-RU" dirty="0" smtClean="0"/>
              <a:t>на </a:t>
            </a:r>
            <a:r>
              <a:rPr lang="ru-RU" dirty="0"/>
              <a:t>18м.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14м</a:t>
            </a:r>
            <a:r>
              <a:rPr lang="ru-RU" dirty="0"/>
              <a:t>. </a:t>
            </a:r>
            <a:r>
              <a:rPr lang="ru-RU" dirty="0" smtClean="0"/>
              <a:t>на </a:t>
            </a:r>
            <a:r>
              <a:rPr lang="ru-RU" dirty="0"/>
              <a:t>26м.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7" t="17241" r="50862" b="26897"/>
          <a:stretch/>
        </p:blipFill>
        <p:spPr bwMode="auto">
          <a:xfrm>
            <a:off x="4038903" y="1844824"/>
            <a:ext cx="3988676" cy="383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 конец 5">
            <a:hlinkClick r:id="rId4" action="ppaction://hlinksldjump" highlightClick="1"/>
          </p:cNvPr>
          <p:cNvSpPr/>
          <p:nvPr/>
        </p:nvSpPr>
        <p:spPr>
          <a:xfrm>
            <a:off x="8358062" y="6165304"/>
            <a:ext cx="576064" cy="504056"/>
          </a:xfrm>
          <a:prstGeom prst="actionButtonEn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66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66F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1063</Words>
  <Application>Microsoft Office PowerPoint</Application>
  <PresentationFormat>Экран (4:3)</PresentationFormat>
  <Paragraphs>158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Выбери свой вид спорта! </vt:lpstr>
      <vt:lpstr>Слайд 2</vt:lpstr>
      <vt:lpstr>Какой размер волейбольной площадки? Длина сетки для мужчин и женщин? </vt:lpstr>
      <vt:lpstr>Из скольких человек состоит волейбольная команда?</vt:lpstr>
      <vt:lpstr>Выберете картинку, где показана расстановка команды в волейболе во время подачи</vt:lpstr>
      <vt:lpstr>За что в волейболе отдают очко сопернику при  розыгрыше? (назовите несколько причин)</vt:lpstr>
      <vt:lpstr>Игра в волейболе продолжается до…?</vt:lpstr>
      <vt:lpstr>Как определяют победителя и до скольких оков играют в тай брейк (5ая партия)?</vt:lpstr>
      <vt:lpstr>Какой размер баскетбольной площадки? </vt:lpstr>
      <vt:lpstr>Все, за исключением одного не являются игроками в баскетболе, кто?</vt:lpstr>
      <vt:lpstr>Кто занимает позицию 1 и 3 в баскетболе?</vt:lpstr>
      <vt:lpstr>Какова продолжительность игры в баскетболе?</vt:lpstr>
      <vt:lpstr>За забитый мяч со штрафной линии даётся…?</vt:lpstr>
      <vt:lpstr>Победителем становится команда которая …?</vt:lpstr>
      <vt:lpstr>Основные рекомендации к размерам футбольной площадки?</vt:lpstr>
      <vt:lpstr>Игроки в футбольной команде?</vt:lpstr>
      <vt:lpstr>Продолжительность таймов и их количество в футболе?</vt:lpstr>
      <vt:lpstr>Что обозначает каждая из этих карточек в футболе?</vt:lpstr>
      <vt:lpstr>Определение результата матча в футболе</vt:lpstr>
      <vt:lpstr>Кто занимает позицию 5 в футболе?    </vt:lpstr>
      <vt:lpstr>Какие размеры площадки для бадминтона? </vt:lpstr>
      <vt:lpstr>Сколько гейма(ов) в бадминтоне? </vt:lpstr>
      <vt:lpstr>С какого поля подаются чётные цифры счёта, подающего? </vt:lpstr>
      <vt:lpstr>Счёт в бадминтоне ведется до …?</vt:lpstr>
      <vt:lpstr>Как называется нарушение в бадминтоне?</vt:lpstr>
      <vt:lpstr>Кто придумал игру в волейбол?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Выбери свой вид спорта!</dc:title>
  <dc:creator>Admin</dc:creator>
  <cp:lastModifiedBy>Sergio</cp:lastModifiedBy>
  <cp:revision>29</cp:revision>
  <dcterms:created xsi:type="dcterms:W3CDTF">2022-04-29T16:03:48Z</dcterms:created>
  <dcterms:modified xsi:type="dcterms:W3CDTF">2022-06-09T19:25:57Z</dcterms:modified>
</cp:coreProperties>
</file>