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76" r:id="rId9"/>
    <p:sldId id="282" r:id="rId10"/>
    <p:sldId id="264" r:id="rId11"/>
    <p:sldId id="275" r:id="rId12"/>
    <p:sldId id="265" r:id="rId13"/>
    <p:sldId id="277" r:id="rId14"/>
    <p:sldId id="266" r:id="rId15"/>
    <p:sldId id="278" r:id="rId16"/>
    <p:sldId id="280" r:id="rId17"/>
    <p:sldId id="281" r:id="rId18"/>
    <p:sldId id="273" r:id="rId19"/>
    <p:sldId id="274" r:id="rId20"/>
    <p:sldId id="267" r:id="rId21"/>
    <p:sldId id="268" r:id="rId22"/>
    <p:sldId id="269" r:id="rId23"/>
    <p:sldId id="270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8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7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pro100marisha.ucoz.ru/load/gia_egeh_po_biologii/test_po_teme_nervnaja_sistema_cheloveka_v_forme_egeh_s_otvetami/1-1-0-7" TargetMode="External"/><Relationship Id="rId3" Type="http://schemas.openxmlformats.org/officeDocument/2006/relationships/hyperlink" Target="https://bio-oge.sdamgia.ru/problem?id=12250" TargetMode="External"/><Relationship Id="rId7" Type="http://schemas.openxmlformats.org/officeDocument/2006/relationships/hyperlink" Target="https://bio-ege.sdamgia.ru/test?theme=56" TargetMode="External"/><Relationship Id="rId2" Type="http://schemas.openxmlformats.org/officeDocument/2006/relationships/hyperlink" Target="https://studarium.ru/question/243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o-ege.sdamgia.ru/problem?id=22960" TargetMode="External"/><Relationship Id="rId11" Type="http://schemas.openxmlformats.org/officeDocument/2006/relationships/hyperlink" Target="https://infourok.ru/didakticheskaya-razrabotka-testovie-zadaniya-v-formate-ege-po-teme-nervnaya-sistema-cheloveka-3744238.html" TargetMode="External"/><Relationship Id="rId5" Type="http://schemas.openxmlformats.org/officeDocument/2006/relationships/hyperlink" Target="https://studarium.ru/article-test/103/page-6" TargetMode="External"/><Relationship Id="rId10" Type="http://schemas.openxmlformats.org/officeDocument/2006/relationships/hyperlink" Target="https://www.infouroki.net/testy-po-podgotovke-k-ege-na-temu-nervnaya-sistema.html" TargetMode="External"/><Relationship Id="rId4" Type="http://schemas.openxmlformats.org/officeDocument/2006/relationships/hyperlink" Target="https://studarium.ru/question/4854" TargetMode="External"/><Relationship Id="rId9" Type="http://schemas.openxmlformats.org/officeDocument/2006/relationships/hyperlink" Target="http://edu.repetitor-general.ru/tests/biology/8-klass-nervnaya-sistema.ph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1152128"/>
          </a:xfrm>
        </p:spPr>
        <p:txBody>
          <a:bodyPr/>
          <a:lstStyle/>
          <a:p>
            <a:r>
              <a:rPr lang="en-US" b="1" kern="0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Тренажер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196752"/>
            <a:ext cx="7560840" cy="17526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buClr>
                <a:srgbClr val="17375E"/>
              </a:buClr>
              <a:buSzPts val="4000"/>
            </a:pPr>
            <a:r>
              <a:rPr lang="ru-RU" sz="4400" b="1" kern="0" dirty="0">
                <a:solidFill>
                  <a:srgbClr val="17375E"/>
                </a:solidFill>
                <a:latin typeface="Arial"/>
                <a:ea typeface="Constantia"/>
                <a:cs typeface="Constantia"/>
                <a:sym typeface="Constantia"/>
              </a:rPr>
              <a:t>Отработка заданий </a:t>
            </a:r>
            <a:br>
              <a:rPr lang="ru-RU" sz="4400" b="1" kern="0" dirty="0">
                <a:solidFill>
                  <a:srgbClr val="17375E"/>
                </a:solidFill>
                <a:latin typeface="Arial"/>
                <a:ea typeface="Constantia"/>
                <a:cs typeface="Constantia"/>
                <a:sym typeface="Constantia"/>
              </a:rPr>
            </a:br>
            <a:r>
              <a:rPr lang="ru-RU" sz="4400" b="1" kern="0" dirty="0">
                <a:solidFill>
                  <a:srgbClr val="17375E"/>
                </a:solidFill>
                <a:latin typeface="Arial"/>
                <a:ea typeface="Constantia"/>
                <a:cs typeface="Constantia"/>
                <a:sym typeface="Constantia"/>
              </a:rPr>
              <a:t>ОГЭ/ЕГЭ по биологии</a:t>
            </a:r>
            <a:endParaRPr lang="ru-RU" sz="4400" b="1" kern="0" dirty="0">
              <a:solidFill>
                <a:srgbClr val="888888"/>
              </a:solidFill>
              <a:latin typeface="Arial"/>
              <a:cs typeface="Calibri"/>
              <a:sym typeface="Calibri"/>
            </a:endParaRPr>
          </a:p>
          <a:p>
            <a:pPr lvl="0" algn="l">
              <a:spcBef>
                <a:spcPts val="560"/>
              </a:spcBef>
              <a:buClr>
                <a:srgbClr val="A50021"/>
              </a:buClr>
              <a:buSzPts val="2800"/>
            </a:pPr>
            <a:r>
              <a:rPr lang="ru-RU" sz="4400" b="1" kern="0" dirty="0" smtClean="0">
                <a:solidFill>
                  <a:srgbClr val="A50021"/>
                </a:solidFill>
                <a:latin typeface="Arial"/>
                <a:ea typeface="Constantia"/>
                <a:cs typeface="Constantia"/>
                <a:sym typeface="Constantia"/>
              </a:rPr>
              <a:t>Тема «Нервная система»</a:t>
            </a:r>
            <a:endParaRPr lang="ru-RU" sz="4400" b="1" kern="0" dirty="0">
              <a:solidFill>
                <a:srgbClr val="A50021"/>
              </a:solidFill>
              <a:latin typeface="Arial"/>
              <a:cs typeface="Calibri"/>
              <a:sym typeface="Calibri"/>
            </a:endParaRPr>
          </a:p>
          <a:p>
            <a:endParaRPr lang="ru-RU" sz="4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483639"/>
            <a:ext cx="2536033" cy="865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16" y="3622328"/>
            <a:ext cx="2736304" cy="1970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55976" y="4149080"/>
            <a:ext cx="4572000" cy="22082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buClr>
                <a:srgbClr val="000000"/>
              </a:buClr>
              <a:buSzPts val="1800"/>
            </a:pPr>
            <a:r>
              <a:rPr lang="ru-RU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Автор: </a:t>
            </a:r>
          </a:p>
          <a:p>
            <a:pPr lvl="0">
              <a:spcBef>
                <a:spcPts val="700"/>
              </a:spcBef>
              <a:buClr>
                <a:srgbClr val="000000"/>
              </a:buClr>
              <a:buSzPts val="1400"/>
            </a:pPr>
            <a:r>
              <a:rPr lang="ru-RU" sz="2400" kern="0" dirty="0" err="1">
                <a:solidFill>
                  <a:srgbClr val="000000"/>
                </a:solidFill>
                <a:latin typeface="Arial"/>
                <a:cs typeface="Arial"/>
                <a:sym typeface="Arial"/>
              </a:rPr>
              <a:t>Предеина</a:t>
            </a:r>
            <a:r>
              <a:rPr lang="ru-RU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 Е.В</a:t>
            </a:r>
          </a:p>
          <a:p>
            <a:pPr lvl="0">
              <a:spcBef>
                <a:spcPts val="700"/>
              </a:spcBef>
              <a:buClr>
                <a:srgbClr val="000000"/>
              </a:buClr>
              <a:buSzPts val="1400"/>
            </a:pPr>
            <a:r>
              <a:rPr lang="ru-RU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учитель биологии</a:t>
            </a:r>
          </a:p>
          <a:p>
            <a:pPr lvl="0">
              <a:spcBef>
                <a:spcPts val="700"/>
              </a:spcBef>
              <a:buClr>
                <a:srgbClr val="000000"/>
              </a:buClr>
              <a:buSzPts val="1400"/>
            </a:pPr>
            <a:r>
              <a:rPr lang="ru-RU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МБОУ «Раздольненская СШ им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. </a:t>
            </a:r>
            <a:r>
              <a:rPr lang="ru-RU" sz="2400" kern="0" dirty="0" err="1" smtClean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В.Н.Ролдугина</a:t>
            </a:r>
            <a:r>
              <a:rPr lang="ru-RU" sz="2400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» </a:t>
            </a:r>
          </a:p>
        </p:txBody>
      </p:sp>
    </p:spTree>
    <p:extLst>
      <p:ext uri="{BB962C8B-B14F-4D97-AF65-F5344CB8AC3E}">
        <p14:creationId xmlns:p14="http://schemas.microsoft.com/office/powerpoint/2010/main" val="403138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3855"/>
            <a:ext cx="8229600" cy="562074"/>
          </a:xfrm>
        </p:spPr>
        <p:txBody>
          <a:bodyPr/>
          <a:lstStyle/>
          <a:p>
            <a:pPr algn="l"/>
            <a:r>
              <a:rPr lang="en-US" sz="2400" kern="0" dirty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Вопрос №</a:t>
            </a:r>
            <a:r>
              <a:rPr lang="ru-RU" sz="2400" kern="0" dirty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 kern="0" dirty="0" smtClean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8.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67725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Установите соответствие между чувствительными зонами и долями больших полушарий человека: к каждой позиции, данной в первом столбце, подберите соответствующую позицию из второго столбца.</a:t>
            </a:r>
          </a:p>
          <a:p>
            <a:pPr marL="0" indent="0"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ЧУВСТВИТЕЛЬНЫЕ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ЗОНЫ                 ДОЛИ БОЛЬШИХ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ПОЛУШАРИИ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устной и письменной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речи                 1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лобная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концентрация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внимания                     2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височная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слуховая                                               3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затылочная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двигательная</a:t>
            </a:r>
          </a:p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Д) зрительная</a:t>
            </a: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39334"/>
              </p:ext>
            </p:extLst>
          </p:nvPr>
        </p:nvGraphicFramePr>
        <p:xfrm>
          <a:off x="1475656" y="5085184"/>
          <a:ext cx="60960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607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Ответ: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433149"/>
              </p:ext>
            </p:extLst>
          </p:nvPr>
        </p:nvGraphicFramePr>
        <p:xfrm>
          <a:off x="1619672" y="620688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510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6878"/>
            <a:ext cx="870654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kern="0" dirty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Вопрос №</a:t>
            </a:r>
            <a:r>
              <a:rPr lang="ru-RU" sz="2400" kern="0" dirty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200" kern="0" dirty="0" smtClean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9.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Установите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соответствие между отделами головного мозга (обозначены на рисунке цифрами 1 и 2) и их функциями: к каждой позиции, данной в первом столбце, подберите соответствующую позицию из второго столбца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ФУНКЦИИ                                      ОТДЕЛЫ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ГОЛОВНОГО МОЗГА</a:t>
            </a:r>
          </a:p>
          <a:p>
            <a:pPr marL="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 регулирует обмен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веществ                            1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 1</a:t>
            </a:r>
          </a:p>
          <a:p>
            <a:pPr marL="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 регулирует сон и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бодрствование                   2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 2</a:t>
            </a:r>
          </a:p>
          <a:p>
            <a:pPr marL="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 регулирует голод и насыщение</a:t>
            </a:r>
          </a:p>
          <a:p>
            <a:pPr marL="0" indent="0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Г) осуществляет терморегуляцию</a:t>
            </a:r>
          </a:p>
          <a:p>
            <a:pPr marL="0" indent="0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Д) регулирует эмоции и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психическую</a:t>
            </a:r>
          </a:p>
          <a:p>
            <a:pPr marL="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деятельность</a:t>
            </a:r>
          </a:p>
          <a:p>
            <a:pPr marL="0" indent="0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Е) регулирует работу гипофиза</a:t>
            </a:r>
          </a:p>
          <a:p>
            <a:pPr marL="0" indent="0">
              <a:buNone/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 descr="D:\Desktop\картинки нервная\bio_62_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780928"/>
            <a:ext cx="38100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781615"/>
              </p:ext>
            </p:extLst>
          </p:nvPr>
        </p:nvGraphicFramePr>
        <p:xfrm>
          <a:off x="1187624" y="5143128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186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7580524"/>
              </p:ext>
            </p:extLst>
          </p:nvPr>
        </p:nvGraphicFramePr>
        <p:xfrm>
          <a:off x="1403648" y="332656"/>
          <a:ext cx="7365504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584"/>
                <a:gridCol w="1227584"/>
                <a:gridCol w="1227584"/>
                <a:gridCol w="1227584"/>
                <a:gridCol w="1227584"/>
                <a:gridCol w="1227584"/>
              </a:tblGrid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4006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99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19" y="231631"/>
            <a:ext cx="8660829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kern="0" dirty="0">
                <a:solidFill>
                  <a:srgbClr val="A5002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Вопрос №</a:t>
            </a:r>
            <a:r>
              <a:rPr lang="ru-RU" sz="2400" kern="0" dirty="0">
                <a:solidFill>
                  <a:srgbClr val="A5002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r>
              <a:rPr lang="ru-RU" sz="2200" kern="0" dirty="0" smtClean="0">
                <a:solidFill>
                  <a:srgbClr val="A5002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10.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Установите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соответствие между отделами головного мозга (обозначены на рисунке цифрами 1 и 2) и их функциями: к каждой позиции, данной в первом столбце, подберите соответствующую позицию из второго столбца.</a:t>
            </a:r>
          </a:p>
          <a:p>
            <a:pPr marL="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ФУНКЦИИ                                     ОТДЕЛЫ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ГОЛОВНОГО МОЗГА</a:t>
            </a:r>
          </a:p>
          <a:p>
            <a:pPr marL="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 обеспечивает поворот головы на резкий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звук            1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 1</a:t>
            </a:r>
          </a:p>
          <a:p>
            <a:pPr marL="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 обеспечивает движение глазных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яблок                      2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 2</a:t>
            </a:r>
          </a:p>
          <a:p>
            <a:pPr marL="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 обеспечивает координацию движений</a:t>
            </a:r>
          </a:p>
          <a:p>
            <a:pPr marL="0" indent="0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Г) обеспечивает расширение и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сужение</a:t>
            </a:r>
          </a:p>
          <a:p>
            <a:pPr marL="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зрачка</a:t>
            </a:r>
          </a:p>
          <a:p>
            <a:pPr marL="0" indent="0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Д) поддерживает равновесие тела</a:t>
            </a:r>
          </a:p>
          <a:p>
            <a:pPr marL="0" indent="0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Е) имеет полушария, соединенные между собой</a:t>
            </a:r>
          </a:p>
          <a:p>
            <a:pPr marL="0" indent="0">
              <a:buNone/>
            </a:pPr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4" name="Picture 2" descr="D:\Desktop\картинки нервная\bio_63_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037" y="3057847"/>
            <a:ext cx="3312963" cy="2058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749551"/>
              </p:ext>
            </p:extLst>
          </p:nvPr>
        </p:nvGraphicFramePr>
        <p:xfrm>
          <a:off x="1043608" y="5102136"/>
          <a:ext cx="6443910" cy="1207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985"/>
                <a:gridCol w="1073985"/>
                <a:gridCol w="1073985"/>
                <a:gridCol w="1073985"/>
                <a:gridCol w="1073985"/>
                <a:gridCol w="1073985"/>
              </a:tblGrid>
              <a:tr h="603592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03592">
                <a:tc>
                  <a:txBody>
                    <a:bodyPr/>
                    <a:lstStyle/>
                    <a:p>
                      <a:endParaRPr lang="ru-RU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16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875454"/>
              </p:ext>
            </p:extLst>
          </p:nvPr>
        </p:nvGraphicFramePr>
        <p:xfrm>
          <a:off x="1619672" y="764704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62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504056"/>
          </a:xfrm>
        </p:spPr>
        <p:txBody>
          <a:bodyPr/>
          <a:lstStyle/>
          <a:p>
            <a:pPr algn="l"/>
            <a:r>
              <a:rPr lang="en-US" sz="2400" kern="0" dirty="0">
                <a:solidFill>
                  <a:srgbClr val="A5002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Вопрос №</a:t>
            </a:r>
            <a:r>
              <a:rPr lang="ru-RU" sz="2400" kern="0" dirty="0">
                <a:solidFill>
                  <a:srgbClr val="A5002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r>
              <a:rPr lang="ru-RU" sz="2400" kern="0" dirty="0" smtClean="0">
                <a:solidFill>
                  <a:srgbClr val="A5002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11</a:t>
            </a:r>
            <a:r>
              <a:rPr lang="ru-RU" sz="2200" kern="0" dirty="0" smtClean="0">
                <a:solidFill>
                  <a:srgbClr val="A5002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. Установите соответствие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ФУНКЦИИ  НЕЙРОНОВ    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ТИПЫ  </a:t>
            </a:r>
            <a:r>
              <a:rPr lang="ru-RU" sz="2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НЕЙРОНОВ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осуществляют передачу с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А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чувствительные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одного нейрона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на другой в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Б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вставочные</a:t>
            </a:r>
            <a:endParaRPr lang="ru-RU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головном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мозге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В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двигательные</a:t>
            </a:r>
            <a:endParaRPr lang="ru-RU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передают нервные импульсы от органов     </a:t>
            </a:r>
            <a:endParaRPr lang="ru-RU" sz="2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чувств в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мозг</a:t>
            </a:r>
            <a:endParaRPr lang="ru-RU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передают нервные импульсы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мышцам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передают нервные импульсы от внутренних органов в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мозг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передают нервные импульсы к железам.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556642"/>
              </p:ext>
            </p:extLst>
          </p:nvPr>
        </p:nvGraphicFramePr>
        <p:xfrm>
          <a:off x="899592" y="5229200"/>
          <a:ext cx="669674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9349"/>
                <a:gridCol w="1339349"/>
                <a:gridCol w="1339349"/>
                <a:gridCol w="1339349"/>
                <a:gridCol w="1339349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47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237346"/>
              </p:ext>
            </p:extLst>
          </p:nvPr>
        </p:nvGraphicFramePr>
        <p:xfrm>
          <a:off x="1619672" y="1052736"/>
          <a:ext cx="6096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166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490066"/>
          </a:xfrm>
        </p:spPr>
        <p:txBody>
          <a:bodyPr/>
          <a:lstStyle/>
          <a:p>
            <a:pPr algn="l"/>
            <a:r>
              <a:rPr lang="en-US" sz="2400" kern="0" dirty="0">
                <a:solidFill>
                  <a:srgbClr val="A5002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Вопрос №</a:t>
            </a:r>
            <a:r>
              <a:rPr lang="ru-RU" sz="2400" kern="0" dirty="0">
                <a:solidFill>
                  <a:srgbClr val="A5002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r>
              <a:rPr lang="ru-RU" sz="2200" kern="0" dirty="0" smtClean="0">
                <a:solidFill>
                  <a:srgbClr val="A5002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12.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56895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Найдите ошибки в приведённом тексте. Укажите номера предложений, в которых сделаны ошибки, исправьте их.</a:t>
            </a: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(1)Головной мозг человека состоит из переднего, среднего и заднего отделов. (2)Мост и мозжечок входят в состав переднего мозга. (3)Продолговатый мозг является непосредственным продолжением спинного мозга. (4)Продолговатый мозг регулирует координацию движения. (5)Центры чихания, кашля, слюноотделения расположены в промежуточном мозге. (6)Мозжечок снаружи покрыт корой. (7)Средний мозг участвует в формировании зрительных и слуховых ориентировочных рефлексов.</a:t>
            </a:r>
          </a:p>
        </p:txBody>
      </p:sp>
    </p:spTree>
    <p:extLst>
      <p:ext uri="{BB962C8B-B14F-4D97-AF65-F5344CB8AC3E}">
        <p14:creationId xmlns:p14="http://schemas.microsoft.com/office/powerpoint/2010/main" val="24659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Ошибки допущены в предложениях 2, 4, 5: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Мост и мозжечок входят в состав ствола головного мозга (заднего отдела головного мозга)</a:t>
            </a:r>
          </a:p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4) Мозжечок регулирует координацию движений</a:t>
            </a:r>
          </a:p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5) Центры чихания, кашля, слюноотделения (жизненно важных рефлексов) расположены в продолговатом мозге</a:t>
            </a: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99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Инструкция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ru-RU" sz="2400" dirty="0">
                <a:solidFill>
                  <a:prstClr val="black"/>
                </a:solidFill>
                <a:latin typeface="Arial"/>
                <a:cs typeface="Arial" charset="0"/>
                <a:sym typeface="Calibri"/>
              </a:rPr>
              <a:t>Учебный тренажер содержит задания формата вопросов   ГИА по биологии.</a:t>
            </a:r>
          </a:p>
          <a:p>
            <a:pPr marL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dirty="0">
                <a:solidFill>
                  <a:prstClr val="black"/>
                </a:solidFill>
                <a:latin typeface="Arial"/>
                <a:cs typeface="Arial" charset="0"/>
                <a:sym typeface="Calibri"/>
              </a:rPr>
              <a:t>2. Внимательно читайте задания, с </a:t>
            </a:r>
            <a:r>
              <a:rPr lang="ru-RU" sz="2400" dirty="0" smtClean="0">
                <a:solidFill>
                  <a:prstClr val="black"/>
                </a:solidFill>
                <a:latin typeface="Arial"/>
                <a:cs typeface="Arial" charset="0"/>
                <a:sym typeface="Calibri"/>
              </a:rPr>
              <a:t>1-7 </a:t>
            </a:r>
            <a:r>
              <a:rPr lang="ru-RU" sz="2400" dirty="0">
                <a:solidFill>
                  <a:prstClr val="black"/>
                </a:solidFill>
                <a:latin typeface="Arial"/>
                <a:cs typeface="Arial" charset="0"/>
                <a:sym typeface="Calibri"/>
              </a:rPr>
              <a:t>вопрос-ответ  выбираете нажав на прямоугольник с правильной комбинацией цифр; Если ответ выбран неверно, можно повторить </a:t>
            </a:r>
            <a:r>
              <a:rPr lang="ru-RU" sz="2400" dirty="0" err="1" smtClean="0">
                <a:solidFill>
                  <a:prstClr val="black"/>
                </a:solidFill>
                <a:latin typeface="Arial"/>
                <a:cs typeface="Arial" charset="0"/>
                <a:sym typeface="Calibri"/>
              </a:rPr>
              <a:t>попытку.Для</a:t>
            </a:r>
            <a:r>
              <a:rPr lang="ru-RU" sz="2400" dirty="0" smtClean="0">
                <a:solidFill>
                  <a:prstClr val="black"/>
                </a:solidFill>
                <a:latin typeface="Arial"/>
                <a:cs typeface="Arial" charset="0"/>
                <a:sym typeface="Calibri"/>
              </a:rPr>
              <a:t> перехода на следующий слайд, нажмите на любое пустое поле страницы.</a:t>
            </a:r>
            <a:endParaRPr lang="ru-RU" sz="2400" dirty="0">
              <a:solidFill>
                <a:prstClr val="black"/>
              </a:solidFill>
              <a:latin typeface="Arial"/>
              <a:cs typeface="Arial" charset="0"/>
              <a:sym typeface="Calibri"/>
            </a:endParaRPr>
          </a:p>
          <a:p>
            <a:pPr marL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dirty="0">
                <a:solidFill>
                  <a:prstClr val="black"/>
                </a:solidFill>
                <a:latin typeface="Arial"/>
                <a:cs typeface="Arial" charset="0"/>
                <a:sym typeface="Calibri"/>
              </a:rPr>
              <a:t>Вопросы </a:t>
            </a:r>
            <a:r>
              <a:rPr lang="ru-RU" sz="2400" dirty="0" smtClean="0">
                <a:solidFill>
                  <a:prstClr val="black"/>
                </a:solidFill>
                <a:latin typeface="Arial"/>
                <a:cs typeface="Arial" charset="0"/>
                <a:sym typeface="Calibri"/>
              </a:rPr>
              <a:t>7-11-необходимо </a:t>
            </a:r>
            <a:r>
              <a:rPr lang="ru-RU" sz="2400" kern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установить </a:t>
            </a:r>
            <a:r>
              <a:rPr lang="ru-RU" sz="2400" kern="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соответствие;</a:t>
            </a:r>
            <a:endParaRPr lang="ru-RU" sz="2400" dirty="0">
              <a:solidFill>
                <a:prstClr val="black"/>
              </a:solidFill>
              <a:latin typeface="Arial"/>
              <a:cs typeface="Arial" charset="0"/>
              <a:sym typeface="Calibri"/>
            </a:endParaRPr>
          </a:p>
          <a:p>
            <a:pPr marL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dirty="0">
                <a:solidFill>
                  <a:prstClr val="black"/>
                </a:solidFill>
                <a:latin typeface="Arial"/>
                <a:cs typeface="Arial" charset="0"/>
                <a:sym typeface="Calibri"/>
              </a:rPr>
              <a:t>вопросы с </a:t>
            </a:r>
            <a:r>
              <a:rPr lang="ru-RU" sz="2400" dirty="0" smtClean="0">
                <a:solidFill>
                  <a:prstClr val="black"/>
                </a:solidFill>
                <a:latin typeface="Arial"/>
                <a:cs typeface="Arial" charset="0"/>
                <a:sym typeface="Calibri"/>
              </a:rPr>
              <a:t>12-14- найти ошибки в приведённом тексте и исправить их.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233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634082"/>
          </a:xfrm>
        </p:spPr>
        <p:txBody>
          <a:bodyPr/>
          <a:lstStyle/>
          <a:p>
            <a:pPr algn="l"/>
            <a:r>
              <a:rPr lang="en-US" sz="2400" kern="0" dirty="0">
                <a:solidFill>
                  <a:srgbClr val="A5002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Вопрос №</a:t>
            </a:r>
            <a:r>
              <a:rPr lang="ru-RU" sz="2400" kern="0" dirty="0">
                <a:solidFill>
                  <a:srgbClr val="A5002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r>
              <a:rPr lang="ru-RU" sz="2200" kern="0" dirty="0" smtClean="0">
                <a:solidFill>
                  <a:srgbClr val="A5002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13.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Найдите ошибки в приведённом тексте. Укажите номера предложений, в которых сделаны ошибки, исправьте их.</a:t>
            </a: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(1)Передние корешки спинного мозга включают в себя отростки чувствительных нейронов. (2)Задние корешки состоят из отростков двигательных нейронов. (3)При слиянии передних и задних корешков образуется спинномозговой нерв. (4)Общее количество спинномозговых нервов - 31 пара. (5)Спинной мозг имеет полость, заполненную лимфой. (6)Снаружи спинной мозг образован белым веществом, а внутри расположено серое вещество. (7)Спинной мозг выполняет проводниковую и рефлекторную функции.</a:t>
            </a:r>
          </a:p>
        </p:txBody>
      </p:sp>
    </p:spTree>
    <p:extLst>
      <p:ext uri="{BB962C8B-B14F-4D97-AF65-F5344CB8AC3E}">
        <p14:creationId xmlns:p14="http://schemas.microsoft.com/office/powerpoint/2010/main" val="197663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Ошибки допущены в предложениях 1, 2, 5:</a:t>
            </a: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1) Передние корешки спинного мозга образованы отростками двигательных нейронов, которые выходят через передние рога спинного мозга</a:t>
            </a:r>
          </a:p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2) Задние корешки спинного мозга образованы отростками чувствительных нейронов, которые входят в спинной мозг через задние рога</a:t>
            </a:r>
          </a:p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5) Полость спинного мозга заполнена ликвором (спинномозговой жидкостью)</a:t>
            </a:r>
          </a:p>
        </p:txBody>
      </p:sp>
    </p:spTree>
    <p:extLst>
      <p:ext uri="{BB962C8B-B14F-4D97-AF65-F5344CB8AC3E}">
        <p14:creationId xmlns:p14="http://schemas.microsoft.com/office/powerpoint/2010/main" val="107440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418058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kern="0" dirty="0">
                <a:solidFill>
                  <a:srgbClr val="A5002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Вопрос №</a:t>
            </a:r>
            <a:r>
              <a:rPr lang="ru-RU" sz="2400" kern="0" dirty="0">
                <a:solidFill>
                  <a:srgbClr val="A5002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 </a:t>
            </a:r>
            <a:r>
              <a:rPr lang="ru-RU" sz="2200" kern="0" dirty="0" smtClean="0">
                <a:solidFill>
                  <a:srgbClr val="A50021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rPr>
              <a:t>14.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 поддержании постоянной температуры тела млекопитающих большую роль играет кожа. Назовите структуры кожи, расположение нервного центра, участвующих в теплорегуляции. Укажите их значение.</a:t>
            </a:r>
          </a:p>
        </p:txBody>
      </p:sp>
    </p:spTree>
    <p:extLst>
      <p:ext uri="{BB962C8B-B14F-4D97-AF65-F5344CB8AC3E}">
        <p14:creationId xmlns:p14="http://schemas.microsoft.com/office/powerpoint/2010/main" val="157761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1) Потовые железы выделяют пот на поверхность кожи, который, испаряясь, способствует охлаждению организма</a:t>
            </a:r>
          </a:p>
          <a:p>
            <a:pPr marL="0" indent="0">
              <a:buNone/>
            </a:pPr>
            <a:r>
              <a:rPr lang="ru-RU" dirty="0"/>
              <a:t>2) При расширении кровеносных сосудов увеличивается площадь теплоотдачи</a:t>
            </a:r>
          </a:p>
          <a:p>
            <a:pPr marL="0" indent="0">
              <a:buNone/>
            </a:pPr>
            <a:r>
              <a:rPr lang="ru-RU" dirty="0"/>
              <a:t>3) При охлаждении организма происходит сокращение мышц поднимающих волос, что способствует согреванию организма, уменьшает теплоотдачу</a:t>
            </a:r>
          </a:p>
          <a:p>
            <a:pPr marL="0" indent="0">
              <a:buNone/>
            </a:pPr>
            <a:r>
              <a:rPr lang="ru-RU" dirty="0"/>
              <a:t>4) Все рефлекторные реакции, связанные с терморегуляцией, контролируются промежуточным мозгом, который получает нервные импульсы от тепло-, </a:t>
            </a:r>
            <a:r>
              <a:rPr lang="ru-RU" dirty="0" err="1"/>
              <a:t>холодорецепторов</a:t>
            </a:r>
            <a:r>
              <a:rPr lang="ru-RU" dirty="0"/>
              <a:t>, регулирует тонус кровеносных сосудов и работу потовых желез</a:t>
            </a:r>
          </a:p>
        </p:txBody>
      </p:sp>
    </p:spTree>
    <p:extLst>
      <p:ext uri="{BB962C8B-B14F-4D97-AF65-F5344CB8AC3E}">
        <p14:creationId xmlns:p14="http://schemas.microsoft.com/office/powerpoint/2010/main" val="380236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Используемые ресурсы: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studarium.ru/question/2436</a:t>
            </a:r>
            <a:endParaRPr lang="ru-RU" sz="2400" dirty="0" smtClean="0"/>
          </a:p>
          <a:p>
            <a:r>
              <a:rPr lang="en-US" sz="2400" dirty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bio-oge.sdamgia.ru/problem?id=12250</a:t>
            </a:r>
            <a:endParaRPr lang="ru-RU" sz="2400" dirty="0" smtClean="0"/>
          </a:p>
          <a:p>
            <a:r>
              <a:rPr lang="en-US" sz="2400" dirty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studarium.ru/question/4854</a:t>
            </a:r>
            <a:endParaRPr lang="ru-RU" sz="2400" dirty="0" smtClean="0"/>
          </a:p>
          <a:p>
            <a:r>
              <a:rPr lang="en-US" sz="2400" dirty="0">
                <a:hlinkClick r:id="rId5"/>
              </a:rPr>
              <a:t>https://</a:t>
            </a:r>
            <a:r>
              <a:rPr lang="en-US" sz="2400" dirty="0" smtClean="0">
                <a:hlinkClick r:id="rId5"/>
              </a:rPr>
              <a:t>studarium.ru/article-test/103/page-6</a:t>
            </a:r>
            <a:endParaRPr lang="ru-RU" sz="2400" dirty="0" smtClean="0"/>
          </a:p>
          <a:p>
            <a:r>
              <a:rPr lang="en-US" sz="2400" dirty="0">
                <a:hlinkClick r:id="rId6"/>
              </a:rPr>
              <a:t>https://</a:t>
            </a:r>
            <a:r>
              <a:rPr lang="en-US" sz="2400" dirty="0" smtClean="0">
                <a:hlinkClick r:id="rId6"/>
              </a:rPr>
              <a:t>bio-ege.sdamgia.ru/problem?id=22960</a:t>
            </a:r>
            <a:endParaRPr lang="ru-RU" sz="2400" dirty="0" smtClean="0"/>
          </a:p>
          <a:p>
            <a:r>
              <a:rPr lang="en-US" sz="2400" dirty="0">
                <a:hlinkClick r:id="rId7"/>
              </a:rPr>
              <a:t>https://</a:t>
            </a:r>
            <a:r>
              <a:rPr lang="en-US" sz="2400" dirty="0" smtClean="0">
                <a:hlinkClick r:id="rId7"/>
              </a:rPr>
              <a:t>bio-ege.sdamgia.ru/test?theme=56</a:t>
            </a:r>
            <a:endParaRPr lang="ru-RU" sz="2400" dirty="0" smtClean="0"/>
          </a:p>
          <a:p>
            <a:r>
              <a:rPr lang="en-US" sz="2400" dirty="0">
                <a:hlinkClick r:id="rId8"/>
              </a:rPr>
              <a:t>https://</a:t>
            </a:r>
            <a:r>
              <a:rPr lang="en-US" sz="2400" dirty="0" smtClean="0">
                <a:hlinkClick r:id="rId8"/>
              </a:rPr>
              <a:t>pro100marisha.ucoz.ru/load/gia_egeh_po_biologii/test_po_teme_nervnaja_sistema_cheloveka_v_forme_egeh_s_otvetami/1-1-0-7</a:t>
            </a:r>
            <a:endParaRPr lang="ru-RU" sz="2400" dirty="0" smtClean="0"/>
          </a:p>
          <a:p>
            <a:r>
              <a:rPr lang="en-US" sz="2400" dirty="0">
                <a:hlinkClick r:id="rId9"/>
              </a:rPr>
              <a:t>http://</a:t>
            </a:r>
            <a:r>
              <a:rPr lang="en-US" sz="2400" dirty="0" smtClean="0">
                <a:hlinkClick r:id="rId9"/>
              </a:rPr>
              <a:t>edu.repetitor-general.ru/tests/biology/8-klass-nervnaya-sistema.php</a:t>
            </a:r>
            <a:endParaRPr lang="ru-RU" sz="2400" dirty="0" smtClean="0"/>
          </a:p>
          <a:p>
            <a:r>
              <a:rPr lang="en-US" sz="2400" dirty="0">
                <a:hlinkClick r:id="rId10"/>
              </a:rPr>
              <a:t>https://</a:t>
            </a:r>
            <a:r>
              <a:rPr lang="en-US" sz="2400" dirty="0" smtClean="0">
                <a:hlinkClick r:id="rId10"/>
              </a:rPr>
              <a:t>www.infouroki.net/testy-po-podgotovke-k-ege-na-temu-nervnaya-sistema.html</a:t>
            </a:r>
            <a:endParaRPr lang="ru-RU" sz="2400" dirty="0" smtClean="0"/>
          </a:p>
          <a:p>
            <a:r>
              <a:rPr lang="en-US" sz="2400" dirty="0">
                <a:hlinkClick r:id="rId11"/>
              </a:rPr>
              <a:t>https://</a:t>
            </a:r>
            <a:r>
              <a:rPr lang="en-US" sz="2400" dirty="0" smtClean="0">
                <a:hlinkClick r:id="rId11"/>
              </a:rPr>
              <a:t>infourok.ru/didakticheskaya-razrabotka-testovie-zadaniya-v-formate-ege-po-teme-nervnaya-sistema-cheloveka-3744238.html</a:t>
            </a:r>
            <a:endParaRPr lang="ru-RU" sz="2400" dirty="0" smtClean="0"/>
          </a:p>
          <a:p>
            <a:endParaRPr lang="ru-RU" sz="2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135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marL="342900" lvl="0" indent="-342900" algn="l">
              <a:spcBef>
                <a:spcPts val="0"/>
              </a:spcBef>
            </a:pPr>
            <a:r>
              <a:rPr lang="en-US" sz="2400" kern="0" dirty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Вопрос №</a:t>
            </a:r>
            <a:r>
              <a:rPr lang="en-US" sz="2400" kern="0" dirty="0" smtClean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ru-RU" sz="2400" kern="0" dirty="0" smtClean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.  </a:t>
            </a:r>
            <a:r>
              <a:rPr lang="ru-RU" sz="2400" kern="0" dirty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Выберите три верных ответа</a:t>
            </a:r>
            <a:br>
              <a:rPr lang="ru-RU" sz="2400" kern="0" dirty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промежуточный мозг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продолговатый мозг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средний мозг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мост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большое полушарие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мозжечок</a:t>
            </a:r>
            <a:endParaRPr lang="ru-RU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2050" name="Picture 2" descr="D:\Desktop\картинки нервная\get_fi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711277"/>
            <a:ext cx="4448539" cy="3336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115616" y="4065015"/>
            <a:ext cx="3168352" cy="9654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345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4064386"/>
            <a:ext cx="3096344" cy="9654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356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15616" y="5373216"/>
            <a:ext cx="316835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146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5373216"/>
            <a:ext cx="309634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234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68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3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706090"/>
          </a:xfrm>
        </p:spPr>
        <p:txBody>
          <a:bodyPr/>
          <a:lstStyle/>
          <a:p>
            <a:pPr algn="l"/>
            <a:r>
              <a:rPr lang="en-US" sz="2400" kern="0" dirty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Вопрос </a:t>
            </a:r>
            <a:r>
              <a:rPr lang="en-US" sz="2400" kern="0" dirty="0" smtClean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№</a:t>
            </a:r>
            <a:r>
              <a:rPr lang="ru-RU" sz="2400" kern="0" dirty="0" smtClean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2.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548680"/>
            <a:ext cx="8229600" cy="16561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Выберите три верно обозначенные подписи к рисунку, на котором изображён поперечный разрез спинного мозга. Запишите в таблицу цифры, под которыми они указаны.</a:t>
            </a:r>
          </a:p>
        </p:txBody>
      </p:sp>
      <p:pic>
        <p:nvPicPr>
          <p:cNvPr id="3074" name="Picture 2" descr="D:\Desktop\картинки нервная\bio_49_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844823"/>
            <a:ext cx="3834677" cy="2760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908510" y="4715752"/>
            <a:ext cx="2952328" cy="822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460807" y="4735358"/>
            <a:ext cx="3168352" cy="783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256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05953" y="5744465"/>
            <a:ext cx="2952328" cy="7699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134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73236" y="5744463"/>
            <a:ext cx="3168352" cy="7699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246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2048" y="2132856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1) задняя продольная борозда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2) спинномозговой нерв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3) белое вещество мозга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4) спинномозговой канал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5) спинномозговой узел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6) задний корешок спинномозгового нерва</a:t>
            </a:r>
          </a:p>
        </p:txBody>
      </p:sp>
    </p:spTree>
    <p:extLst>
      <p:ext uri="{BB962C8B-B14F-4D97-AF65-F5344CB8AC3E}">
        <p14:creationId xmlns:p14="http://schemas.microsoft.com/office/powerpoint/2010/main" val="309278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animClr clrSpc="rgb" dir="cw">
                                      <p:cBhvr>
                                        <p:cTn id="23" dur="10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24" dur="10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0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418058"/>
          </a:xfrm>
        </p:spPr>
        <p:txBody>
          <a:bodyPr>
            <a:noAutofit/>
          </a:bodyPr>
          <a:lstStyle/>
          <a:p>
            <a:pPr algn="l"/>
            <a:r>
              <a:rPr lang="en-US" sz="2400" kern="0" dirty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Вопрос </a:t>
            </a:r>
            <a:r>
              <a:rPr lang="en-US" sz="2400" kern="0" dirty="0" smtClean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№</a:t>
            </a:r>
            <a:r>
              <a:rPr lang="ru-RU" sz="2400" kern="0" dirty="0" smtClean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Все перечисленные ниже понятия используют для описания изображенной на рисунке клетки. Определите два понятия, «выпадающие» из общего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списка.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1. сократимость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дендриты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рецепторные белки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миелиновая оболочка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 деление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митозом</a:t>
            </a:r>
          </a:p>
          <a:p>
            <a:pPr marL="0" indent="0">
              <a:lnSpc>
                <a:spcPct val="110000"/>
              </a:lnSpc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D:\Desktop\картинки нервная\152576141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228" y="1556792"/>
            <a:ext cx="5066409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755576" y="4149080"/>
            <a:ext cx="338437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55576" y="5373216"/>
            <a:ext cx="338437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8024" y="4149080"/>
            <a:ext cx="338437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88024" y="5373216"/>
            <a:ext cx="338437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83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animClr clrSpc="rgb" dir="cw">
                                      <p:cBhvr>
                                        <p:cTn id="7" dur="10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8" dur="10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96"/>
            <a:ext cx="8229600" cy="562074"/>
          </a:xfrm>
        </p:spPr>
        <p:txBody>
          <a:bodyPr>
            <a:normAutofit/>
          </a:bodyPr>
          <a:lstStyle/>
          <a:p>
            <a:pPr algn="l"/>
            <a:r>
              <a:rPr lang="en-US" sz="2400" kern="0" dirty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Вопрос </a:t>
            </a:r>
            <a:r>
              <a:rPr lang="en-US" sz="2400" kern="0" dirty="0" smtClean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№</a:t>
            </a:r>
            <a:r>
              <a:rPr lang="ru-RU" sz="2400" kern="0" dirty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4. </a:t>
            </a:r>
            <a:r>
              <a:rPr lang="ru-RU" sz="2400" kern="0" dirty="0">
                <a:latin typeface="Arial"/>
                <a:ea typeface="Arial"/>
                <a:cs typeface="Arial"/>
                <a:sym typeface="Arial"/>
              </a:rPr>
              <a:t>Выберите три верных ответа из шести.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79512" y="476672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 рецептор</a:t>
            </a:r>
          </a:p>
          <a:p>
            <a:pPr marL="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 тело чувствительного нейрона в переднем корешке спинного мозга</a:t>
            </a:r>
          </a:p>
          <a:p>
            <a:pPr marL="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 серое вещество спинного мозга</a:t>
            </a:r>
          </a:p>
          <a:p>
            <a:pPr marL="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 двигательный нейрон в заднем </a:t>
            </a:r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корешке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спинного мозга</a:t>
            </a:r>
          </a:p>
          <a:p>
            <a:pPr marL="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 тело двигательного нейрона</a:t>
            </a:r>
          </a:p>
          <a:p>
            <a:pPr marL="0" indent="0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 тело вставочного нейрона</a:t>
            </a:r>
          </a:p>
        </p:txBody>
      </p:sp>
      <p:pic>
        <p:nvPicPr>
          <p:cNvPr id="9218" name="Picture 2" descr="D:\Desktop\картинки нервная\get_file (2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050" y="1556792"/>
            <a:ext cx="4380950" cy="2124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1135654" y="3890230"/>
            <a:ext cx="309634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234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436368" y="3890230"/>
            <a:ext cx="324036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135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15616" y="5024505"/>
            <a:ext cx="309634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246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36368" y="5024505"/>
            <a:ext cx="3231976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156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5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32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490066"/>
          </a:xfrm>
        </p:spPr>
        <p:txBody>
          <a:bodyPr/>
          <a:lstStyle/>
          <a:p>
            <a:pPr algn="l"/>
            <a:r>
              <a:rPr lang="en-US" sz="2400" kern="0" dirty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Вопрос </a:t>
            </a:r>
            <a:r>
              <a:rPr lang="en-US" sz="2400" kern="0" dirty="0" smtClean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№</a:t>
            </a:r>
            <a:r>
              <a:rPr lang="ru-RU" sz="2400" kern="0" dirty="0" smtClean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5.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64096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Какие структуры относят к периферической нервной системе человека? Выберите три верных ответа из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шести. 1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спинно-мозговые нервы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передний мозг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нервные узлы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спинной мозг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черепно-мозговые нервы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продолговатый мозг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5576" y="4149080"/>
            <a:ext cx="345638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126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499992" y="4149080"/>
            <a:ext cx="3528392" cy="9478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235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55576" y="5373216"/>
            <a:ext cx="345638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135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99636" y="5373216"/>
            <a:ext cx="352839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246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0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490066"/>
          </a:xfrm>
        </p:spPr>
        <p:txBody>
          <a:bodyPr/>
          <a:lstStyle/>
          <a:p>
            <a:pPr algn="l"/>
            <a:r>
              <a:rPr lang="en-US" sz="2400" kern="0" dirty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Вопрос №</a:t>
            </a:r>
            <a:r>
              <a:rPr lang="ru-RU" sz="2400" kern="0" dirty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 kern="0" dirty="0" smtClean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6.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Какие функции регулирует симпатический отдел вегетативной нервной системы человека? Выберите три верных ответа из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шести.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ослабление сердечных сокращений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усиление желудочного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сокоотделения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усиление сердечных сокращений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ослабление волнообразных движений кишечника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уменьшение потоотделения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учащение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дыхательных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движений</a:t>
            </a: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81084" y="4365104"/>
            <a:ext cx="345638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125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73413" y="5517232"/>
            <a:ext cx="345638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135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499992" y="4365104"/>
            <a:ext cx="324036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346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499992" y="5517232"/>
            <a:ext cx="3240360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246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26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282" y="151808"/>
            <a:ext cx="8637190" cy="634082"/>
          </a:xfrm>
        </p:spPr>
        <p:txBody>
          <a:bodyPr>
            <a:normAutofit/>
          </a:bodyPr>
          <a:lstStyle/>
          <a:p>
            <a:pPr algn="l"/>
            <a:r>
              <a:rPr lang="en-US" sz="2400" kern="0" dirty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Вопрос №</a:t>
            </a:r>
            <a:r>
              <a:rPr lang="ru-RU" sz="2400" kern="0" dirty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 kern="0" dirty="0" smtClean="0">
                <a:solidFill>
                  <a:srgbClr val="A50021"/>
                </a:solidFill>
                <a:latin typeface="Arial"/>
                <a:ea typeface="Arial"/>
                <a:cs typeface="Arial"/>
                <a:sym typeface="Arial"/>
              </a:rPr>
              <a:t>7. </a:t>
            </a:r>
            <a:r>
              <a:rPr lang="ru-RU" sz="2400" kern="0" dirty="0" smtClean="0">
                <a:latin typeface="Arial"/>
                <a:ea typeface="Arial"/>
                <a:cs typeface="Arial"/>
                <a:sym typeface="Arial"/>
              </a:rPr>
              <a:t>Выберите три верных ответа из шести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176" y="69269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Белое вещество переднего отдела головного мозга:</a:t>
            </a:r>
            <a:endParaRPr lang="ru-RU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 А) образует его кору,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 Б) расположено под корой,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 В) состоит из нервных волокон,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 Г) образует подкорковые ядра,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 Д) соединяет кору головного мозга с другими отделами головного мозга и со спинным мозгом,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 Е) выполняет функцию высшего анализатора сигналов от всех рецепторов тела.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64812" y="4534754"/>
            <a:ext cx="3168352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АВД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31502" y="4534754"/>
            <a:ext cx="331236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БВД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64812" y="5616624"/>
            <a:ext cx="3194343" cy="8367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БГД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139952" y="5616624"/>
            <a:ext cx="330391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ВДЕ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33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8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mph" presetSubtype="0" repeatCount="400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1156</Words>
  <Application>Microsoft Office PowerPoint</Application>
  <PresentationFormat>Экран (4:3)</PresentationFormat>
  <Paragraphs>237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Тренажер</vt:lpstr>
      <vt:lpstr>Инструкция</vt:lpstr>
      <vt:lpstr>Вопрос №1.  Выберите три верных ответа </vt:lpstr>
      <vt:lpstr>Вопрос №2.  </vt:lpstr>
      <vt:lpstr>Вопрос №3</vt:lpstr>
      <vt:lpstr>Вопрос №4. Выберите три верных ответа из шести.</vt:lpstr>
      <vt:lpstr>Вопрос № 5.</vt:lpstr>
      <vt:lpstr>Вопрос № 6.</vt:lpstr>
      <vt:lpstr>Вопрос № 7. Выберите три верных ответа из шести</vt:lpstr>
      <vt:lpstr>Вопрос № 8.</vt:lpstr>
      <vt:lpstr>Ответ: </vt:lpstr>
      <vt:lpstr>Презентация PowerPoint</vt:lpstr>
      <vt:lpstr>Ответ:</vt:lpstr>
      <vt:lpstr>Презентация PowerPoint</vt:lpstr>
      <vt:lpstr>Ответ:</vt:lpstr>
      <vt:lpstr>Вопрос № 11. Установите соответствие</vt:lpstr>
      <vt:lpstr>Ответ:</vt:lpstr>
      <vt:lpstr>Вопрос № 12.</vt:lpstr>
      <vt:lpstr>Ответ:</vt:lpstr>
      <vt:lpstr>Вопрос № 13.</vt:lpstr>
      <vt:lpstr>Ответ:</vt:lpstr>
      <vt:lpstr>Вопрос № 14.</vt:lpstr>
      <vt:lpstr>Ответ:</vt:lpstr>
      <vt:lpstr>Используемые ресурсы: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Тренажер</dc:title>
  <dc:creator>Дом</dc:creator>
  <cp:lastModifiedBy>Дом</cp:lastModifiedBy>
  <cp:revision>24</cp:revision>
  <dcterms:created xsi:type="dcterms:W3CDTF">2022-02-11T02:47:23Z</dcterms:created>
  <dcterms:modified xsi:type="dcterms:W3CDTF">2022-02-11T07:45:49Z</dcterms:modified>
</cp:coreProperties>
</file>