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189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9;&#1091;&#1087;&#1077;&#1088;&#1090;&#1080;&#1085;&#1077;&#1081;&#1076;&#1078;&#1077;&#1088;&#1099;.&#1088;&#1092;/load/testy_dlja_proverki_znanij/biologija/test_na_temu_quot_bakterii_griby_lishajniki_quot/110-1-0-12860" TargetMode="External"/><Relationship Id="rId3" Type="http://schemas.openxmlformats.org/officeDocument/2006/relationships/hyperlink" Target="https://infourok.ru/test-griby-i-lishajniki-4535781.html" TargetMode="External"/><Relationship Id="rId7" Type="http://schemas.openxmlformats.org/officeDocument/2006/relationships/hyperlink" Target="https://uchitelya.com/biologiya/175449-test-bakterii-griby-virusy-v-formate-oge.html" TargetMode="External"/><Relationship Id="rId2" Type="http://schemas.openxmlformats.org/officeDocument/2006/relationships/hyperlink" Target="https://nsportal.ru/shkola/biologiya/library/2020/11/23/trenazher-oge-griby-i-lishayn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o-oge.sdamgia.ru/search" TargetMode="External"/><Relationship Id="rId5" Type="http://schemas.openxmlformats.org/officeDocument/2006/relationships/hyperlink" Target="https://&#1091;&#1088;&#1086;&#1082;.&#1088;&#1092;/library/podgotovka_k_oge_po_biologii_gribi_i_lishajniki_teo_133058.html" TargetMode="External"/><Relationship Id="rId10" Type="http://schemas.openxmlformats.org/officeDocument/2006/relationships/hyperlink" Target="https://reshutest.ru/tasks/theme/369/ege" TargetMode="External"/><Relationship Id="rId4" Type="http://schemas.openxmlformats.org/officeDocument/2006/relationships/hyperlink" Target="https://infourok.ru/test-po-podgotovke-k-oge-po-teme-bakterii-gribi-virusi-3950575.html" TargetMode="External"/><Relationship Id="rId9" Type="http://schemas.openxmlformats.org/officeDocument/2006/relationships/hyperlink" Target="http://bashtanniknat.ucoz.ru/index/griby_lishajniki_quot_sdat_egeh_ogeh_legko_quot/0-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14375" y="115887"/>
            <a:ext cx="77724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Тренажер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57187" y="1500187"/>
            <a:ext cx="857250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400" b="1" i="0" u="none" dirty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Отработка </a:t>
            </a:r>
            <a:r>
              <a:rPr lang="en-US" sz="4400" b="1" i="0" u="none" dirty="0" err="1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заданий</a:t>
            </a:r>
            <a:r>
              <a:rPr lang="en-US" sz="4400" b="1" i="0" u="none" dirty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 </a:t>
            </a:r>
            <a:br>
              <a:rPr lang="en-US" sz="4400" b="1" i="0" u="none" dirty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</a:br>
            <a:r>
              <a:rPr lang="en-US" sz="4400" b="1" i="0" u="none" dirty="0" smtClean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ОГЭ</a:t>
            </a:r>
            <a:r>
              <a:rPr lang="ru-RU" sz="4400" b="1" i="0" u="none" dirty="0" smtClean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/ЕГЭ</a:t>
            </a:r>
            <a:r>
              <a:rPr lang="en-US" sz="4400" b="1" i="0" u="none" dirty="0" smtClean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 </a:t>
            </a:r>
            <a:r>
              <a:rPr lang="en-US" sz="4400" b="1" i="0" u="none" dirty="0" err="1" smtClean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по</a:t>
            </a:r>
            <a:r>
              <a:rPr lang="en-US" sz="4400" b="1" i="0" u="none" dirty="0" smtClean="0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 </a:t>
            </a:r>
            <a:r>
              <a:rPr lang="en-US" sz="4400" b="1" i="0" u="none" dirty="0" err="1">
                <a:solidFill>
                  <a:srgbClr val="17375E"/>
                </a:solidFill>
                <a:latin typeface="+mj-lt"/>
                <a:ea typeface="Constantia"/>
                <a:cs typeface="Constantia"/>
                <a:sym typeface="Constantia"/>
              </a:rPr>
              <a:t>биологии</a:t>
            </a:r>
            <a:endParaRPr sz="4400" dirty="0">
              <a:latin typeface="+mj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800"/>
              <a:buNone/>
            </a:pPr>
            <a:r>
              <a:rPr lang="ru-RU" sz="4400" b="1" i="0" u="none" dirty="0" smtClean="0">
                <a:solidFill>
                  <a:srgbClr val="A50021"/>
                </a:solidFill>
                <a:latin typeface="+mj-lt"/>
                <a:ea typeface="Constantia"/>
                <a:cs typeface="Constantia"/>
                <a:sym typeface="Constantia"/>
              </a:rPr>
              <a:t>Темы </a:t>
            </a:r>
            <a:r>
              <a:rPr lang="en-US" sz="4400" b="1" i="0" u="none" dirty="0" smtClean="0">
                <a:solidFill>
                  <a:srgbClr val="A50021"/>
                </a:solidFill>
                <a:latin typeface="+mj-lt"/>
                <a:ea typeface="Constantia"/>
                <a:cs typeface="Constantia"/>
                <a:sym typeface="Constantia"/>
              </a:rPr>
              <a:t>«</a:t>
            </a:r>
            <a:r>
              <a:rPr lang="ru-RU" sz="4400" b="1" i="0" u="none" dirty="0" smtClean="0">
                <a:solidFill>
                  <a:srgbClr val="A50021"/>
                </a:solidFill>
                <a:latin typeface="+mj-lt"/>
                <a:ea typeface="Constantia"/>
                <a:cs typeface="Constantia"/>
                <a:sym typeface="Constantia"/>
              </a:rPr>
              <a:t>Грибы. Лишайники</a:t>
            </a:r>
            <a:r>
              <a:rPr lang="en-US" sz="4400" b="1" i="0" u="none" dirty="0" smtClean="0">
                <a:solidFill>
                  <a:srgbClr val="A50021"/>
                </a:solidFill>
                <a:latin typeface="+mj-lt"/>
                <a:ea typeface="Constantia"/>
                <a:cs typeface="Constantia"/>
                <a:sym typeface="Constantia"/>
              </a:rPr>
              <a:t>»</a:t>
            </a:r>
            <a:endParaRPr sz="4400" b="1" i="0" u="none" dirty="0">
              <a:solidFill>
                <a:srgbClr val="A50021"/>
              </a:solidFill>
              <a:latin typeface="+mj-lt"/>
              <a:sym typeface="Calibri"/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</a:pPr>
            <a:r>
              <a:rPr lang="ru-RU" sz="4400" b="1" i="0" u="none" dirty="0" smtClean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4400" b="1" i="0" u="none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613564" y="3755015"/>
            <a:ext cx="4043505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Автор: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2400" b="0" i="0" u="none" strike="noStrike" cap="none" dirty="0" err="1" smtClean="0">
                <a:solidFill>
                  <a:schemeClr val="dk1"/>
                </a:solidFill>
                <a:sym typeface="Arial"/>
              </a:rPr>
              <a:t>Предеина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sym typeface="Arial"/>
              </a:rPr>
              <a:t> Е.В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sym typeface="Arial"/>
              </a:rPr>
              <a:t>учитель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Arial"/>
              </a:rPr>
              <a:t>биологии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МБОУ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«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sym typeface="Arial"/>
              </a:rPr>
              <a:t>Раздольненская СШ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sym typeface="Arial"/>
              </a:rPr>
              <a:t>им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sym typeface="Arial"/>
              </a:rPr>
              <a:t>В.Н.Ролдугина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» </a:t>
            </a:r>
            <a:endParaRPr lang="ru-RU" sz="24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9" y="3711719"/>
            <a:ext cx="20669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105775" cy="593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Ответ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lang="ru-RU" sz="2400" b="0" i="0" u="none" dirty="0" smtClean="0">
              <a:solidFill>
                <a:srgbClr val="A5002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dirty="0">
                <a:latin typeface="+mj-lt"/>
              </a:rPr>
              <a:t>1) 2 –среди грибов есть и одноклеточные, например, дрожжи;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dirty="0">
                <a:latin typeface="+mj-lt"/>
              </a:rPr>
              <a:t>2) 3 –по типу питания среди грибов отсутствуют автотрофы (так как их клетки не имеют хлорофилла);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dirty="0">
                <a:latin typeface="+mj-lt"/>
              </a:rPr>
              <a:t>3) 4 –клеточные стенки грибов состоят из хитина, а не из целлюлозы.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7929562" y="357187"/>
            <a:ext cx="714375" cy="42862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7929562" y="285750"/>
            <a:ext cx="714375" cy="42862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276225" y="133350"/>
            <a:ext cx="8646102" cy="603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№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   </a:t>
            </a: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Найдите 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три ошибки в приведённом тексте «Лишайники». Укажите номера предложений, в которых сделаны ошибки, исправьте их. Дайте правильную формулировку. 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(1)Лишайники представляют собой симбиотическую ассоциацию грибов, микроскопических красных водорослей и/или </a:t>
            </a:r>
            <a:r>
              <a:rPr lang="ru-RU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цианобактерий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(2)Гриб образует слоевище, внутри которого располагаются клетки водорослей. (3)Водоросли в составе лишайников питаются </a:t>
            </a:r>
            <a:r>
              <a:rPr lang="ru-RU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гетеротрофно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(4)Гриб защищает водоросли от высыхания и экранирует от ультрафиолетового излучения. (5)По внешнему виду различают лишайники накипные, листоватые и кустистые. (6)Все разновидности лишайников прикрепляются к субстрату с помощью корней. (7)Лишайники являются одними из самых долгоживущих организмов и могут достигать возраста нескольких сотен лет.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200"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285884" cy="585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Ответ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1) 1 – лишайники представляют собой симбиотическую ассоциацию грибов, микроскопических зелёных водорослей и/или </a:t>
            </a:r>
            <a:r>
              <a:rPr lang="ru-RU" sz="2400" dirty="0" err="1">
                <a:latin typeface="Arial"/>
                <a:ea typeface="Arial"/>
                <a:cs typeface="Arial"/>
                <a:sym typeface="Arial"/>
              </a:rPr>
              <a:t>циано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-бактерий;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2) 3 – водоросли в составе лишайников питаются </a:t>
            </a:r>
            <a:r>
              <a:rPr lang="ru-RU" sz="2400" dirty="0" err="1">
                <a:latin typeface="Arial"/>
                <a:ea typeface="Arial"/>
                <a:cs typeface="Arial"/>
                <a:sym typeface="Arial"/>
              </a:rPr>
              <a:t>автотрофно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3) 6 – лишайники прикрепляются к субстрату с помощью грибных гиф (слоевища гриба, ризоидов)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366709" y="244186"/>
            <a:ext cx="8444781" cy="556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Вопрос </a:t>
            </a:r>
            <a:r>
              <a:rPr lang="en-US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№</a:t>
            </a:r>
            <a:r>
              <a:rPr lang="ru-RU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9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latin typeface="+mj-lt"/>
              </a:rPr>
              <a:t>Испокон веков люди замечали, что часто шляпочные грибы в лесу растут кругами от нескольких десятков сантиметров до нескольких метров. Не находя объяснения этому явлению, люди дали ему название «</a:t>
            </a:r>
            <a:r>
              <a:rPr lang="ru-RU" sz="2400" dirty="0" err="1">
                <a:latin typeface="+mj-lt"/>
              </a:rPr>
              <a:t>ведьмины</a:t>
            </a:r>
            <a:r>
              <a:rPr lang="ru-RU" sz="2400" dirty="0">
                <a:latin typeface="+mj-lt"/>
              </a:rPr>
              <a:t> круги». Объясните сущность этого явления с биологической точки зрения. Почему грибы не растут внутри круга? Как объяснить тот факт, что диаметр круга ежегодно увеличивается? Чем объясняется правильная форма кругов?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sz="2400" dirty="0">
              <a:latin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4161751"/>
            <a:ext cx="5056911" cy="479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202757" cy="603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Ответ</a:t>
            </a: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круг образован плодовыми телами грибов; 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2) внутри круга находится мицелий (грибница); 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3) центральная часть мицелия постоянно отмирает к периферии, так как выедает питательные вещества из почвы; 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4) чем больше возраст мицелия, тем больше диаметр круга; 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5) правильность кругов объясняется тем, что мицелий растёт в разные стороны с одинаковой скоростью.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body" idx="1"/>
          </p:nvPr>
        </p:nvSpPr>
        <p:spPr>
          <a:xfrm>
            <a:off x="484042" y="271894"/>
            <a:ext cx="8105775" cy="380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№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Аллелопатия 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— тип взаимоотношений организмов, при котором во внешнюю среду выделяются продукты жизнедеятельности одного организма, отравляя сё и делая непригодной для жизни другого. Какой организм изображён на рисунке? Как называются вещества, которые он выделяет? Жизнедеятельность каких организмов они подавляют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26" y="3333317"/>
            <a:ext cx="39020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008793" cy="538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Ответ</a:t>
            </a:r>
            <a:endParaRPr sz="2400" dirty="0">
              <a:latin typeface="+mj-lt"/>
            </a:endParaRP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</a:t>
            </a:r>
            <a:r>
              <a:rPr lang="ru-RU" sz="2400" b="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1) </a:t>
            </a:r>
            <a:r>
              <a:rPr lang="ru-RU" sz="2400" dirty="0" smtClean="0">
                <a:latin typeface="+mj-lt"/>
                <a:ea typeface="Arial"/>
                <a:cs typeface="Arial"/>
                <a:sym typeface="Arial"/>
              </a:rPr>
              <a:t>На 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рисунке изображён плесневый гриб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пеницилл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, 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 smtClean="0">
                <a:latin typeface="+mj-lt"/>
                <a:ea typeface="Arial"/>
                <a:cs typeface="Arial"/>
                <a:sym typeface="Arial"/>
              </a:rPr>
              <a:t>   2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) Он выделяет вещества, которые подавляют жизнедеятельность бактерий – антибиотики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244320" cy="538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Вопрос </a:t>
            </a:r>
            <a:r>
              <a:rPr lang="en-US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№</a:t>
            </a:r>
            <a:r>
              <a:rPr lang="ru-RU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11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lang="ru-RU" sz="2400" b="0" i="0" u="none" dirty="0" smtClean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Почему отношения гриба трутовика и берёзы считают примером паразитизма?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07" y="1949111"/>
            <a:ext cx="5464319" cy="408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272030" cy="551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Ответ: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lang="ru-RU" sz="2400" b="0" i="0" u="none" dirty="0" smtClean="0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1. Гриб питается органическими веществами, образующимися в организме березы.</a:t>
            </a:r>
            <a:endParaRPr lang="ru-RU" sz="2400" b="0" i="0" u="none" dirty="0" smtClean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2. Гриб использует организм берёзы в длительное время, не уничтожая его, но причиняя ему ущерб.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>
            <a:spLocks noGrp="1"/>
          </p:cNvSpPr>
          <p:nvPr>
            <p:ph type="body" idx="1"/>
          </p:nvPr>
        </p:nvSpPr>
        <p:spPr>
          <a:xfrm>
            <a:off x="231413" y="105641"/>
            <a:ext cx="8580078" cy="29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№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   </a:t>
            </a: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Установите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соответствие между характеристиками и организмами, изображенными на рисунке. 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А) в экосистемах разлагает и минерализует органические вещества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Б) образует гумус в первичных сукцессиях за счет разложения слоевища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В) таллом образован </a:t>
            </a:r>
            <a:r>
              <a:rPr lang="ru-RU" sz="2400" dirty="0" err="1">
                <a:latin typeface="Arial"/>
                <a:ea typeface="Arial"/>
                <a:cs typeface="Arial"/>
                <a:sym typeface="Arial"/>
              </a:rPr>
              <a:t>микобионтами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sz="2400" dirty="0" err="1">
                <a:latin typeface="Arial"/>
                <a:ea typeface="Arial"/>
                <a:cs typeface="Arial"/>
                <a:sym typeface="Arial"/>
              </a:rPr>
              <a:t>фикобионтами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Г) только сапрофитный тип питания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Д) комплексный симбиотический организм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Е) способен продуцировать вещество, затрудняющее жизнедеятельность бактерий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1                           2</a:t>
            </a: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32" y="4292374"/>
            <a:ext cx="1601498" cy="141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47" y="4292374"/>
            <a:ext cx="13096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43319"/>
              </p:ext>
            </p:extLst>
          </p:nvPr>
        </p:nvGraphicFramePr>
        <p:xfrm>
          <a:off x="1122218" y="57075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1" y="136091"/>
            <a:ext cx="8229600" cy="376527"/>
          </a:xfrm>
        </p:spPr>
        <p:txBody>
          <a:bodyPr/>
          <a:lstStyle/>
          <a:p>
            <a:r>
              <a:rPr lang="ru-RU" sz="2400" b="1" dirty="0" smtClean="0">
                <a:latin typeface="+mj-lt"/>
              </a:rPr>
              <a:t>Инструкция</a:t>
            </a:r>
            <a:endParaRPr lang="ru-RU" sz="2400" b="1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673" y="505690"/>
            <a:ext cx="8728364" cy="4675909"/>
          </a:xfrm>
        </p:spPr>
        <p:txBody>
          <a:bodyPr/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kern="1200" dirty="0">
                <a:solidFill>
                  <a:prstClr val="black"/>
                </a:solidFill>
                <a:latin typeface="+mj-lt"/>
                <a:cs typeface="Arial" charset="0"/>
              </a:rPr>
              <a:t>Учебный тренажер содержит задания формата </a:t>
            </a:r>
            <a:r>
              <a:rPr lang="ru-RU" sz="2400" kern="1200" dirty="0" smtClean="0">
                <a:solidFill>
                  <a:prstClr val="black"/>
                </a:solidFill>
                <a:latin typeface="+mj-lt"/>
                <a:cs typeface="Arial" charset="0"/>
              </a:rPr>
              <a:t>вопросов   </a:t>
            </a:r>
            <a:r>
              <a:rPr lang="ru-RU" sz="2400" kern="1200" dirty="0">
                <a:solidFill>
                  <a:prstClr val="black"/>
                </a:solidFill>
                <a:latin typeface="+mj-lt"/>
                <a:cs typeface="Arial" charset="0"/>
              </a:rPr>
              <a:t>ГИА по биологии.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kern="1200" dirty="0">
                <a:solidFill>
                  <a:prstClr val="black"/>
                </a:solidFill>
                <a:latin typeface="+mj-lt"/>
                <a:cs typeface="Arial" charset="0"/>
              </a:rPr>
              <a:t>2. </a:t>
            </a:r>
            <a:r>
              <a:rPr lang="ru-RU" sz="2400" kern="1200" dirty="0" smtClean="0">
                <a:solidFill>
                  <a:prstClr val="black"/>
                </a:solidFill>
                <a:latin typeface="+mj-lt"/>
                <a:cs typeface="Arial" charset="0"/>
              </a:rPr>
              <a:t>Внимательно читайте задания, с 1-6 вопрос-ответ  выбираете нажав на прямоугольник с правильной комбинацией цифр; </a:t>
            </a:r>
            <a:r>
              <a:rPr lang="ru-RU" sz="2400" kern="1200" dirty="0">
                <a:solidFill>
                  <a:prstClr val="black"/>
                </a:solidFill>
                <a:latin typeface="+mj-lt"/>
                <a:cs typeface="Arial" charset="0"/>
              </a:rPr>
              <a:t>Если ответ выбран неверно, можно повторить попытку.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kern="1200" dirty="0" smtClean="0">
                <a:solidFill>
                  <a:prstClr val="black"/>
                </a:solidFill>
                <a:latin typeface="+mj-lt"/>
                <a:cs typeface="Arial" charset="0"/>
              </a:rPr>
              <a:t>Вопросы 7-11-требуют устного рассуждения;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kern="1200" dirty="0" smtClean="0">
                <a:solidFill>
                  <a:prstClr val="black"/>
                </a:solidFill>
                <a:latin typeface="+mj-lt"/>
                <a:cs typeface="Arial" charset="0"/>
              </a:rPr>
              <a:t>вопросы с 12-16- необходимо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установить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соответствие между характеристиками и организмами,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изображенными 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рисунке. Для перехода на другой слайд необходимо нажать на пустое место слайда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590684" cy="334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Ответ: 211212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7967230" cy="604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№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618" y="720436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Установите соответствие между характеристиками и группами организмов, для которых они характерны: </a:t>
            </a:r>
          </a:p>
          <a:p>
            <a:r>
              <a:rPr lang="ru-RU" sz="2400" dirty="0" smtClean="0"/>
              <a:t>                     1</a:t>
            </a:r>
            <a:r>
              <a:rPr lang="ru-RU" sz="2400" dirty="0"/>
              <a:t>) </a:t>
            </a:r>
            <a:r>
              <a:rPr lang="ru-RU" sz="2400" dirty="0" smtClean="0"/>
              <a:t>грибы             </a:t>
            </a:r>
            <a:r>
              <a:rPr lang="ru-RU" sz="2400" dirty="0"/>
              <a:t>2) лишайники. </a:t>
            </a:r>
            <a:br>
              <a:rPr lang="ru-RU" sz="2400" dirty="0"/>
            </a:br>
            <a:r>
              <a:rPr lang="ru-RU" sz="2400" dirty="0"/>
              <a:t>А) состоят только из гифов</a:t>
            </a:r>
            <a:br>
              <a:rPr lang="ru-RU" sz="2400" dirty="0"/>
            </a:br>
            <a:r>
              <a:rPr lang="ru-RU" sz="2400" dirty="0"/>
              <a:t>Б) содержат хлорофилл в части клеток тела</a:t>
            </a:r>
            <a:br>
              <a:rPr lang="ru-RU" sz="2400" dirty="0"/>
            </a:br>
            <a:r>
              <a:rPr lang="ru-RU" sz="2400" dirty="0"/>
              <a:t>В) питаются только </a:t>
            </a:r>
            <a:r>
              <a:rPr lang="ru-RU" sz="2400" dirty="0" err="1"/>
              <a:t>гетеротрофно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Г) образуют микоризу с корнями растений</a:t>
            </a:r>
            <a:br>
              <a:rPr lang="ru-RU" sz="2400" dirty="0"/>
            </a:br>
            <a:r>
              <a:rPr lang="ru-RU" sz="2400" dirty="0"/>
              <a:t>Д) представляют собой комплексные организмы</a:t>
            </a:r>
            <a:br>
              <a:rPr lang="ru-RU" sz="2400" dirty="0"/>
            </a:br>
            <a:r>
              <a:rPr lang="ru-RU" sz="2400" dirty="0"/>
              <a:t>Е) являются индикатором чистоты </a:t>
            </a:r>
            <a:r>
              <a:rPr lang="ru-RU" sz="2400" dirty="0" smtClean="0"/>
              <a:t>воздуха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9336"/>
              </p:ext>
            </p:extLst>
          </p:nvPr>
        </p:nvGraphicFramePr>
        <p:xfrm>
          <a:off x="512618" y="4680526"/>
          <a:ext cx="6871854" cy="113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09"/>
                <a:gridCol w="1145309"/>
                <a:gridCol w="1145309"/>
                <a:gridCol w="1145309"/>
                <a:gridCol w="1145309"/>
                <a:gridCol w="1145309"/>
              </a:tblGrid>
              <a:tr h="569191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569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4071937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28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121122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133484" cy="43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№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lang="ru-RU" sz="28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Установите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соответствие между характеристиками и группами грибов под цифрами </a:t>
            </a:r>
            <a:endParaRPr lang="ru-RU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lang="ru-RU"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lang="ru-RU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                                                      1                         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    А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) образуют </a:t>
            </a: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микоризу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    Б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) имеют многоядерный, не 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разделённый на клетки мицелий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В) имеют плодовое тело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Г) вызывают порчу пищевых продуктов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Д) относятся к плесневым грибам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Е) подразделяются на пластинчатые </a:t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и трубчатые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55019"/>
              </p:ext>
            </p:extLst>
          </p:nvPr>
        </p:nvGraphicFramePr>
        <p:xfrm>
          <a:off x="1167245" y="57196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18"/>
                <a:gridCol w="1062182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96" y="1567548"/>
            <a:ext cx="1425286" cy="9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79" y="1130382"/>
            <a:ext cx="1018309" cy="137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4429125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Ответ:121221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>
            <a:spLocks noGrp="1"/>
          </p:cNvSpPr>
          <p:nvPr>
            <p:ph type="body" idx="1"/>
          </p:nvPr>
        </p:nvSpPr>
        <p:spPr>
          <a:xfrm>
            <a:off x="581025" y="271895"/>
            <a:ext cx="8358187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Вопрос </a:t>
            </a:r>
            <a:r>
              <a:rPr lang="en-US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№</a:t>
            </a:r>
            <a:r>
              <a:rPr lang="ru-RU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15</a:t>
            </a:r>
            <a:endParaRPr sz="2400" dirty="0">
              <a:latin typeface="+mj-lt"/>
            </a:endParaRP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Установите </a:t>
            </a:r>
            <a:r>
              <a:rPr lang="ru-RU" sz="2400" dirty="0" smtClean="0">
                <a:latin typeface="+mj-lt"/>
                <a:ea typeface="Arial"/>
                <a:cs typeface="Arial"/>
                <a:sym typeface="Arial"/>
              </a:rPr>
              <a:t>последовательность </a:t>
            </a: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расположения систематических таксонов гриба, начиная с самого крупного таксона. Запишите в таблицу соответствующую последовательность цифр.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1) порядок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Агариковые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2) семейство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Аманитовые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3) класс </a:t>
            </a:r>
            <a:r>
              <a:rPr lang="ru-RU" sz="2400" dirty="0" err="1">
                <a:latin typeface="+mj-lt"/>
                <a:ea typeface="Arial"/>
                <a:cs typeface="Arial"/>
                <a:sym typeface="Arial"/>
              </a:rPr>
              <a:t>Агарикомицеты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4) род Мухомор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5) отдел Базидиомицеты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6) вид Мухомор красный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7) царство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4357687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Ответ:</a:t>
            </a:r>
            <a:r>
              <a:rPr lang="en-US" sz="2400" b="0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2400" b="1" kern="1200" dirty="0">
                <a:solidFill>
                  <a:srgbClr val="C00000"/>
                </a:solidFill>
              </a:rPr>
              <a:t>7531246</a:t>
            </a:r>
            <a:endParaRPr sz="2400" dirty="0">
              <a:solidFill>
                <a:srgbClr val="C00000"/>
              </a:solidFill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8133484" cy="5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i="0" u="none" dirty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Вопрос </a:t>
            </a:r>
            <a:r>
              <a:rPr lang="en-US" sz="240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№</a:t>
            </a:r>
            <a:r>
              <a:rPr lang="ru-RU" sz="240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16</a:t>
            </a:r>
            <a:r>
              <a:rPr lang="en-US" sz="2400" i="0" u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</a:t>
            </a:r>
            <a:endParaRPr lang="ru-RU" sz="2400" i="0" u="none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kern="1200" dirty="0">
                <a:latin typeface="+mj-lt"/>
                <a:cs typeface="Arial"/>
                <a:sym typeface="Arial"/>
              </a:rPr>
              <a:t> </a:t>
            </a:r>
            <a:r>
              <a:rPr lang="ru-RU" sz="2400" kern="1200" dirty="0" smtClean="0">
                <a:latin typeface="+mj-lt"/>
                <a:cs typeface="Arial"/>
                <a:sym typeface="Arial"/>
              </a:rPr>
              <a:t>   </a:t>
            </a:r>
            <a:r>
              <a:rPr lang="ru-RU" sz="2400" kern="1200" dirty="0" smtClean="0">
                <a:solidFill>
                  <a:srgbClr val="000000"/>
                </a:solidFill>
                <a:latin typeface="+mj-lt"/>
                <a:cs typeface="Times New Roman"/>
              </a:rPr>
              <a:t>Установите </a:t>
            </a:r>
            <a:r>
              <a:rPr lang="ru-RU" sz="2400" kern="1200" dirty="0">
                <a:solidFill>
                  <a:srgbClr val="000000"/>
                </a:solidFill>
                <a:latin typeface="+mj-lt"/>
                <a:cs typeface="Times New Roman"/>
              </a:rPr>
              <a:t>соответствие между живыми организмами  и группами, к которым они относятся: к каждой позиции, данной в первом столбце, подберите </a:t>
            </a:r>
            <a:r>
              <a:rPr lang="ru-RU" sz="2400" kern="1200" dirty="0" smtClean="0">
                <a:solidFill>
                  <a:srgbClr val="000000"/>
                </a:solidFill>
                <a:latin typeface="+mj-lt"/>
                <a:cs typeface="Times New Roman"/>
              </a:rPr>
              <a:t>соответствующую </a:t>
            </a:r>
            <a:r>
              <a:rPr lang="ru-RU" sz="2400" kern="1200" dirty="0">
                <a:solidFill>
                  <a:srgbClr val="000000"/>
                </a:solidFill>
                <a:latin typeface="+mj-lt"/>
                <a:cs typeface="Times New Roman"/>
              </a:rPr>
              <a:t>позицию из второго столбца.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kern="1200" dirty="0" smtClean="0">
                <a:solidFill>
                  <a:srgbClr val="000000"/>
                </a:solidFill>
                <a:latin typeface="+mj-lt"/>
                <a:cs typeface="Times New Roman"/>
              </a:rPr>
              <a:t>ЖИВЫЕ ОРГАНИЗМЫ                     1)   Грибы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kern="1200" dirty="0" smtClean="0">
                <a:solidFill>
                  <a:srgbClr val="000000"/>
                </a:solidFill>
                <a:latin typeface="+mj-lt"/>
                <a:cs typeface="Times New Roman"/>
              </a:rPr>
              <a:t>А) Ягель                                             2)  Лишайники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kern="1200" dirty="0" smtClean="0">
                <a:solidFill>
                  <a:srgbClr val="000000"/>
                </a:solidFill>
                <a:latin typeface="+mj-lt"/>
                <a:cs typeface="Times New Roman"/>
              </a:rPr>
              <a:t>Б) </a:t>
            </a:r>
            <a:r>
              <a:rPr lang="ru-RU" sz="2400" kern="1200" dirty="0">
                <a:solidFill>
                  <a:srgbClr val="000000"/>
                </a:solidFill>
                <a:latin typeface="+mj-lt"/>
                <a:cs typeface="Times New Roman"/>
              </a:rPr>
              <a:t>Спорынья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kern="1200" dirty="0">
                <a:solidFill>
                  <a:srgbClr val="000000"/>
                </a:solidFill>
                <a:latin typeface="+mj-lt"/>
                <a:cs typeface="Times New Roman"/>
              </a:rPr>
              <a:t>В) Весёлка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kern="1200" dirty="0">
                <a:solidFill>
                  <a:srgbClr val="000000"/>
                </a:solidFill>
                <a:latin typeface="+mj-lt"/>
                <a:cs typeface="Times New Roman"/>
              </a:rPr>
              <a:t>Г) </a:t>
            </a:r>
            <a:r>
              <a:rPr lang="ru-RU" sz="2400" kern="1200" dirty="0" err="1">
                <a:solidFill>
                  <a:srgbClr val="000000"/>
                </a:solidFill>
                <a:latin typeface="+mj-lt"/>
                <a:cs typeface="Times New Roman"/>
              </a:rPr>
              <a:t>Ксантория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kern="1200" dirty="0">
                <a:solidFill>
                  <a:srgbClr val="000000"/>
                </a:solidFill>
                <a:latin typeface="+mj-lt"/>
                <a:cs typeface="Times New Roman"/>
              </a:rPr>
              <a:t>Д) Исландский мох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kern="1200" dirty="0">
                <a:solidFill>
                  <a:srgbClr val="000000"/>
                </a:solidFill>
                <a:latin typeface="+mj-lt"/>
                <a:cs typeface="Times New Roman"/>
              </a:rPr>
              <a:t>Е) Головня</a:t>
            </a:r>
            <a:endParaRPr lang="ru-RU" sz="2400" dirty="0">
              <a:latin typeface="+mj-lt"/>
            </a:endParaRPr>
          </a:p>
          <a:p>
            <a:pPr marL="0" indent="0" fontAlgn="t">
              <a:lnSpc>
                <a:spcPct val="115000"/>
              </a:lnSpc>
              <a:spcBef>
                <a:spcPts val="600"/>
              </a:spcBef>
              <a:buNone/>
            </a:pPr>
            <a:endParaRPr lang="ru-RU" sz="2800" b="1" kern="1200" dirty="0" smtClean="0">
              <a:solidFill>
                <a:srgbClr val="000000"/>
              </a:solidFill>
              <a:cs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3786187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Ответ</a:t>
            </a:r>
            <a:r>
              <a:rPr lang="ru-RU" sz="2400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:   211221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5929312" y="500062"/>
            <a:ext cx="1928812" cy="35718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1"/>
          <p:cNvSpPr/>
          <p:nvPr/>
        </p:nvSpPr>
        <p:spPr>
          <a:xfrm>
            <a:off x="6572250" y="714375"/>
            <a:ext cx="1928812" cy="35718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817556"/>
            <a:ext cx="3764540" cy="41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52400" y="124691"/>
            <a:ext cx="8562109" cy="27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Вопрос №</a:t>
            </a:r>
            <a:r>
              <a:rPr lang="en-US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r>
              <a:rPr lang="ru-RU" sz="2400" b="0" i="0" u="none" dirty="0" smtClean="0">
                <a:solidFill>
                  <a:srgbClr val="A50021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ru-RU" sz="2400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Выберите три верных ответа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Грибы, как растения: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1.Растут в течение всей жизни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2.Имеют ограниченный рост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3.Всасывают питательные вещества поверхностью тела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4.Питаются готовыми органическими веществами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5. содержат хитин в оболочках клеток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6. Имеют клеточное строение</a:t>
            </a:r>
            <a:endParaRPr sz="24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72" y="90702"/>
            <a:ext cx="1413164" cy="14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58978" y="3371714"/>
            <a:ext cx="3754585" cy="1427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126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52109" y="3371714"/>
            <a:ext cx="3519055" cy="14427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136</a:t>
            </a:r>
            <a:endParaRPr lang="ru-RU" sz="5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8980" y="5140036"/>
            <a:ext cx="3754583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256</a:t>
            </a:r>
            <a:endParaRPr lang="ru-RU" sz="5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2109" y="5077690"/>
            <a:ext cx="3519055" cy="14962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245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4" y="0"/>
            <a:ext cx="8229600" cy="498764"/>
          </a:xfrm>
        </p:spPr>
        <p:txBody>
          <a:bodyPr/>
          <a:lstStyle/>
          <a:p>
            <a:r>
              <a:rPr lang="ru-RU" sz="2400" dirty="0" smtClean="0">
                <a:latin typeface="+mj-lt"/>
              </a:rPr>
              <a:t>Используемые ресурсы</a:t>
            </a:r>
            <a:endParaRPr lang="ru-RU" sz="24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236" y="374073"/>
            <a:ext cx="8354291" cy="4616017"/>
          </a:xfrm>
        </p:spPr>
        <p:txBody>
          <a:bodyPr/>
          <a:lstStyle/>
          <a:p>
            <a:r>
              <a:rPr lang="en-US" sz="2400" dirty="0">
                <a:latin typeface="+mj-lt"/>
                <a:hlinkClick r:id="rId2"/>
              </a:rPr>
              <a:t>https://</a:t>
            </a:r>
            <a:r>
              <a:rPr lang="en-US" sz="2400" dirty="0" smtClean="0">
                <a:latin typeface="+mj-lt"/>
                <a:hlinkClick r:id="rId2"/>
              </a:rPr>
              <a:t>nsportal.ru/shkola/biologiya/library/2020/11/23/trenazher-oge-griby-i-lishayniki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3"/>
              </a:rPr>
              <a:t>https://</a:t>
            </a:r>
            <a:r>
              <a:rPr lang="en-US" sz="2400" dirty="0" smtClean="0">
                <a:latin typeface="+mj-lt"/>
                <a:hlinkClick r:id="rId3"/>
              </a:rPr>
              <a:t>infourok.ru/test-griby-i-lishajniki-4535781.html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4"/>
              </a:rPr>
              <a:t>https://</a:t>
            </a:r>
            <a:r>
              <a:rPr lang="en-US" sz="2400" dirty="0" smtClean="0">
                <a:latin typeface="+mj-lt"/>
                <a:hlinkClick r:id="rId4"/>
              </a:rPr>
              <a:t>infourok.ru/test-po-podgotovke-k-oge-po-teme-bakterii-gribi-virusi-3950575.html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5"/>
              </a:rPr>
              <a:t>https://</a:t>
            </a:r>
            <a:r>
              <a:rPr lang="ru-RU" sz="2400" dirty="0" err="1">
                <a:latin typeface="+mj-lt"/>
                <a:hlinkClick r:id="rId5"/>
              </a:rPr>
              <a:t>урок.рф</a:t>
            </a:r>
            <a:r>
              <a:rPr lang="ru-RU" sz="2400" dirty="0">
                <a:latin typeface="+mj-lt"/>
                <a:hlinkClick r:id="rId5"/>
              </a:rPr>
              <a:t>/</a:t>
            </a:r>
            <a:r>
              <a:rPr lang="en-US" sz="2400" dirty="0" smtClean="0">
                <a:latin typeface="+mj-lt"/>
                <a:hlinkClick r:id="rId5"/>
              </a:rPr>
              <a:t>library/podgotovka_k_oge_po_biologii_gribi_i_lishajniki_teo_133058.html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6"/>
              </a:rPr>
              <a:t>https://bio-oge.sdamgia.ru/search</a:t>
            </a:r>
            <a:r>
              <a:rPr lang="en-US" sz="2400" dirty="0" smtClean="0">
                <a:latin typeface="+mj-lt"/>
              </a:rPr>
              <a:t>?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7"/>
              </a:rPr>
              <a:t>https://</a:t>
            </a:r>
            <a:r>
              <a:rPr lang="en-US" sz="2400" dirty="0" smtClean="0">
                <a:latin typeface="+mj-lt"/>
                <a:hlinkClick r:id="rId7"/>
              </a:rPr>
              <a:t>uchitelya.com/biologiya/175449-test-bakterii-griby-virusy-v-formate-oge.html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8"/>
              </a:rPr>
              <a:t>http://</a:t>
            </a:r>
            <a:r>
              <a:rPr lang="ru-RU" sz="2400" dirty="0" err="1">
                <a:latin typeface="+mj-lt"/>
                <a:hlinkClick r:id="rId8"/>
              </a:rPr>
              <a:t>супертинейджеры.рф</a:t>
            </a:r>
            <a:r>
              <a:rPr lang="ru-RU" sz="2400" dirty="0">
                <a:latin typeface="+mj-lt"/>
                <a:hlinkClick r:id="rId8"/>
              </a:rPr>
              <a:t>/</a:t>
            </a:r>
            <a:r>
              <a:rPr lang="en-US" sz="2400" dirty="0" smtClean="0">
                <a:latin typeface="+mj-lt"/>
                <a:hlinkClick r:id="rId8"/>
              </a:rPr>
              <a:t>load/</a:t>
            </a:r>
            <a:r>
              <a:rPr lang="en-US" sz="2400" dirty="0" err="1" smtClean="0">
                <a:latin typeface="+mj-lt"/>
                <a:hlinkClick r:id="rId8"/>
              </a:rPr>
              <a:t>testy_dlja_proverki_znanij</a:t>
            </a:r>
            <a:r>
              <a:rPr lang="en-US" sz="2400" dirty="0" smtClean="0">
                <a:latin typeface="+mj-lt"/>
                <a:hlinkClick r:id="rId8"/>
              </a:rPr>
              <a:t>/</a:t>
            </a:r>
            <a:r>
              <a:rPr lang="en-US" sz="2400" dirty="0" err="1" smtClean="0">
                <a:latin typeface="+mj-lt"/>
                <a:hlinkClick r:id="rId8"/>
              </a:rPr>
              <a:t>biologija</a:t>
            </a:r>
            <a:r>
              <a:rPr lang="en-US" sz="2400" dirty="0" smtClean="0">
                <a:latin typeface="+mj-lt"/>
                <a:hlinkClick r:id="rId8"/>
              </a:rPr>
              <a:t>/</a:t>
            </a:r>
            <a:r>
              <a:rPr lang="en-US" sz="2400" dirty="0" err="1" smtClean="0">
                <a:latin typeface="+mj-lt"/>
                <a:hlinkClick r:id="rId8"/>
              </a:rPr>
              <a:t>test_na_temu_quot_bakterii_griby_lishajniki_quot</a:t>
            </a:r>
            <a:r>
              <a:rPr lang="en-US" sz="2400" dirty="0" smtClean="0">
                <a:latin typeface="+mj-lt"/>
                <a:hlinkClick r:id="rId8"/>
              </a:rPr>
              <a:t>/110-1-0-12860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9"/>
              </a:rPr>
              <a:t>http://</a:t>
            </a:r>
            <a:r>
              <a:rPr lang="en-US" sz="2400" dirty="0" smtClean="0">
                <a:latin typeface="+mj-lt"/>
                <a:hlinkClick r:id="rId9"/>
              </a:rPr>
              <a:t>bashtanniknat.ucoz.ru/index/griby_lishajniki_quot_sdat_egeh_ogeh_legko_quot/0-13</a:t>
            </a:r>
            <a:endParaRPr lang="ru-RU" sz="2400" dirty="0" smtClean="0">
              <a:latin typeface="+mj-lt"/>
            </a:endParaRPr>
          </a:p>
          <a:p>
            <a:r>
              <a:rPr lang="en-US" sz="2400" dirty="0">
                <a:latin typeface="+mj-lt"/>
                <a:hlinkClick r:id="rId10"/>
              </a:rPr>
              <a:t>https://</a:t>
            </a:r>
            <a:r>
              <a:rPr lang="en-US" sz="2400" dirty="0" smtClean="0">
                <a:latin typeface="+mj-lt"/>
                <a:hlinkClick r:id="rId10"/>
              </a:rPr>
              <a:t>reshutest.ru/tasks/theme/369/ege</a:t>
            </a:r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73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27314" y="230332"/>
            <a:ext cx="6680560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№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. Выберите три верных ответа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Какие признаки характерны </a:t>
            </a: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 организма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изображенного на рисунке</a:t>
            </a: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1) способ 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размножения – </a:t>
            </a: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почкование</a:t>
            </a:r>
          </a:p>
          <a:p>
            <a:pPr marL="0" lvl="0" indent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хемотрофное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питание</a:t>
            </a:r>
            <a:b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3) одноклеточный гриб</a:t>
            </a:r>
            <a:b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4) используется в хлебопечении</a:t>
            </a:r>
            <a:b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5) образует микоризу</a:t>
            </a:r>
            <a:b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6) многоклеточный мицелий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ru-RU" sz="2000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4714875" y="3607593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134</a:t>
            </a:r>
            <a:endParaRPr dirty="0"/>
          </a:p>
        </p:txBody>
      </p:sp>
      <p:sp>
        <p:nvSpPr>
          <p:cNvPr id="114" name="Google Shape;114;p16"/>
          <p:cNvSpPr/>
          <p:nvPr/>
        </p:nvSpPr>
        <p:spPr>
          <a:xfrm>
            <a:off x="500062" y="514350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246</a:t>
            </a:r>
            <a:endParaRPr dirty="0"/>
          </a:p>
        </p:txBody>
      </p:sp>
      <p:sp>
        <p:nvSpPr>
          <p:cNvPr id="115" name="Google Shape;115;p16"/>
          <p:cNvSpPr/>
          <p:nvPr/>
        </p:nvSpPr>
        <p:spPr>
          <a:xfrm>
            <a:off x="4714875" y="514350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135</a:t>
            </a:r>
            <a:endParaRPr dirty="0"/>
          </a:p>
        </p:txBody>
      </p:sp>
      <p:sp>
        <p:nvSpPr>
          <p:cNvPr id="116" name="Google Shape;116;p16"/>
          <p:cNvSpPr/>
          <p:nvPr/>
        </p:nvSpPr>
        <p:spPr>
          <a:xfrm>
            <a:off x="500062" y="3679031"/>
            <a:ext cx="4000500" cy="1357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245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74" y="795444"/>
            <a:ext cx="2055523" cy="254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61058" y="0"/>
            <a:ext cx="8143875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№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Выберите три верных ответа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Грибы, как и животные </a:t>
            </a:r>
            <a:endParaRPr lang="ru-RU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1) являются гетеротрофными организмами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2) растут в течение всей жизни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3) содержат в организмах хитин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4) не содержат в клетках рибосом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5) не содержат в клетках митохондрий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6) имеют клеточное строение</a:t>
            </a:r>
          </a:p>
          <a:p>
            <a:pPr marL="342900" lvl="0">
              <a:spcBef>
                <a:spcPts val="560"/>
              </a:spcBef>
              <a:buSzPts val="2800"/>
              <a:buNone/>
            </a:pP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572000" y="5214937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146</a:t>
            </a:r>
            <a:endParaRPr dirty="0"/>
          </a:p>
        </p:txBody>
      </p:sp>
      <p:sp>
        <p:nvSpPr>
          <p:cNvPr id="124" name="Google Shape;124;p17"/>
          <p:cNvSpPr/>
          <p:nvPr/>
        </p:nvSpPr>
        <p:spPr>
          <a:xfrm>
            <a:off x="4572000" y="3548711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246</a:t>
            </a:r>
            <a:endParaRPr dirty="0"/>
          </a:p>
        </p:txBody>
      </p:sp>
      <p:sp>
        <p:nvSpPr>
          <p:cNvPr id="125" name="Google Shape;125;p17"/>
          <p:cNvSpPr/>
          <p:nvPr/>
        </p:nvSpPr>
        <p:spPr>
          <a:xfrm>
            <a:off x="357187" y="5214937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136</a:t>
            </a:r>
            <a:endParaRPr dirty="0"/>
          </a:p>
        </p:txBody>
      </p:sp>
      <p:sp>
        <p:nvSpPr>
          <p:cNvPr id="126" name="Google Shape;126;p17"/>
          <p:cNvSpPr/>
          <p:nvPr/>
        </p:nvSpPr>
        <p:spPr>
          <a:xfrm>
            <a:off x="357187" y="3584430"/>
            <a:ext cx="4000500" cy="1357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428625" y="285750"/>
            <a:ext cx="6983558" cy="309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№4 </a:t>
            </a:r>
            <a:r>
              <a:rPr lang="ru-RU" sz="2400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Выберите три верных ответа</a:t>
            </a:r>
          </a:p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Лишайники размножаются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cs typeface="Arial"/>
                <a:sym typeface="Arial"/>
              </a:rPr>
              <a:t>1)Спорами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cs typeface="Arial"/>
                <a:sym typeface="Arial"/>
              </a:rPr>
              <a:t>2) Кусочками слоевища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cs typeface="Arial"/>
                <a:sym typeface="Arial"/>
              </a:rPr>
              <a:t>3) Особыми образованиями, состоящими из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cs typeface="Arial"/>
                <a:sym typeface="Arial"/>
              </a:rPr>
              <a:t> клеток водоросли и гриба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cs typeface="Arial"/>
                <a:sym typeface="Arial"/>
              </a:rPr>
              <a:t>4)Простым делением пополам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cs typeface="Arial"/>
                <a:sym typeface="Arial"/>
              </a:rPr>
              <a:t>5)Мейозом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cs typeface="Arial"/>
                <a:sym typeface="Arial"/>
              </a:rPr>
              <a:t>6)шизогонией</a:t>
            </a:r>
          </a:p>
          <a:p>
            <a:pPr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arenR"/>
            </a:pPr>
            <a:endParaRPr sz="2000" dirty="0"/>
          </a:p>
        </p:txBody>
      </p:sp>
      <p:sp>
        <p:nvSpPr>
          <p:cNvPr id="133" name="Google Shape;133;p18"/>
          <p:cNvSpPr/>
          <p:nvPr/>
        </p:nvSpPr>
        <p:spPr>
          <a:xfrm>
            <a:off x="357187" y="514350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135</a:t>
            </a:r>
            <a:endParaRPr dirty="0"/>
          </a:p>
        </p:txBody>
      </p:sp>
      <p:sp>
        <p:nvSpPr>
          <p:cNvPr id="134" name="Google Shape;134;p18"/>
          <p:cNvSpPr/>
          <p:nvPr/>
        </p:nvSpPr>
        <p:spPr>
          <a:xfrm>
            <a:off x="4714875" y="3607593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123</a:t>
            </a:r>
            <a:endParaRPr dirty="0"/>
          </a:p>
        </p:txBody>
      </p:sp>
      <p:sp>
        <p:nvSpPr>
          <p:cNvPr id="135" name="Google Shape;135;p18"/>
          <p:cNvSpPr/>
          <p:nvPr/>
        </p:nvSpPr>
        <p:spPr>
          <a:xfrm>
            <a:off x="4714875" y="514350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146</a:t>
            </a:r>
            <a:endParaRPr dirty="0"/>
          </a:p>
        </p:txBody>
      </p:sp>
      <p:sp>
        <p:nvSpPr>
          <p:cNvPr id="136" name="Google Shape;136;p18"/>
          <p:cNvSpPr/>
          <p:nvPr/>
        </p:nvSpPr>
        <p:spPr>
          <a:xfrm>
            <a:off x="357187" y="3719944"/>
            <a:ext cx="4000500" cy="1357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246</a:t>
            </a:r>
            <a:endParaRPr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649604"/>
            <a:ext cx="2235777" cy="14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234661" y="119496"/>
            <a:ext cx="8598200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A50021"/>
              </a:buClr>
              <a:buSzPts val="2400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№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400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Выберите три верных ответа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0" i="0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Какие признаки дают возможность выделить данный организм в самостоятельное царство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1.Оболочки клеток содержат хитин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2.По способу питания гетеротрофный организм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3.Неподвижны и растут всю жизнь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4.Содержат в клетках одно или несколько ядер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5.Не имеют клеточной стенки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6. Не имеют в клетках хлоропластов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endParaRPr sz="2400"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428625" y="371475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125</a:t>
            </a:r>
            <a:endParaRPr dirty="0"/>
          </a:p>
        </p:txBody>
      </p:sp>
      <p:sp>
        <p:nvSpPr>
          <p:cNvPr id="144" name="Google Shape;144;p19"/>
          <p:cNvSpPr/>
          <p:nvPr/>
        </p:nvSpPr>
        <p:spPr>
          <a:xfrm>
            <a:off x="4832361" y="371475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endParaRPr dirty="0"/>
          </a:p>
        </p:txBody>
      </p:sp>
      <p:sp>
        <p:nvSpPr>
          <p:cNvPr id="145" name="Google Shape;145;p19"/>
          <p:cNvSpPr/>
          <p:nvPr/>
        </p:nvSpPr>
        <p:spPr>
          <a:xfrm>
            <a:off x="4832361" y="5214937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246</a:t>
            </a:r>
            <a:endParaRPr dirty="0"/>
          </a:p>
        </p:txBody>
      </p:sp>
      <p:sp>
        <p:nvSpPr>
          <p:cNvPr id="146" name="Google Shape;146;p19"/>
          <p:cNvSpPr/>
          <p:nvPr/>
        </p:nvSpPr>
        <p:spPr>
          <a:xfrm>
            <a:off x="428625" y="5214937"/>
            <a:ext cx="4000500" cy="1357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126</a:t>
            </a:r>
            <a:endParaRPr dirty="0"/>
          </a:p>
        </p:txBody>
      </p:sp>
      <p:sp>
        <p:nvSpPr>
          <p:cNvPr id="148" name="Google Shape;148;p19"/>
          <p:cNvSpPr/>
          <p:nvPr/>
        </p:nvSpPr>
        <p:spPr>
          <a:xfrm>
            <a:off x="7929562" y="285750"/>
            <a:ext cx="642937" cy="35718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8" y="939510"/>
            <a:ext cx="1442844" cy="143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5" grpId="0" animBg="1"/>
      <p:bldP spid="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85750" y="285750"/>
            <a:ext cx="5786437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№6</a:t>
            </a:r>
            <a:endParaRPr sz="2400" dirty="0"/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Назовите изображённый на рисунке организм </a:t>
            </a: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царства Грибы.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357187" y="514350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Пеницилл</a:t>
            </a:r>
            <a:endParaRPr dirty="0"/>
          </a:p>
        </p:txBody>
      </p:sp>
      <p:sp>
        <p:nvSpPr>
          <p:cNvPr id="155" name="Google Shape;155;p20"/>
          <p:cNvSpPr/>
          <p:nvPr/>
        </p:nvSpPr>
        <p:spPr>
          <a:xfrm>
            <a:off x="4572000" y="3000375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Спорынья</a:t>
            </a:r>
            <a:endParaRPr dirty="0"/>
          </a:p>
        </p:txBody>
      </p:sp>
      <p:sp>
        <p:nvSpPr>
          <p:cNvPr id="156" name="Google Shape;156;p20"/>
          <p:cNvSpPr/>
          <p:nvPr/>
        </p:nvSpPr>
        <p:spPr>
          <a:xfrm>
            <a:off x="4714875" y="5143500"/>
            <a:ext cx="400050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дрожжи</a:t>
            </a:r>
            <a:endParaRPr dirty="0"/>
          </a:p>
        </p:txBody>
      </p:sp>
      <p:sp>
        <p:nvSpPr>
          <p:cNvPr id="157" name="Google Shape;157;p20"/>
          <p:cNvSpPr/>
          <p:nvPr/>
        </p:nvSpPr>
        <p:spPr>
          <a:xfrm>
            <a:off x="357187" y="3000375"/>
            <a:ext cx="4000500" cy="1357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0" i="0" u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Мукор</a:t>
            </a:r>
            <a:endParaRPr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49" y="563644"/>
            <a:ext cx="2697451" cy="200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357187" y="202623"/>
            <a:ext cx="5286375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Вопрос </a:t>
            </a:r>
            <a:r>
              <a:rPr lang="en-US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№</a:t>
            </a:r>
            <a:r>
              <a:rPr lang="ru-RU" sz="2400" b="0" i="0" u="none" dirty="0" smtClean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7" y="770415"/>
            <a:ext cx="856514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Найдите три ошибки в приведённом тексте. Укажите номера предложений, в которых сделаны ошибки, исправьте их</a:t>
            </a:r>
            <a:r>
              <a:rPr lang="ru-RU" sz="2400" dirty="0" smtClean="0"/>
              <a:t>.</a:t>
            </a:r>
          </a:p>
          <a:p>
            <a:endParaRPr lang="ru-RU" sz="2000" dirty="0" smtClean="0"/>
          </a:p>
          <a:p>
            <a:pPr lvl="1"/>
            <a:r>
              <a:rPr lang="ru-RU" sz="2400" dirty="0" smtClean="0"/>
              <a:t>1</a:t>
            </a:r>
            <a:r>
              <a:rPr lang="ru-RU" sz="2400" dirty="0"/>
              <a:t>. Грибы занимают особое положение в системе органического мира, их нельзя отнести ни к царству растений, ни к царству животных, хотя имеются некоторые черты сходства с ними. </a:t>
            </a:r>
            <a:r>
              <a:rPr lang="ru-RU" sz="2400" dirty="0" smtClean="0"/>
              <a:t>   2</a:t>
            </a:r>
            <a:r>
              <a:rPr lang="ru-RU" sz="2400" dirty="0"/>
              <a:t>. Все грибы –многоклеточные организмы, основу тела которых составляет мицелий, или грибница. </a:t>
            </a:r>
            <a:r>
              <a:rPr lang="ru-RU" sz="2400" dirty="0" smtClean="0"/>
              <a:t>  3</a:t>
            </a:r>
            <a:r>
              <a:rPr lang="ru-RU" sz="2400" dirty="0"/>
              <a:t>. По типу питания грибы гетеротрофы, но среди них встречаются автотрофы, </a:t>
            </a:r>
            <a:r>
              <a:rPr lang="ru-RU" sz="2400" dirty="0" err="1"/>
              <a:t>сапротрофы</a:t>
            </a:r>
            <a:r>
              <a:rPr lang="ru-RU" sz="2400" dirty="0"/>
              <a:t>, хищники, паразиты. </a:t>
            </a:r>
            <a:r>
              <a:rPr lang="ru-RU" sz="2400" dirty="0" smtClean="0"/>
              <a:t>  4</a:t>
            </a:r>
            <a:r>
              <a:rPr lang="ru-RU" sz="2400" dirty="0"/>
              <a:t>. Как и растения, грибы имеют прочные клеточные стенки, состоящие из целлюлозы. </a:t>
            </a:r>
            <a:r>
              <a:rPr lang="ru-RU" sz="2400" dirty="0" smtClean="0"/>
              <a:t>  5</a:t>
            </a:r>
            <a:r>
              <a:rPr lang="ru-RU" sz="2400" dirty="0"/>
              <a:t>. Грибы неподвижны и растут в течение всей жизни.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1166</Words>
  <Application>Microsoft Office PowerPoint</Application>
  <PresentationFormat>Экран (4:3)</PresentationFormat>
  <Paragraphs>198</Paragraphs>
  <Slides>30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Constantia</vt:lpstr>
      <vt:lpstr>Times New Roman</vt:lpstr>
      <vt:lpstr>Calibri</vt:lpstr>
      <vt:lpstr>Тема Office</vt:lpstr>
      <vt:lpstr>Тренажер</vt:lpstr>
      <vt:lpstr>Инструкция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по биологии</dc:title>
  <dc:creator>Дом</dc:creator>
  <cp:lastModifiedBy>Дом</cp:lastModifiedBy>
  <cp:revision>35</cp:revision>
  <dcterms:modified xsi:type="dcterms:W3CDTF">2022-02-13T07:28:05Z</dcterms:modified>
</cp:coreProperties>
</file>