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9" r:id="rId6"/>
    <p:sldId id="260" r:id="rId7"/>
    <p:sldId id="266" r:id="rId8"/>
    <p:sldId id="265" r:id="rId9"/>
    <p:sldId id="267" r:id="rId10"/>
    <p:sldId id="261" r:id="rId11"/>
    <p:sldId id="268" r:id="rId12"/>
    <p:sldId id="270" r:id="rId13"/>
    <p:sldId id="271" r:id="rId14"/>
    <p:sldId id="272" r:id="rId15"/>
    <p:sldId id="273" r:id="rId16"/>
    <p:sldId id="274" r:id="rId17"/>
    <p:sldId id="263" r:id="rId18"/>
    <p:sldId id="262" r:id="rId19"/>
    <p:sldId id="275" r:id="rId20"/>
    <p:sldId id="264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09ED"/>
    <a:srgbClr val="CC66FF"/>
    <a:srgbClr val="9966FF"/>
    <a:srgbClr val="00FFFF"/>
    <a:srgbClr val="DAFAFC"/>
    <a:srgbClr val="F4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00DBE-AFE3-F9DD-0F9E-934DDC79F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A14042-3892-D87E-9D19-66D5C1023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12F454-C0BE-8E0E-4884-63FDEA27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F29D-37AC-4DDD-94C2-74E207155D1C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6CA19-68C5-E595-2F70-83AB14605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413DA-48F7-2CD2-C9C4-CCF1A7B8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38B8-DE0B-4438-98B2-0DABDA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4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DB78C-EB12-3733-B55E-63408944C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DDDB5B-3464-664F-A464-29631CC50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332A86-122E-5557-2425-E69563336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F29D-37AC-4DDD-94C2-74E207155D1C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D4FDFB-D921-2672-1B16-3BEE0C172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52C97E-AFD9-C2CD-A5D2-FE80393B4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38B8-DE0B-4438-98B2-0DABDA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48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F41B0C-EF31-EDE4-89C2-AD1F15781C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38EB1-FFF7-00C4-D036-E1C2281E7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67F97-8ABE-8289-94EE-F580C53E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F29D-37AC-4DDD-94C2-74E207155D1C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E12FC-D767-C66C-7C71-82EC18DCE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A7E02E-8BCA-CAE5-BA73-6B97791C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38B8-DE0B-4438-98B2-0DABDA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66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B829E-7E0F-B785-0451-2F527895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4958ED-5950-439A-4D46-58929AA89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50C09-7DFA-2FF5-1E55-5598F47BC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F29D-37AC-4DDD-94C2-74E207155D1C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7C979C-1E0B-5207-E289-BF06E88D7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44121A-639C-3860-73F9-D9F0C6A54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38B8-DE0B-4438-98B2-0DABDA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8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B4956-0712-91A8-434F-42010202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44582-B716-5EB7-4031-A5A1EE850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7166D0-03D6-DA2A-0E86-D59C3394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F29D-37AC-4DDD-94C2-74E207155D1C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B1015-057F-E352-1908-C2423044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B3F882-6BBA-A75E-0BD2-B13E0491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38B8-DE0B-4438-98B2-0DABDA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16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40759-457A-36C4-3A05-71CCEEAB2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C9B8A-4D4A-A30A-3178-7C27BFCDA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399FE5-EA65-A837-50DF-29E15192B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27F05-586B-0702-85F0-B49DDA8B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F29D-37AC-4DDD-94C2-74E207155D1C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21AB0E-1439-7DA2-E9D8-79C1BBEF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2F35A5-0996-96F6-E452-F33B314D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38B8-DE0B-4438-98B2-0DABDA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54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02FBF-12F3-7FF5-874B-7B86CFB41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34907D-80C3-44FB-6F31-8D2ABEAA7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E22AC7-87B7-51E6-AB63-A73456CF5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732BED7-D2B7-B03C-6842-DD088A474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941C06-711F-3D35-899C-2297FBA999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2070D3-2BAD-397B-B47D-6B227304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F29D-37AC-4DDD-94C2-74E207155D1C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7DC1AA-3BEE-8507-DC8A-2BF3FC23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6E97CB-1F5E-F104-D2D4-74C59B4D3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38B8-DE0B-4438-98B2-0DABDA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894BB-151A-CAFD-EA30-23F080638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C4EB22-4B41-8FA1-FD1F-D87DF5706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F29D-37AC-4DDD-94C2-74E207155D1C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11FACD0-C7B6-7E09-52E3-FAE87DE4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A7A04B-8341-5687-EFB4-C6CEBA27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38B8-DE0B-4438-98B2-0DABDA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9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434999-1412-3073-D4C7-0418B99D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F29D-37AC-4DDD-94C2-74E207155D1C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70D74A-04ED-5774-0825-46DDE3C5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E995D5-6E1D-F78B-178B-D5DDB194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38B8-DE0B-4438-98B2-0DABDA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82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A7B54-EF7F-4949-7302-DB3000DFC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0D239-2712-7B6C-5CFC-497D631CD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37A213-7729-3657-0319-01B5742D9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EB4052-E18B-29CE-795D-98BA7C1C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F29D-37AC-4DDD-94C2-74E207155D1C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3F8BE-075B-999C-CB73-B4F18908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7FE632-355A-2B5B-6793-0071CC3C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38B8-DE0B-4438-98B2-0DABDA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9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7204A6-B128-BE7E-B7B1-CD51E8F7C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58DE1DF-156A-6F64-AF57-F3541CC296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AC3242-AD3F-EAE5-064A-8673DCC7B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568E0D-1D76-7E00-3B5D-D7A2B54CA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3F29D-37AC-4DDD-94C2-74E207155D1C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2FBE45-6B77-614D-6E72-3CF2D1CC8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E136F1-C251-43B8-11E4-F6C19EFB0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E38B8-DE0B-4438-98B2-0DABDA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5">
                <a:lumMod val="20000"/>
                <a:lumOff val="80000"/>
              </a:schemeClr>
            </a:gs>
            <a:gs pos="42000">
              <a:srgbClr val="EDD9FD"/>
            </a:gs>
            <a:gs pos="89000">
              <a:srgbClr val="CC66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BC885-F80D-1EC2-1AF5-68C40D67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E110FC-E94A-F341-DEA6-BB41D7AFD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9B95DD-BAAC-3F99-448E-E21CE3C54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3F29D-37AC-4DDD-94C2-74E207155D1C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22921-ACC6-CE0D-7AA4-31C943914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07D892-527B-FE78-449F-2F3BCCAAC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E38B8-DE0B-4438-98B2-0DABDAE2F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4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F52ED-5A53-4B7F-5B20-00811142E6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6EF81C-50FB-7376-3BA8-CFC393D684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24"/>
          <a:stretch/>
        </p:blipFill>
        <p:spPr>
          <a:xfrm>
            <a:off x="1244905" y="111766"/>
            <a:ext cx="9423095" cy="6634468"/>
          </a:xfrm>
          <a:prstGeom prst="rect">
            <a:avLst/>
          </a:prstGeom>
          <a:solidFill>
            <a:srgbClr val="CC66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0B972D-826A-D3F0-15ED-A71D13F13FF2}"/>
              </a:ext>
            </a:extLst>
          </p:cNvPr>
          <p:cNvSpPr txBox="1"/>
          <p:nvPr/>
        </p:nvSpPr>
        <p:spPr>
          <a:xfrm>
            <a:off x="4142183" y="1356414"/>
            <a:ext cx="50475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Веселый</a:t>
            </a:r>
            <a:endParaRPr lang="ru-RU" sz="8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FD19C-1798-9546-5E8B-25A85AAA0DE0}"/>
              </a:ext>
            </a:extLst>
          </p:cNvPr>
          <p:cNvSpPr txBox="1"/>
          <p:nvPr/>
        </p:nvSpPr>
        <p:spPr>
          <a:xfrm>
            <a:off x="3856383" y="5347417"/>
            <a:ext cx="39860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Выполнили: обучающиеся 5-8 классов по предмету Профильный труд «Швейное дело» </a:t>
            </a:r>
          </a:p>
          <a:p>
            <a:pPr algn="ctr"/>
            <a:r>
              <a:rPr lang="ru-RU" sz="1600" dirty="0"/>
              <a:t>Руководитель: учитель профессионально-трудового обучения Грачева Н.Л.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FDBE23-B18A-3061-24B4-26102B68FA70}"/>
              </a:ext>
            </a:extLst>
          </p:cNvPr>
          <p:cNvSpPr txBox="1"/>
          <p:nvPr/>
        </p:nvSpPr>
        <p:spPr>
          <a:xfrm>
            <a:off x="3021496" y="3990974"/>
            <a:ext cx="6168248" cy="875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Творческий проект по изготовлению демонстрационного органайзера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8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C0852-3A32-5CCC-9296-1479A7A82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869" y="-71197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ТЕХНОЛОГИЧЕСКИЙ ЭТАП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BBE072-0B16-6CA3-CC5D-A30211EE2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3426"/>
            <a:ext cx="10515600" cy="5476461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 Выбор оборудования, инструментов и приспособлений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 швейная машина (ручная и электрическая), электропаровой утюг с гладильной доской.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 и приспособления: портновские ножницы, ножницы «зиг-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иголки, булавки, наперсток, колышек.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 План  пошива органайзера с мягкими буквами и игрушками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Раскрой основы органайзера с карманами.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Раскрой букв и игрушек из фетра и флиса.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швейных работ.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5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091860-5F1E-6A4A-381D-CB2B0E169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8163" y="1670390"/>
            <a:ext cx="4285821" cy="8521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Раскрой букв и игрушек из фетра и флиса.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4380F8-249E-4713-49CB-39ED2C2FF7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5153" y="2960225"/>
            <a:ext cx="4508831" cy="338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377104-F719-1D28-9DBA-EAC043ABAF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8016" y="1200833"/>
            <a:ext cx="7199158" cy="40157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8233AE-56D6-0F40-C7D8-0041EDBB936B}"/>
              </a:ext>
            </a:extLst>
          </p:cNvPr>
          <p:cNvSpPr txBox="1"/>
          <p:nvPr/>
        </p:nvSpPr>
        <p:spPr>
          <a:xfrm>
            <a:off x="268357" y="308113"/>
            <a:ext cx="7722704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Раскрой основы органайзера с карманами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023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CD1D1EA-4E01-F933-BA2B-6FE6470CF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8" y="268357"/>
            <a:ext cx="5923722" cy="590860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швейных работ по изготовлению мягких букв и мягких игрушек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Соединение и обработка букв по краю деталей петельным стежком и набивание их синтепоном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435C04-E7B2-C681-9F67-2587488BCE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94" y="3970626"/>
            <a:ext cx="3087142" cy="28072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87AADBB2-449C-800C-5CA5-313C0C44A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1437753" y="2282784"/>
            <a:ext cx="1511948" cy="152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670B64-43EC-F586-6B26-5458FFF576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3897" y="2282784"/>
            <a:ext cx="1806578" cy="1521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AC8515C2-27BD-90AA-4257-D218B6E46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0976" y="3901543"/>
            <a:ext cx="2874630" cy="282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61D92C8E-613A-38FA-A986-0BCD207B4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4448" y="172953"/>
            <a:ext cx="5526246" cy="36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288809C-3DB2-F1BD-1F7D-C15074569A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46"/>
          <a:stretch/>
        </p:blipFill>
        <p:spPr bwMode="auto">
          <a:xfrm>
            <a:off x="7523346" y="3901543"/>
            <a:ext cx="3022071" cy="28763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4778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0F0A4E-22AE-7EA6-E5FD-9D6617830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8" y="188845"/>
            <a:ext cx="4981729" cy="8746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Присоединение мелких деталей к основным накладным швом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7FF375-2DB6-C2E6-1A58-AA7A4B709D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15" y="1195624"/>
            <a:ext cx="3490346" cy="261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412B33FE-4C6C-9324-F55E-6E6D2A06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6142" y="3976302"/>
            <a:ext cx="3690145" cy="27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0A39A96-B7E9-7195-FF12-4E1CCF34AC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7890" y="3976302"/>
            <a:ext cx="4058478" cy="2767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C84B7405-DC85-F1FD-8072-6FDE608FF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128" y="1164321"/>
            <a:ext cx="3532531" cy="26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694F5B-541E-2D1F-62D8-BC694D73A06E}"/>
              </a:ext>
            </a:extLst>
          </p:cNvPr>
          <p:cNvSpPr txBox="1"/>
          <p:nvPr/>
        </p:nvSpPr>
        <p:spPr>
          <a:xfrm>
            <a:off x="5840360" y="188845"/>
            <a:ext cx="627543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Соединение и обработка деталей мягкой игрушки по краю петельным стежком и набивание их синтепоном.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885E53B9-D229-D4FF-5ADB-F650CFA68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92739" y="1464607"/>
            <a:ext cx="3775660" cy="186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47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A5A01A-EA03-462F-8B9D-CCF6DD364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3" y="265181"/>
            <a:ext cx="6231836" cy="182203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Выполнение швейных работ по обработке органайзера с карманами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3E31F9-3180-EC61-475B-90CCA51FCBD5}"/>
              </a:ext>
            </a:extLst>
          </p:cNvPr>
          <p:cNvSpPr txBox="1"/>
          <p:nvPr/>
        </p:nvSpPr>
        <p:spPr>
          <a:xfrm>
            <a:off x="9760421" y="5624924"/>
            <a:ext cx="6097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жжж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80ED983F-95A8-F4C7-1E33-17D65B907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31921" y="1464844"/>
            <a:ext cx="4279938" cy="57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91B87BAA-A619-6CF8-94C0-ABFC71DC9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1544" y="2779529"/>
            <a:ext cx="2196733" cy="139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FE89BD9-14BE-EFDC-ECCD-B8B742B5B1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088"/>
          <a:stretch/>
        </p:blipFill>
        <p:spPr bwMode="auto">
          <a:xfrm>
            <a:off x="6575460" y="1333643"/>
            <a:ext cx="5388115" cy="645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EB7902-93B6-CC94-514C-F80F3269B323}"/>
              </a:ext>
            </a:extLst>
          </p:cNvPr>
          <p:cNvSpPr txBox="1"/>
          <p:nvPr/>
        </p:nvSpPr>
        <p:spPr>
          <a:xfrm>
            <a:off x="374578" y="1168412"/>
            <a:ext cx="4728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Обработка верха кармана швом </a:t>
            </a:r>
            <a:r>
              <a:rPr lang="ru-RU" sz="2200" b="1" dirty="0" err="1">
                <a:solidFill>
                  <a:schemeClr val="accent1">
                    <a:lumMod val="50000"/>
                  </a:schemeClr>
                </a:solidFill>
              </a:rPr>
              <a:t>вподгибку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 с обметанным срезом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B5D78E-1E2E-9EDF-D56D-2CE5CFD7EE01}"/>
              </a:ext>
            </a:extLst>
          </p:cNvPr>
          <p:cNvSpPr txBox="1"/>
          <p:nvPr/>
        </p:nvSpPr>
        <p:spPr>
          <a:xfrm>
            <a:off x="6193296" y="174231"/>
            <a:ext cx="59987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Разметка накладных карманов, наметывание, пришивание их на основание органайзера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B3D2C57-A804-98BA-A5C0-B43C94F0006D}"/>
              </a:ext>
            </a:extLst>
          </p:cNvPr>
          <p:cNvCxnSpPr/>
          <p:nvPr/>
        </p:nvCxnSpPr>
        <p:spPr>
          <a:xfrm>
            <a:off x="7253555" y="1078787"/>
            <a:ext cx="1284270" cy="1623316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3BFE97B-CF43-83FB-67FA-D03906550ACF}"/>
              </a:ext>
            </a:extLst>
          </p:cNvPr>
          <p:cNvCxnSpPr>
            <a:cxnSpLocks/>
          </p:cNvCxnSpPr>
          <p:nvPr/>
        </p:nvCxnSpPr>
        <p:spPr>
          <a:xfrm flipH="1">
            <a:off x="1684962" y="3688422"/>
            <a:ext cx="2589087" cy="629714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1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00B656A9-FA43-11E7-149F-6240AD3A7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9448" y="1017517"/>
            <a:ext cx="6497896" cy="5773099"/>
          </a:xfrm>
          <a:ln>
            <a:solidFill>
              <a:schemeClr val="accent4">
                <a:lumMod val="75000"/>
              </a:schemeClr>
            </a:solidFill>
          </a:ln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F27A01E-61CB-FFCA-7EB0-6E3DE8F5C4ED}"/>
              </a:ext>
            </a:extLst>
          </p:cNvPr>
          <p:cNvCxnSpPr/>
          <p:nvPr/>
        </p:nvCxnSpPr>
        <p:spPr>
          <a:xfrm>
            <a:off x="7361657" y="1597631"/>
            <a:ext cx="0" cy="92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653869-4926-17F7-051D-8B6F34B749BD}"/>
              </a:ext>
            </a:extLst>
          </p:cNvPr>
          <p:cNvCxnSpPr/>
          <p:nvPr/>
        </p:nvCxnSpPr>
        <p:spPr>
          <a:xfrm>
            <a:off x="7361657" y="1810820"/>
            <a:ext cx="0" cy="133564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F8D071D-B858-9325-AF8C-E6B3E60E3A63}"/>
              </a:ext>
            </a:extLst>
          </p:cNvPr>
          <p:cNvCxnSpPr/>
          <p:nvPr/>
        </p:nvCxnSpPr>
        <p:spPr>
          <a:xfrm>
            <a:off x="7361657" y="2137024"/>
            <a:ext cx="0" cy="21575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450B251-E3FB-8E34-92C2-11B2E24093FB}"/>
              </a:ext>
            </a:extLst>
          </p:cNvPr>
          <p:cNvCxnSpPr/>
          <p:nvPr/>
        </p:nvCxnSpPr>
        <p:spPr>
          <a:xfrm>
            <a:off x="7292083" y="2696965"/>
            <a:ext cx="0" cy="13356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52963E2-C986-B71C-E0EA-93F817B6037D}"/>
              </a:ext>
            </a:extLst>
          </p:cNvPr>
          <p:cNvCxnSpPr/>
          <p:nvPr/>
        </p:nvCxnSpPr>
        <p:spPr>
          <a:xfrm>
            <a:off x="7308723" y="2989552"/>
            <a:ext cx="0" cy="1643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82AEB439-6D39-75C1-A88F-9C69D7D0EED5}"/>
              </a:ext>
            </a:extLst>
          </p:cNvPr>
          <p:cNvCxnSpPr>
            <a:cxnSpLocks/>
          </p:cNvCxnSpPr>
          <p:nvPr/>
        </p:nvCxnSpPr>
        <p:spPr>
          <a:xfrm>
            <a:off x="7292083" y="3299791"/>
            <a:ext cx="0" cy="2671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286380F-5C6B-8956-72CC-79B6BB663C5C}"/>
              </a:ext>
            </a:extLst>
          </p:cNvPr>
          <p:cNvCxnSpPr/>
          <p:nvPr/>
        </p:nvCxnSpPr>
        <p:spPr>
          <a:xfrm>
            <a:off x="8391083" y="4079686"/>
            <a:ext cx="0" cy="226031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BC68312-4D04-4AAD-0834-4ED4A38D0C7E}"/>
              </a:ext>
            </a:extLst>
          </p:cNvPr>
          <p:cNvCxnSpPr/>
          <p:nvPr/>
        </p:nvCxnSpPr>
        <p:spPr>
          <a:xfrm>
            <a:off x="8391083" y="4464344"/>
            <a:ext cx="0" cy="1541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658655E-CF5C-FEC3-42B3-9B88509729D6}"/>
              </a:ext>
            </a:extLst>
          </p:cNvPr>
          <p:cNvCxnSpPr/>
          <p:nvPr/>
        </p:nvCxnSpPr>
        <p:spPr>
          <a:xfrm>
            <a:off x="8400463" y="4770894"/>
            <a:ext cx="0" cy="1952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DA0800AF-4488-7902-095A-35352DF7EEC6}"/>
              </a:ext>
            </a:extLst>
          </p:cNvPr>
          <p:cNvCxnSpPr/>
          <p:nvPr/>
        </p:nvCxnSpPr>
        <p:spPr>
          <a:xfrm>
            <a:off x="8391083" y="5650787"/>
            <a:ext cx="0" cy="16438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773241BE-9070-285C-92D8-30AD153A9290}"/>
              </a:ext>
            </a:extLst>
          </p:cNvPr>
          <p:cNvCxnSpPr/>
          <p:nvPr/>
        </p:nvCxnSpPr>
        <p:spPr>
          <a:xfrm>
            <a:off x="8391083" y="5950412"/>
            <a:ext cx="0" cy="133564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23BC486A-4BD9-F04F-FBD5-3D3819AFC211}"/>
              </a:ext>
            </a:extLst>
          </p:cNvPr>
          <p:cNvCxnSpPr/>
          <p:nvPr/>
        </p:nvCxnSpPr>
        <p:spPr>
          <a:xfrm>
            <a:off x="8380585" y="6330557"/>
            <a:ext cx="0" cy="20548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2CE8E046-CC4C-4574-3B4D-778D8B04F1F1}"/>
              </a:ext>
            </a:extLst>
          </p:cNvPr>
          <p:cNvCxnSpPr>
            <a:cxnSpLocks/>
          </p:cNvCxnSpPr>
          <p:nvPr/>
        </p:nvCxnSpPr>
        <p:spPr>
          <a:xfrm>
            <a:off x="7361657" y="898922"/>
            <a:ext cx="1056296" cy="100578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AF7D72E7-B8CB-28A9-BB85-F9B64AE91905}"/>
              </a:ext>
            </a:extLst>
          </p:cNvPr>
          <p:cNvCxnSpPr/>
          <p:nvPr/>
        </p:nvCxnSpPr>
        <p:spPr>
          <a:xfrm>
            <a:off x="8391083" y="1643865"/>
            <a:ext cx="0" cy="33391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86479678-1AF7-A59A-A999-9170900EE090}"/>
              </a:ext>
            </a:extLst>
          </p:cNvPr>
          <p:cNvCxnSpPr>
            <a:cxnSpLocks/>
          </p:cNvCxnSpPr>
          <p:nvPr/>
        </p:nvCxnSpPr>
        <p:spPr>
          <a:xfrm>
            <a:off x="8391083" y="2137024"/>
            <a:ext cx="0" cy="23630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62B4D9B4-29D0-DF1C-D803-093B111F9DEA}"/>
              </a:ext>
            </a:extLst>
          </p:cNvPr>
          <p:cNvCxnSpPr/>
          <p:nvPr/>
        </p:nvCxnSpPr>
        <p:spPr>
          <a:xfrm>
            <a:off x="8391083" y="2845714"/>
            <a:ext cx="0" cy="226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9F76F4C5-FDEE-E128-2811-643D7230D244}"/>
              </a:ext>
            </a:extLst>
          </p:cNvPr>
          <p:cNvCxnSpPr/>
          <p:nvPr/>
        </p:nvCxnSpPr>
        <p:spPr>
          <a:xfrm>
            <a:off x="8391083" y="3265619"/>
            <a:ext cx="0" cy="267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34A00A8F-59E3-3DCB-01FE-3507EB1FA219}"/>
              </a:ext>
            </a:extLst>
          </p:cNvPr>
          <p:cNvSpPr txBox="1"/>
          <p:nvPr/>
        </p:nvSpPr>
        <p:spPr>
          <a:xfrm>
            <a:off x="2916222" y="67925"/>
            <a:ext cx="60977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Разметка и прокладывание машинной строчки по ширине кармашков для буквы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9ABB58A7-D572-6FFF-6E92-AD176A7DC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64623" y="1650899"/>
            <a:ext cx="5303158" cy="473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5F66BF56-72EC-120F-E993-103B9AC7E85C}"/>
              </a:ext>
            </a:extLst>
          </p:cNvPr>
          <p:cNvCxnSpPr>
            <a:cxnSpLocks/>
          </p:cNvCxnSpPr>
          <p:nvPr/>
        </p:nvCxnSpPr>
        <p:spPr>
          <a:xfrm flipH="1">
            <a:off x="2315763" y="459063"/>
            <a:ext cx="1010968" cy="144564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322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782995-71BE-C5A1-2F45-DD58141A4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182" y="296103"/>
            <a:ext cx="6109254" cy="123562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органайзера обработаны швом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вподгибку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Пришивание пришивных кнопок к кармашкам и буквам. 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3317019-0E47-1503-B4C5-29458C39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239082" y="541007"/>
            <a:ext cx="5327405" cy="710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2EE1FF96-4207-7DBE-E0F9-F1992484F5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9885" y="2437257"/>
            <a:ext cx="3124981" cy="431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RYM 341800 Кнопки пришивные 15 мм, розовое золото, 6 шт.">
            <a:extLst>
              <a:ext uri="{FF2B5EF4-FFF2-40B4-BE49-F238E27FC236}">
                <a16:creationId xmlns:a16="http://schemas.microsoft.com/office/drawing/2014/main" id="{45C29C1A-647A-23F2-2A90-8B14E472AF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97549" y="160272"/>
            <a:ext cx="1267876" cy="137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E00A5EFA-B3F4-02C3-4A7B-0BCFB857BD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89137" y="1065799"/>
            <a:ext cx="1371459" cy="139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76ECEE26-D88E-437D-EFC6-2A1AAE837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7657297" y="106154"/>
            <a:ext cx="2070993" cy="227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284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8C5C4-9F3D-A400-C259-555D4A65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44" y="154236"/>
            <a:ext cx="10515600" cy="881348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ЗАКЛЮЧИТЕЛЬНЫЙ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50B38D-738D-E8B4-3A62-14EF179F0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78" y="1035583"/>
            <a:ext cx="5936974" cy="514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4.1 Оценка качества выполненного проекта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изготовлении органайзера и его элементов участвовали обучающиеся «Швейного дела» 5-8 классов с использованием бригадного метода работы.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Изделие выполнено качественно, все швы аккуратные, кнопки пришиты прочно.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элементы безопасные.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изготовления в основном были использованы материалы в виде лоскутов от предыдущих работ и вторичной переработки (б/у одежды). 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876C35-6B68-15FD-C4CF-D10A46A483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3334" y="1001795"/>
            <a:ext cx="5237922" cy="5856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412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9F42F4C-1D2A-ACD6-F041-836C96799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6774"/>
            <a:ext cx="10515600" cy="5650189"/>
          </a:xfrm>
        </p:spPr>
        <p:txBody>
          <a:bodyPr/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4.2 Экологическая оценка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процессе изготовления в основном были использованы материалы в виде лоскутов от предыдущих работ и вторичной переработки (б/у одежды).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изготовления шаблонов была использована бумага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б/у (с односторонней печатью).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Благодаря использованию данных материалов, швейное изделие органайзер можно стирать при температуре 30 градусов.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Экологический вред данное изделие не наносит, а использование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б/у изделий вторично будет способствовать охране окружающей среды.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95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54468C6-C578-2EB9-510F-29ACD337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20" y="530942"/>
            <a:ext cx="10999838" cy="34546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4.3 Экономическая оценка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E6FF98A-3FBD-BBE1-A590-88DB97C03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192026"/>
              </p:ext>
            </p:extLst>
          </p:nvPr>
        </p:nvGraphicFramePr>
        <p:xfrm>
          <a:off x="589310" y="1365452"/>
          <a:ext cx="10334329" cy="2419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5659">
                  <a:extLst>
                    <a:ext uri="{9D8B030D-6E8A-4147-A177-3AD203B41FA5}">
                      <a16:colId xmlns:a16="http://schemas.microsoft.com/office/drawing/2014/main" val="2563260267"/>
                    </a:ext>
                  </a:extLst>
                </a:gridCol>
                <a:gridCol w="2666493">
                  <a:extLst>
                    <a:ext uri="{9D8B030D-6E8A-4147-A177-3AD203B41FA5}">
                      <a16:colId xmlns:a16="http://schemas.microsoft.com/office/drawing/2014/main" val="346437904"/>
                    </a:ext>
                  </a:extLst>
                </a:gridCol>
                <a:gridCol w="1691076">
                  <a:extLst>
                    <a:ext uri="{9D8B030D-6E8A-4147-A177-3AD203B41FA5}">
                      <a16:colId xmlns:a16="http://schemas.microsoft.com/office/drawing/2014/main" val="1097702130"/>
                    </a:ext>
                  </a:extLst>
                </a:gridCol>
                <a:gridCol w="2822701">
                  <a:extLst>
                    <a:ext uri="{9D8B030D-6E8A-4147-A177-3AD203B41FA5}">
                      <a16:colId xmlns:a16="http://schemas.microsoft.com/office/drawing/2014/main" val="388321478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485984388"/>
                    </a:ext>
                  </a:extLst>
                </a:gridCol>
              </a:tblGrid>
              <a:tr h="3932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материала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измерения, кол-во.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1 ед. изделия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532259"/>
                  </a:ext>
                </a:extLst>
              </a:tr>
              <a:tr h="3846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Фетр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штук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25руб/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7187222"/>
                  </a:ext>
                </a:extLst>
              </a:tr>
              <a:tr h="337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Кнопки пришивные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4652354"/>
                  </a:ext>
                </a:extLst>
              </a:tr>
              <a:tr h="337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Двунитка ткань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метр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9217239"/>
                  </a:ext>
                </a:extLst>
              </a:tr>
              <a:tr h="337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 </a:t>
                      </a:r>
                      <a:r>
                        <a:rPr lang="ru-RU" sz="2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571306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46C1741-4B9E-8273-24C8-7BA75097B1F1}"/>
              </a:ext>
            </a:extLst>
          </p:cNvPr>
          <p:cNvSpPr txBox="1"/>
          <p:nvPr/>
        </p:nvSpPr>
        <p:spPr>
          <a:xfrm>
            <a:off x="1339297" y="4249483"/>
            <a:ext cx="94645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изготовления проектного изделия было затрачено 320 руб. Благодаря использованию лоскута и вторичной переработки б/у  одежды сумма меньше, чем шить полный набор из новых материалов.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7995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865AF-0BD1-49DD-279B-6F4A3E19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78" y="232923"/>
            <a:ext cx="10515600" cy="86732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ПОИСКОВЫЙ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776917-897C-C9F2-14AE-182D0FB4E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0250"/>
            <a:ext cx="10919791" cy="5608663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1.1 Обоснование выбора проекта. </a:t>
            </a:r>
          </a:p>
          <a:p>
            <a:pPr marL="5143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Проблема: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изучения русского алфавита в 1 классе коррекционной школы необходим настенный текстильный демонстрационный органайзер с буквами и при этом органайзер можно было бы использовать для разных целей, то есть он должен быть многофункциональным. </a:t>
            </a:r>
          </a:p>
          <a:p>
            <a:pPr indent="0" algn="just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1.2 Цель проекта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разработать и изготовить многофункциональный дидактический текстильный органайзер с буквами без лишних финансовых затрат. </a:t>
            </a:r>
            <a:r>
              <a:rPr lang="ru-RU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Изучить материал об органайзерах.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модель, подготовить эскиз, подготовить шаблоны, подобрать материалы.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Составить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технологический процесс и составить технологическую карту изготовления дидактического органайзера.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buFont typeface="+mj-lt"/>
              <a:buAutoNum type="arabicPeriod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Изготовить изделие по технологическому процессу, 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закрепить знания и умения по выполнению ручных и машинных швейных работ.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53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DEF813-FE96-0C28-3E33-3CA4E4AC2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16"/>
            <a:ext cx="3157330" cy="746676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E988FF-EC7D-7522-CD82-80ED60F65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785193"/>
            <a:ext cx="7961241" cy="278295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Д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емонстрационный текстильный органайзер с мягкими буквами (33шт) и мягкими игрушками в виде животных на буквы алфавита (20 </a:t>
            </a:r>
            <a:r>
              <a:rPr lang="ru-RU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шт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шаблоны и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заготовки остальных игрушек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были подарены обучающимся с ОВЗ 1 класса 2 года назад.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это время наш органайзер доказал свою многофункциональность. В кармашках добавились буквы из картона, сделанные руками детей и учителя, карточки со слогами, в свободных кармашках хранятся карточки цифр.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ъемные буквы позволяют учителю использовать органайзер по разным предметам урочной и внеурочной деятельности.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верху и внизу в швы подгибки вставляются съёмные деревянные рейки, что позволяет органайзеру держать форму и вешать в любое место.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проекта выполнены.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9CEDC2-B8CC-C00F-D0DF-3FC57BCA95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19051" y="38515"/>
            <a:ext cx="3683995" cy="6780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B6DC73-6D02-C313-E03F-90BC203978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244" y="3670026"/>
            <a:ext cx="4081808" cy="3061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282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9CF1D-39B8-1F2A-6717-A9419589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14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021162-8C05-F570-4331-A9D26ABFF6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226" y="0"/>
            <a:ext cx="2584174" cy="2405270"/>
          </a:xfrm>
          <a:prstGeom prst="rect">
            <a:avLst/>
          </a:prstGeom>
          <a:solidFill>
            <a:srgbClr val="CC66FF"/>
          </a:solid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ABF23DF-AB1D-1318-4134-31C4552D8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184" y="4123153"/>
            <a:ext cx="8526065" cy="232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3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057FBF6-A256-96CF-8C90-F7C54489F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124" y="278296"/>
            <a:ext cx="8030602" cy="1800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Информационная справка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Органайзер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в переводе с английского «организатор». То есть это такой предмет, который помогает своему хозяину организовать свою работу.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Органайзер – это приспособление для хранения множества вещей. Он бывает в виде коробок, чехлов, настенный, настольный, напольный, в виде книжки.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207B19-8427-6897-42EE-6FF2491821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9976" y="3157188"/>
            <a:ext cx="2766452" cy="35699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340BE2E-F06D-E855-3A2F-D9106D6769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0110" y="2289055"/>
            <a:ext cx="2173357" cy="24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CC32A11B-CB73-8713-F174-F6F254C42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509" y="2216426"/>
            <a:ext cx="2915479" cy="391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ACAE0A4E-92CA-F6FB-DB59-9B3023BB0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0589" y="2133672"/>
            <a:ext cx="2881945" cy="436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5A7C957B-CBE1-1340-A2ED-6300E3235761}"/>
              </a:ext>
            </a:extLst>
          </p:cNvPr>
          <p:cNvSpPr/>
          <p:nvPr/>
        </p:nvSpPr>
        <p:spPr>
          <a:xfrm>
            <a:off x="514688" y="6127213"/>
            <a:ext cx="2127550" cy="635850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Чехлы и коробки для гардероба  </a:t>
            </a:r>
          </a:p>
        </p:txBody>
      </p:sp>
      <p:sp>
        <p:nvSpPr>
          <p:cNvPr id="15" name="Прямоугольник: скругленные верхние углы 14">
            <a:extLst>
              <a:ext uri="{FF2B5EF4-FFF2-40B4-BE49-F238E27FC236}">
                <a16:creationId xmlns:a16="http://schemas.microsoft.com/office/drawing/2014/main" id="{5F972939-AE3F-3A24-96B6-EBCD1A303CC0}"/>
              </a:ext>
            </a:extLst>
          </p:cNvPr>
          <p:cNvSpPr/>
          <p:nvPr/>
        </p:nvSpPr>
        <p:spPr>
          <a:xfrm>
            <a:off x="9428115" y="2809318"/>
            <a:ext cx="2190175" cy="347870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Настенный </a:t>
            </a:r>
          </a:p>
        </p:txBody>
      </p:sp>
      <p:sp>
        <p:nvSpPr>
          <p:cNvPr id="16" name="Прямоугольник: скругленные верхние углы 15">
            <a:extLst>
              <a:ext uri="{FF2B5EF4-FFF2-40B4-BE49-F238E27FC236}">
                <a16:creationId xmlns:a16="http://schemas.microsoft.com/office/drawing/2014/main" id="{5F92281B-D7BE-ACE7-24AD-BC07798F6C44}"/>
              </a:ext>
            </a:extLst>
          </p:cNvPr>
          <p:cNvSpPr/>
          <p:nvPr/>
        </p:nvSpPr>
        <p:spPr>
          <a:xfrm>
            <a:off x="3452704" y="2078579"/>
            <a:ext cx="2190175" cy="347870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Настольный  </a:t>
            </a:r>
          </a:p>
        </p:txBody>
      </p:sp>
      <p:sp>
        <p:nvSpPr>
          <p:cNvPr id="18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A9333838-79E6-FA66-D2E1-7CFF4C56DB54}"/>
              </a:ext>
            </a:extLst>
          </p:cNvPr>
          <p:cNvSpPr/>
          <p:nvPr/>
        </p:nvSpPr>
        <p:spPr>
          <a:xfrm>
            <a:off x="6295551" y="6415193"/>
            <a:ext cx="2190175" cy="347870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Напольный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4A371D3-DB1F-C638-8F31-11E4C49E7A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360" y="4731291"/>
            <a:ext cx="2048751" cy="20317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A086A1B-0BEA-D336-233B-60874E441A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5959" y="682160"/>
            <a:ext cx="2158342" cy="1954765"/>
          </a:xfrm>
          <a:prstGeom prst="rect">
            <a:avLst/>
          </a:prstGeom>
        </p:spPr>
      </p:pic>
      <p:sp>
        <p:nvSpPr>
          <p:cNvPr id="26" name="Прямоугольник: скругленные верхние углы 25">
            <a:extLst>
              <a:ext uri="{FF2B5EF4-FFF2-40B4-BE49-F238E27FC236}">
                <a16:creationId xmlns:a16="http://schemas.microsoft.com/office/drawing/2014/main" id="{DE4BBA75-648A-C427-95AE-1A7935FA4853}"/>
              </a:ext>
            </a:extLst>
          </p:cNvPr>
          <p:cNvSpPr/>
          <p:nvPr/>
        </p:nvSpPr>
        <p:spPr>
          <a:xfrm>
            <a:off x="9836235" y="130833"/>
            <a:ext cx="2190175" cy="347870"/>
          </a:xfrm>
          <a:prstGeom prst="round2Same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Органайзер-книжка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8E0DC4A-9477-A7AE-2354-C692D3C6E19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43393">
            <a:off x="8048249" y="128614"/>
            <a:ext cx="1957580" cy="172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8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18BFB-443E-FEE5-2B24-9191FA647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19" y="196936"/>
            <a:ext cx="10515600" cy="96820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КОНСТРУКТОРСКИЙ ЭТАП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71C947-C3A7-D022-07D7-9D0B6EC39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3913"/>
            <a:ext cx="10515600" cy="598993"/>
          </a:xfrm>
        </p:spPr>
        <p:txBody>
          <a:bodyPr/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 Дизайн и анализ вариантов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D1E882-BF62-5AE2-69E0-774D329E29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8429" y="2568600"/>
            <a:ext cx="2854024" cy="419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36947A-749F-779F-1B50-DEADDBD32C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7819" y="1649239"/>
            <a:ext cx="3055783" cy="3882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0507B7-CFE8-9A3D-2FCB-7D870D653E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778" y="1592906"/>
            <a:ext cx="2738264" cy="45840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E7DA7B-16A8-B200-42B5-00E792D8D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672" y="2437161"/>
            <a:ext cx="2829320" cy="4324954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1C5FD8B8-8022-4F95-B98E-D8BCF4F99C86}"/>
              </a:ext>
            </a:extLst>
          </p:cNvPr>
          <p:cNvSpPr/>
          <p:nvPr/>
        </p:nvSpPr>
        <p:spPr>
          <a:xfrm>
            <a:off x="1093304" y="6370983"/>
            <a:ext cx="397566" cy="39113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E431D8E-807E-B987-8DF3-1CD1CC8E8FAD}"/>
              </a:ext>
            </a:extLst>
          </p:cNvPr>
          <p:cNvSpPr/>
          <p:nvPr/>
        </p:nvSpPr>
        <p:spPr>
          <a:xfrm>
            <a:off x="10349012" y="1885187"/>
            <a:ext cx="397566" cy="39113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0F366F9-80C7-C5B9-B537-C9D1BBAAE478}"/>
              </a:ext>
            </a:extLst>
          </p:cNvPr>
          <p:cNvSpPr/>
          <p:nvPr/>
        </p:nvSpPr>
        <p:spPr>
          <a:xfrm>
            <a:off x="7316927" y="5668521"/>
            <a:ext cx="397566" cy="39113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0CAB195C-13BF-69E5-4223-003BA04575AD}"/>
              </a:ext>
            </a:extLst>
          </p:cNvPr>
          <p:cNvSpPr/>
          <p:nvPr/>
        </p:nvSpPr>
        <p:spPr>
          <a:xfrm>
            <a:off x="4185452" y="1819467"/>
            <a:ext cx="397566" cy="39113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8831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5234CF-BB16-67CA-AC61-F37D8B64C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052"/>
            <a:ext cx="10515600" cy="5858911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Требование к проектному изделию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Доступная технология изготовления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конструкция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финансовые затраты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использования лоскута, в виде остатков разных материалов и использование швейных изделий для вторичной переработки.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привлечь большее количество обучающихся девочек.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Рассмотрев все варианты можно сделать вывод, что наиболее подходящая конструкция для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демонстрационного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органайзера № 1, а мягкие элементы в виде букв и соответствующим буквам животных с №2 и № 3 сделают органайзер более интересным для детей 1 класса, появляется 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озможность привлечь большее количество обучающихся девочек на уроках Профильного труда.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80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21AF22C-1A9B-389A-BD24-BEF10DC87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69" y="218675"/>
            <a:ext cx="11343861" cy="2604038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 Подбор эскиза и изготовление шаблонов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Выбор эскиза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размера и подготовка шаблонов букв в программе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Excel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 распечатка листов.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размера и подготовка шаблонов животных в программе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 Word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и распечатка листов.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17C317-BB4F-4DF0-9027-8E7FF30B6F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3293" y="2919586"/>
            <a:ext cx="5736308" cy="3797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695B03-227D-6772-B75E-6A2B7A5DD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4069">
            <a:off x="6603111" y="2623829"/>
            <a:ext cx="4987241" cy="400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87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6F73718-4692-E3A3-AF5A-DE4D4F4C0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7463"/>
            <a:ext cx="10515600" cy="584897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Склеивание листов, вырезание букв, раскрой букв.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83EB10-C99D-4033-EB95-557A56DA6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9370">
            <a:off x="293655" y="958279"/>
            <a:ext cx="5137992" cy="560002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0BBB2F-C362-8B75-DF8C-27B48388C2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445138">
            <a:off x="3818374" y="4242571"/>
            <a:ext cx="2101354" cy="195063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939D32F-7B40-B0DF-A6DB-DD9BFA4FC2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6589">
            <a:off x="5037084" y="1417955"/>
            <a:ext cx="1746221" cy="1701757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939968D-9C15-7206-7B93-8EF95D0E0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7215" y="4899973"/>
            <a:ext cx="2558028" cy="191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693678B-49E1-1C84-C408-0D6BBB712D4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700657">
            <a:off x="7750934" y="1030199"/>
            <a:ext cx="3929602" cy="42608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830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02469C-6154-E292-DD01-C99936161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235"/>
            <a:ext cx="10515600" cy="58887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Разрезание по сюжетам, перевод через копировальную бумагу и вырезание шаблонов для животных-игрушек.</a:t>
            </a:r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2021DF-416E-7878-409E-06F05DD3BB6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260" y="1607323"/>
            <a:ext cx="6855751" cy="508171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165E35-403A-1FFA-B735-105F1E3CF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75" y="1193043"/>
            <a:ext cx="4534533" cy="27054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FCB2C5-9D25-55E1-B1FD-39349D13E8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V="1">
            <a:off x="180777" y="4275272"/>
            <a:ext cx="2035278" cy="12700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14AA92-7F32-0090-F3D9-DB8653A956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969649" flipV="1">
            <a:off x="2596936" y="3614130"/>
            <a:ext cx="2599856" cy="1081241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18614EC7-F20E-9E12-0386-45D20BF40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6517" y="4719807"/>
            <a:ext cx="2120347" cy="213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0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CAEEA4-5649-E146-5B41-63700EDA4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634" y="2603432"/>
            <a:ext cx="5687318" cy="421736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3BA60C-ED5D-E89E-3814-42925E9B7969}"/>
              </a:ext>
            </a:extLst>
          </p:cNvPr>
          <p:cNvSpPr txBox="1"/>
          <p:nvPr/>
        </p:nvSpPr>
        <p:spPr>
          <a:xfrm>
            <a:off x="0" y="37202"/>
            <a:ext cx="11907077" cy="378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 Подбор материалов.</a:t>
            </a:r>
          </a:p>
          <a:p>
            <a:pPr marL="800100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для органайзера: ткань двунитка (новая), ткань стежка с синтепоном (вторичная переработка),  для карманов -  габардин 3-х цветов (лоскут от пошива новогодних костюмов), нитки швейные и мулине.</a:t>
            </a:r>
          </a:p>
          <a:p>
            <a:pPr marL="800100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для букв и игрушек: фетр (в лоскуте и новый лист), флис и синтепон (лоскут  и вторичная переработка), нитки в цвет основных материалов.</a:t>
            </a:r>
          </a:p>
          <a:p>
            <a:pPr marL="800100" indent="-342900"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Фурнитура: пуговицы, бисер, пайетки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пришивные кнопки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342900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EEB5D2-15AE-0B4E-AD36-56EA16267F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13" y="2792896"/>
            <a:ext cx="3092599" cy="38771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696ACCF-4C7B-B52E-9CCD-32FF641657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284" y="4662764"/>
            <a:ext cx="2323089" cy="172898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342654-5098-356E-24E5-6B4A82697B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0597" y="3224277"/>
            <a:ext cx="1215204" cy="131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235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2504</TotalTime>
  <Words>997</Words>
  <Application>Microsoft Office PowerPoint</Application>
  <PresentationFormat>Широкоэкранный</PresentationFormat>
  <Paragraphs>114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1. ПОИСКОВЫЙ ЭТАП</vt:lpstr>
      <vt:lpstr>Презентация PowerPoint</vt:lpstr>
      <vt:lpstr>2. КОНСТРУКТОРСКИЙ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ТЕХНОЛОГИЧЕСКИЙ ЭТАП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ЗАКЛЮЧИТЕЛЬНЫЙ ЭТАП</vt:lpstr>
      <vt:lpstr>Презентация PowerPoint</vt:lpstr>
      <vt:lpstr>Презентация PowerPoint</vt:lpstr>
      <vt:lpstr>Выводы: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2022-06-21T16:56:57Z</dcterms:created>
  <dcterms:modified xsi:type="dcterms:W3CDTF">2022-06-24T05:04:25Z</dcterms:modified>
</cp:coreProperties>
</file>