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7" r:id="rId11"/>
    <p:sldId id="265" r:id="rId12"/>
    <p:sldId id="268" r:id="rId13"/>
    <p:sldId id="269"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1" r:id="rId28"/>
    <p:sldId id="282" r:id="rId29"/>
    <p:sldId id="283" r:id="rId30"/>
    <p:sldId id="284"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FF97"/>
    <a:srgbClr val="B6F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EA8A7-3DD5-4446-BAB4-6C38CE8F36C5}" type="datetimeFigureOut">
              <a:rPr lang="ru-RU" smtClean="0"/>
              <a:t>10.08.2022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EAC7A-D4D0-4135-B09D-7948B675FEEC}" type="slidenum">
              <a:rPr lang="ru-RU" smtClean="0"/>
              <a:t>‹#›</a:t>
            </a:fld>
            <a:endParaRPr lang="ru-RU"/>
          </a:p>
        </p:txBody>
      </p:sp>
    </p:spTree>
    <p:extLst>
      <p:ext uri="{BB962C8B-B14F-4D97-AF65-F5344CB8AC3E}">
        <p14:creationId xmlns:p14="http://schemas.microsoft.com/office/powerpoint/2010/main" val="370478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BEAC7A-D4D0-4135-B09D-7948B675FEEC}" type="slidenum">
              <a:rPr lang="ru-RU" smtClean="0"/>
              <a:t>31</a:t>
            </a:fld>
            <a:endParaRPr lang="ru-RU"/>
          </a:p>
        </p:txBody>
      </p:sp>
    </p:spTree>
    <p:extLst>
      <p:ext uri="{BB962C8B-B14F-4D97-AF65-F5344CB8AC3E}">
        <p14:creationId xmlns:p14="http://schemas.microsoft.com/office/powerpoint/2010/main" val="174082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118896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248346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235355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97434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221417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A3B5D9-B394-480E-9B68-71E22B67084E}"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55924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A3B5D9-B394-480E-9B68-71E22B67084E}" type="datetimeFigureOut">
              <a:rPr lang="ru-RU" smtClean="0"/>
              <a:t>10.08.2022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355688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A3B5D9-B394-480E-9B68-71E22B67084E}" type="datetimeFigureOut">
              <a:rPr lang="ru-RU" smtClean="0"/>
              <a:t>10.08.2022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114766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A3B5D9-B394-480E-9B68-71E22B67084E}" type="datetimeFigureOut">
              <a:rPr lang="ru-RU" smtClean="0"/>
              <a:t>10.08.2022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216438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A3B5D9-B394-480E-9B68-71E22B67084E}"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219472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A3B5D9-B394-480E-9B68-71E22B67084E}"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CDBC7C-5192-44A3-B3DC-A335EC718858}" type="slidenum">
              <a:rPr lang="ru-RU" smtClean="0"/>
              <a:t>‹#›</a:t>
            </a:fld>
            <a:endParaRPr lang="ru-RU"/>
          </a:p>
        </p:txBody>
      </p:sp>
    </p:spTree>
    <p:extLst>
      <p:ext uri="{BB962C8B-B14F-4D97-AF65-F5344CB8AC3E}">
        <p14:creationId xmlns:p14="http://schemas.microsoft.com/office/powerpoint/2010/main" val="126421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3B5D9-B394-480E-9B68-71E22B67084E}" type="datetimeFigureOut">
              <a:rPr lang="ru-RU" smtClean="0"/>
              <a:t>10.08.2022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DBC7C-5192-44A3-B3DC-A335EC718858}" type="slidenum">
              <a:rPr lang="ru-RU" smtClean="0"/>
              <a:t>‹#›</a:t>
            </a:fld>
            <a:endParaRPr lang="ru-RU"/>
          </a:p>
        </p:txBody>
      </p:sp>
    </p:spTree>
    <p:extLst>
      <p:ext uri="{BB962C8B-B14F-4D97-AF65-F5344CB8AC3E}">
        <p14:creationId xmlns:p14="http://schemas.microsoft.com/office/powerpoint/2010/main" val="2504838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1"/>
            <a:ext cx="9144000" cy="6857999"/>
          </a:xfrm>
          <a:prstGeom prst="rect">
            <a:avLst/>
          </a:prstGeom>
        </p:spPr>
      </p:pic>
      <p:sp>
        <p:nvSpPr>
          <p:cNvPr id="2" name="Заголовок 1"/>
          <p:cNvSpPr>
            <a:spLocks noGrp="1"/>
          </p:cNvSpPr>
          <p:nvPr>
            <p:ph type="ctrTitle"/>
          </p:nvPr>
        </p:nvSpPr>
        <p:spPr>
          <a:xfrm>
            <a:off x="1016124" y="1412776"/>
            <a:ext cx="7588324" cy="2088232"/>
          </a:xfr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pPr>
              <a:spcAft>
                <a:spcPts val="1000"/>
              </a:spcAft>
            </a:pPr>
            <a:r>
              <a:rPr lang="ru-RU" b="1" i="1" dirty="0">
                <a:solidFill>
                  <a:srgbClr val="C00000"/>
                </a:solidFill>
                <a:latin typeface="Monotype Corsiva" pitchFamily="66" charset="0"/>
                <a:ea typeface="Calibri"/>
                <a:cs typeface="Times New Roman"/>
              </a:rPr>
              <a:t>Использование ТРИЗ технологии в формировании  функциональной </a:t>
            </a:r>
            <a:r>
              <a:rPr lang="ru-RU" b="1" i="1" dirty="0" smtClean="0">
                <a:solidFill>
                  <a:srgbClr val="C00000"/>
                </a:solidFill>
                <a:latin typeface="Monotype Corsiva" pitchFamily="66" charset="0"/>
                <a:ea typeface="Calibri"/>
                <a:cs typeface="Times New Roman"/>
              </a:rPr>
              <a:t>грамотности </a:t>
            </a:r>
            <a:r>
              <a:rPr lang="ru-RU" b="1" i="1" dirty="0" smtClean="0">
                <a:solidFill>
                  <a:srgbClr val="C00000"/>
                </a:solidFill>
                <a:latin typeface="Monotype Corsiva" pitchFamily="66" charset="0"/>
              </a:rPr>
              <a:t>в условиях  ФГОС ДО.</a:t>
            </a:r>
            <a:endParaRPr lang="ru-RU" b="1" dirty="0">
              <a:ea typeface="Calibri"/>
              <a:cs typeface="Times New Roman"/>
            </a:endParaRPr>
          </a:p>
        </p:txBody>
      </p:sp>
      <p:sp>
        <p:nvSpPr>
          <p:cNvPr id="3" name="Подзаголовок 2"/>
          <p:cNvSpPr>
            <a:spLocks noGrp="1"/>
          </p:cNvSpPr>
          <p:nvPr>
            <p:ph type="subTitle" idx="1"/>
          </p:nvPr>
        </p:nvSpPr>
        <p:spPr>
          <a:xfrm rot="10800000" flipH="1" flipV="1">
            <a:off x="3995936" y="4365104"/>
            <a:ext cx="4608512" cy="1440160"/>
          </a:xfrm>
        </p:spPr>
        <p:txBody>
          <a:bodyPr>
            <a:noAutofit/>
          </a:bodyPr>
          <a:lstStyle/>
          <a:p>
            <a:pPr lvl="0" algn="r">
              <a:buClr>
                <a:srgbClr val="727CA3"/>
              </a:buClr>
              <a:buSzPct val="85000"/>
            </a:pPr>
            <a:endParaRPr lang="ru-RU" sz="1800" b="1" cap="all" spc="250" dirty="0">
              <a:solidFill>
                <a:srgbClr val="7030A0"/>
              </a:solidFill>
              <a:latin typeface="Times New Roman" pitchFamily="18" charset="0"/>
              <a:cs typeface="Times New Roman" pitchFamily="18" charset="0"/>
            </a:endParaRPr>
          </a:p>
          <a:p>
            <a:pPr lvl="0" algn="r">
              <a:buClr>
                <a:srgbClr val="727CA3"/>
              </a:buClr>
              <a:buSzPct val="85000"/>
            </a:pPr>
            <a:r>
              <a:rPr lang="ru-RU" sz="1800" b="1" cap="all" spc="250" dirty="0" smtClean="0">
                <a:solidFill>
                  <a:srgbClr val="7030A0"/>
                </a:solidFill>
                <a:latin typeface="Times New Roman" pitchFamily="18" charset="0"/>
                <a:cs typeface="Times New Roman" pitchFamily="18" charset="0"/>
              </a:rPr>
              <a:t>ВОСПИТАТЕЛЬ </a:t>
            </a:r>
          </a:p>
          <a:p>
            <a:pPr lvl="0" algn="r">
              <a:buClr>
                <a:srgbClr val="727CA3"/>
              </a:buClr>
              <a:buSzPct val="85000"/>
            </a:pPr>
            <a:r>
              <a:rPr lang="ru-RU" sz="1800" b="1" cap="all" spc="250" dirty="0" smtClean="0">
                <a:solidFill>
                  <a:srgbClr val="7030A0"/>
                </a:solidFill>
                <a:latin typeface="Times New Roman" pitchFamily="18" charset="0"/>
                <a:cs typeface="Times New Roman" pitchFamily="18" charset="0"/>
              </a:rPr>
              <a:t>ДОУ «Колокольчик»</a:t>
            </a:r>
            <a:r>
              <a:rPr lang="en-US" sz="1800" b="1" cap="all" spc="250" dirty="0" smtClean="0">
                <a:solidFill>
                  <a:srgbClr val="7030A0"/>
                </a:solidFill>
                <a:latin typeface="Times New Roman" pitchFamily="18" charset="0"/>
                <a:cs typeface="Times New Roman" pitchFamily="18" charset="0"/>
              </a:rPr>
              <a:t>:</a:t>
            </a:r>
            <a:r>
              <a:rPr lang="ru-RU" sz="1800" b="1" cap="all" spc="250" dirty="0" smtClean="0">
                <a:solidFill>
                  <a:srgbClr val="7030A0"/>
                </a:solidFill>
                <a:latin typeface="Times New Roman" pitchFamily="18" charset="0"/>
                <a:cs typeface="Times New Roman" pitchFamily="18" charset="0"/>
              </a:rPr>
              <a:t> </a:t>
            </a:r>
          </a:p>
          <a:p>
            <a:pPr lvl="0" algn="r">
              <a:buClr>
                <a:srgbClr val="727CA3"/>
              </a:buClr>
              <a:buSzPct val="85000"/>
            </a:pPr>
            <a:r>
              <a:rPr lang="ru-RU" sz="1800" b="1" cap="all" spc="250" dirty="0" smtClean="0">
                <a:solidFill>
                  <a:srgbClr val="7030A0"/>
                </a:solidFill>
                <a:latin typeface="Times New Roman" pitchFamily="18" charset="0"/>
                <a:cs typeface="Times New Roman" pitchFamily="18" charset="0"/>
              </a:rPr>
              <a:t>Бобкова </a:t>
            </a:r>
            <a:r>
              <a:rPr lang="ru-RU" sz="1800" b="1" cap="all" spc="250" dirty="0">
                <a:solidFill>
                  <a:srgbClr val="7030A0"/>
                </a:solidFill>
                <a:latin typeface="Times New Roman" pitchFamily="18" charset="0"/>
                <a:cs typeface="Times New Roman" pitchFamily="18" charset="0"/>
              </a:rPr>
              <a:t>М.П</a:t>
            </a:r>
            <a:r>
              <a:rPr lang="ru-RU" sz="1800" b="1" cap="all" spc="250" dirty="0" smtClean="0">
                <a:solidFill>
                  <a:srgbClr val="7030A0"/>
                </a:solidFill>
                <a:latin typeface="Times New Roman" pitchFamily="18" charset="0"/>
                <a:cs typeface="Times New Roman" pitchFamily="18" charset="0"/>
              </a:rPr>
              <a:t>.</a:t>
            </a:r>
          </a:p>
          <a:p>
            <a:pPr lvl="0">
              <a:buClr>
                <a:srgbClr val="727CA3"/>
              </a:buClr>
              <a:buSzPct val="85000"/>
            </a:pPr>
            <a:r>
              <a:rPr lang="ru-RU" sz="1800" b="1" i="1" cap="all" spc="250" dirty="0" smtClean="0">
                <a:solidFill>
                  <a:srgbClr val="7030A0"/>
                </a:solidFill>
                <a:latin typeface="Times New Roman" pitchFamily="18" charset="0"/>
                <a:cs typeface="Times New Roman" pitchFamily="18" charset="0"/>
              </a:rPr>
              <a:t>            </a:t>
            </a:r>
            <a:endParaRPr lang="ru-RU" sz="1800" b="1" i="1" cap="all" spc="250" dirty="0">
              <a:solidFill>
                <a:srgbClr val="7030A0"/>
              </a:solidFill>
              <a:latin typeface="Times New Roman" pitchFamily="18" charset="0"/>
              <a:cs typeface="Times New Roman" pitchFamily="18" charset="0"/>
            </a:endParaRPr>
          </a:p>
        </p:txBody>
      </p:sp>
      <p:sp>
        <p:nvSpPr>
          <p:cNvPr id="4" name="Горизонтальный свиток 3"/>
          <p:cNvSpPr/>
          <p:nvPr/>
        </p:nvSpPr>
        <p:spPr>
          <a:xfrm>
            <a:off x="683568" y="1052736"/>
            <a:ext cx="7920880" cy="2808312"/>
          </a:xfrm>
          <a:prstGeom prst="horizontalScroll">
            <a:avLst/>
          </a:prstGeom>
          <a:noFill/>
          <a:ln>
            <a:solidFill>
              <a:srgbClr val="7030A0"/>
            </a:solidFill>
          </a:ln>
          <a:scene3d>
            <a:camera prst="obliqueBottomRigh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Прямоугольник 5"/>
          <p:cNvSpPr/>
          <p:nvPr/>
        </p:nvSpPr>
        <p:spPr>
          <a:xfrm>
            <a:off x="1187624" y="116632"/>
            <a:ext cx="7128792"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200" b="1" dirty="0" smtClean="0">
                <a:solidFill>
                  <a:srgbClr val="7030A0"/>
                </a:solidFill>
                <a:latin typeface="Times New Roman" pitchFamily="18" charset="0"/>
                <a:cs typeface="Times New Roman" pitchFamily="18" charset="0"/>
              </a:rPr>
              <a:t>Муниципальное </a:t>
            </a:r>
            <a:r>
              <a:rPr lang="ru-RU" sz="1200" b="1" dirty="0">
                <a:solidFill>
                  <a:srgbClr val="7030A0"/>
                </a:solidFill>
                <a:latin typeface="Times New Roman" pitchFamily="18" charset="0"/>
                <a:cs typeface="Times New Roman" pitchFamily="18" charset="0"/>
              </a:rPr>
              <a:t>казённое дошкольное образовательное учреждение Куйбышевского      </a:t>
            </a:r>
            <a:r>
              <a:rPr lang="ru-RU" sz="1200" b="1" dirty="0" smtClean="0">
                <a:solidFill>
                  <a:srgbClr val="7030A0"/>
                </a:solidFill>
                <a:latin typeface="Times New Roman" pitchFamily="18" charset="0"/>
                <a:cs typeface="Times New Roman" pitchFamily="18" charset="0"/>
              </a:rPr>
              <a:t>           муниципального </a:t>
            </a:r>
            <a:r>
              <a:rPr lang="ru-RU" sz="1200" b="1" dirty="0">
                <a:solidFill>
                  <a:srgbClr val="7030A0"/>
                </a:solidFill>
                <a:latin typeface="Times New Roman" pitchFamily="18" charset="0"/>
                <a:cs typeface="Times New Roman" pitchFamily="18" charset="0"/>
              </a:rPr>
              <a:t>района Новосибирской области – детский сад «Колокольчик»</a:t>
            </a:r>
          </a:p>
        </p:txBody>
      </p:sp>
      <p:sp>
        <p:nvSpPr>
          <p:cNvPr id="10" name="TextBox 9"/>
          <p:cNvSpPr txBox="1"/>
          <p:nvPr/>
        </p:nvSpPr>
        <p:spPr>
          <a:xfrm>
            <a:off x="2987824" y="6124654"/>
            <a:ext cx="3024336" cy="276999"/>
          </a:xfrm>
          <a:prstGeom prst="rect">
            <a:avLst/>
          </a:prstGeom>
          <a:noFill/>
        </p:spPr>
        <p:txBody>
          <a:bodyPr wrap="square" rtlCol="0">
            <a:spAutoFit/>
          </a:bodyPr>
          <a:lstStyle/>
          <a:p>
            <a:pPr algn="ctr"/>
            <a:r>
              <a:rPr lang="ru-RU" sz="1200" b="1" dirty="0">
                <a:solidFill>
                  <a:srgbClr val="7030A0"/>
                </a:solidFill>
                <a:latin typeface="Times New Roman" pitchFamily="18" charset="0"/>
                <a:cs typeface="Times New Roman" pitchFamily="18" charset="0"/>
              </a:rPr>
              <a:t>г</a:t>
            </a:r>
            <a:r>
              <a:rPr lang="ru-RU" sz="1200" b="1" dirty="0" smtClean="0">
                <a:solidFill>
                  <a:srgbClr val="7030A0"/>
                </a:solidFill>
                <a:latin typeface="Times New Roman" pitchFamily="18" charset="0"/>
                <a:cs typeface="Times New Roman" pitchFamily="18" charset="0"/>
              </a:rPr>
              <a:t>. Куйбышев, 2022 г. </a:t>
            </a:r>
            <a:endParaRPr lang="ru-RU" sz="12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5249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395536" y="332656"/>
            <a:ext cx="7848872" cy="6340197"/>
          </a:xfrm>
          <a:prstGeom prst="rect">
            <a:avLst/>
          </a:prstGeom>
          <a:noFill/>
        </p:spPr>
        <p:txBody>
          <a:bodyPr wrap="square" rtlCol="0">
            <a:spAutoFit/>
          </a:bodyPr>
          <a:lstStyle/>
          <a:p>
            <a:endParaRPr lang="ru-RU" dirty="0" smtClean="0">
              <a:solidFill>
                <a:srgbClr val="333333"/>
              </a:solidFill>
              <a:latin typeface="YS Text"/>
            </a:endParaRPr>
          </a:p>
          <a:p>
            <a:endParaRPr lang="ru-RU" dirty="0">
              <a:solidFill>
                <a:srgbClr val="333333"/>
              </a:solidFill>
              <a:latin typeface="YS Text"/>
            </a:endParaRPr>
          </a:p>
          <a:p>
            <a:endParaRPr lang="ru-RU" dirty="0" smtClean="0">
              <a:solidFill>
                <a:srgbClr val="333333"/>
              </a:solidFill>
              <a:latin typeface="YS Text"/>
            </a:endParaRPr>
          </a:p>
          <a:p>
            <a:endParaRPr lang="ru-RU" dirty="0">
              <a:solidFill>
                <a:srgbClr val="333333"/>
              </a:solidFill>
              <a:latin typeface="YS Text"/>
            </a:endParaRPr>
          </a:p>
          <a:p>
            <a:endParaRPr lang="ru-RU" dirty="0" smtClean="0">
              <a:solidFill>
                <a:srgbClr val="333333"/>
              </a:solidFill>
              <a:latin typeface="YS Text"/>
            </a:endParaRPr>
          </a:p>
          <a:p>
            <a:endParaRPr lang="ru-RU" dirty="0" smtClean="0">
              <a:solidFill>
                <a:srgbClr val="333333"/>
              </a:solidFill>
              <a:latin typeface="YS Text"/>
            </a:endParaRPr>
          </a:p>
          <a:p>
            <a:endParaRPr lang="ru-RU" sz="2000" b="1" dirty="0">
              <a:solidFill>
                <a:srgbClr val="002060"/>
              </a:solidFill>
              <a:latin typeface="Comic Sans MS" pitchFamily="66" charset="0"/>
            </a:endParaRPr>
          </a:p>
          <a:p>
            <a:r>
              <a:rPr lang="ru-RU" sz="2000" b="1" dirty="0" smtClean="0">
                <a:solidFill>
                  <a:srgbClr val="002060"/>
                </a:solidFill>
                <a:latin typeface="Comic Sans MS" pitchFamily="66" charset="0"/>
              </a:rPr>
              <a:t>  ТРИЗ </a:t>
            </a:r>
            <a:r>
              <a:rPr lang="ru-RU" sz="2000" b="1" dirty="0">
                <a:solidFill>
                  <a:srgbClr val="002060"/>
                </a:solidFill>
                <a:latin typeface="Comic Sans MS" pitchFamily="66" charset="0"/>
              </a:rPr>
              <a:t>- технология позволяет решать следующие задачи:</a:t>
            </a:r>
          </a:p>
          <a:p>
            <a:endParaRPr lang="ru-RU" dirty="0">
              <a:solidFill>
                <a:srgbClr val="7030A0"/>
              </a:solidFill>
              <a:latin typeface="Comic Sans MS" pitchFamily="66" charset="0"/>
            </a:endParaRPr>
          </a:p>
          <a:p>
            <a:pPr marL="342900" indent="-342900">
              <a:buFont typeface="Wingdings" pitchFamily="2" charset="2"/>
              <a:buChar char="Ø"/>
            </a:pPr>
            <a:r>
              <a:rPr lang="ru-RU" sz="2000" dirty="0" smtClean="0">
                <a:solidFill>
                  <a:srgbClr val="7030A0"/>
                </a:solidFill>
                <a:latin typeface="Comic Sans MS" pitchFamily="66" charset="0"/>
              </a:rPr>
              <a:t> Воспитание </a:t>
            </a:r>
            <a:r>
              <a:rPr lang="ru-RU" sz="2000" dirty="0">
                <a:solidFill>
                  <a:srgbClr val="7030A0"/>
                </a:solidFill>
                <a:latin typeface="Comic Sans MS" pitchFamily="66" charset="0"/>
              </a:rPr>
              <a:t>у детей качеств </a:t>
            </a:r>
            <a:endParaRPr lang="ru-RU" sz="2000" dirty="0" smtClean="0">
              <a:solidFill>
                <a:srgbClr val="7030A0"/>
              </a:solidFill>
              <a:latin typeface="Comic Sans MS" pitchFamily="66" charset="0"/>
            </a:endParaRPr>
          </a:p>
          <a:p>
            <a:r>
              <a:rPr lang="ru-RU" sz="2000" dirty="0">
                <a:solidFill>
                  <a:srgbClr val="7030A0"/>
                </a:solidFill>
                <a:latin typeface="Comic Sans MS" pitchFamily="66" charset="0"/>
              </a:rPr>
              <a:t> </a:t>
            </a:r>
            <a:r>
              <a:rPr lang="ru-RU" sz="2000" dirty="0" smtClean="0">
                <a:solidFill>
                  <a:srgbClr val="7030A0"/>
                </a:solidFill>
                <a:latin typeface="Comic Sans MS" pitchFamily="66" charset="0"/>
              </a:rPr>
              <a:t>    творческой </a:t>
            </a:r>
            <a:r>
              <a:rPr lang="ru-RU" sz="2000" dirty="0">
                <a:solidFill>
                  <a:srgbClr val="7030A0"/>
                </a:solidFill>
                <a:latin typeface="Comic Sans MS" pitchFamily="66" charset="0"/>
              </a:rPr>
              <a:t>личности</a:t>
            </a:r>
          </a:p>
          <a:p>
            <a:pPr marL="342900" indent="-342900">
              <a:buFont typeface="Wingdings" pitchFamily="2" charset="2"/>
              <a:buChar char="Ø"/>
            </a:pPr>
            <a:r>
              <a:rPr lang="ru-RU" sz="2000" dirty="0">
                <a:solidFill>
                  <a:srgbClr val="7030A0"/>
                </a:solidFill>
                <a:latin typeface="Comic Sans MS" pitchFamily="66" charset="0"/>
              </a:rPr>
              <a:t>Коррекция правильного </a:t>
            </a:r>
            <a:endParaRPr lang="ru-RU" sz="2000" dirty="0" smtClean="0">
              <a:solidFill>
                <a:srgbClr val="7030A0"/>
              </a:solidFill>
              <a:latin typeface="Comic Sans MS" pitchFamily="66" charset="0"/>
            </a:endParaRPr>
          </a:p>
          <a:p>
            <a:r>
              <a:rPr lang="ru-RU" sz="2000" dirty="0">
                <a:solidFill>
                  <a:srgbClr val="7030A0"/>
                </a:solidFill>
                <a:latin typeface="Comic Sans MS" pitchFamily="66" charset="0"/>
              </a:rPr>
              <a:t> </a:t>
            </a:r>
            <a:r>
              <a:rPr lang="ru-RU" sz="2000" dirty="0" smtClean="0">
                <a:solidFill>
                  <a:srgbClr val="7030A0"/>
                </a:solidFill>
                <a:latin typeface="Comic Sans MS" pitchFamily="66" charset="0"/>
              </a:rPr>
              <a:t>    звукопроизношения</a:t>
            </a:r>
            <a:endParaRPr lang="ru-RU" sz="2000" dirty="0">
              <a:solidFill>
                <a:srgbClr val="7030A0"/>
              </a:solidFill>
              <a:latin typeface="Comic Sans MS" pitchFamily="66" charset="0"/>
            </a:endParaRPr>
          </a:p>
          <a:p>
            <a:pPr marL="342900" indent="-342900">
              <a:buFont typeface="Wingdings" pitchFamily="2" charset="2"/>
              <a:buChar char="Ø"/>
            </a:pPr>
            <a:r>
              <a:rPr lang="ru-RU" sz="2000" dirty="0">
                <a:solidFill>
                  <a:srgbClr val="7030A0"/>
                </a:solidFill>
                <a:latin typeface="Comic Sans MS" pitchFamily="66" charset="0"/>
              </a:rPr>
              <a:t>Формирование словаря</a:t>
            </a:r>
          </a:p>
          <a:p>
            <a:pPr marL="342900" indent="-342900">
              <a:buFont typeface="Wingdings" pitchFamily="2" charset="2"/>
              <a:buChar char="Ø"/>
            </a:pPr>
            <a:r>
              <a:rPr lang="ru-RU" sz="2000" dirty="0">
                <a:solidFill>
                  <a:srgbClr val="7030A0"/>
                </a:solidFill>
                <a:latin typeface="Comic Sans MS" pitchFamily="66" charset="0"/>
              </a:rPr>
              <a:t>Развитие лексико-грамматических </a:t>
            </a:r>
            <a:endParaRPr lang="ru-RU" sz="2000" dirty="0" smtClean="0">
              <a:solidFill>
                <a:srgbClr val="7030A0"/>
              </a:solidFill>
              <a:latin typeface="Comic Sans MS" pitchFamily="66" charset="0"/>
            </a:endParaRPr>
          </a:p>
          <a:p>
            <a:r>
              <a:rPr lang="ru-RU" sz="2000" dirty="0">
                <a:solidFill>
                  <a:srgbClr val="7030A0"/>
                </a:solidFill>
                <a:latin typeface="Comic Sans MS" pitchFamily="66" charset="0"/>
              </a:rPr>
              <a:t> </a:t>
            </a:r>
            <a:r>
              <a:rPr lang="ru-RU" sz="2000" dirty="0" smtClean="0">
                <a:solidFill>
                  <a:srgbClr val="7030A0"/>
                </a:solidFill>
                <a:latin typeface="Comic Sans MS" pitchFamily="66" charset="0"/>
              </a:rPr>
              <a:t>   средств </a:t>
            </a:r>
            <a:r>
              <a:rPr lang="ru-RU" sz="2000" dirty="0">
                <a:solidFill>
                  <a:srgbClr val="7030A0"/>
                </a:solidFill>
                <a:latin typeface="Comic Sans MS" pitchFamily="66" charset="0"/>
              </a:rPr>
              <a:t>языка и связной речи</a:t>
            </a:r>
          </a:p>
          <a:p>
            <a:pPr marL="342900" indent="-342900">
              <a:buFont typeface="Wingdings" pitchFamily="2" charset="2"/>
              <a:buChar char="Ø"/>
            </a:pPr>
            <a:r>
              <a:rPr lang="ru-RU" sz="2000" dirty="0">
                <a:solidFill>
                  <a:srgbClr val="7030A0"/>
                </a:solidFill>
                <a:latin typeface="Comic Sans MS" pitchFamily="66" charset="0"/>
              </a:rPr>
              <a:t>Развитие элементарных математических </a:t>
            </a:r>
            <a:endParaRPr lang="ru-RU" sz="2000" dirty="0" smtClean="0">
              <a:solidFill>
                <a:srgbClr val="7030A0"/>
              </a:solidFill>
              <a:latin typeface="Comic Sans MS" pitchFamily="66" charset="0"/>
            </a:endParaRPr>
          </a:p>
          <a:p>
            <a:r>
              <a:rPr lang="ru-RU" sz="2000" dirty="0">
                <a:solidFill>
                  <a:srgbClr val="7030A0"/>
                </a:solidFill>
                <a:latin typeface="Comic Sans MS" pitchFamily="66" charset="0"/>
              </a:rPr>
              <a:t> </a:t>
            </a:r>
            <a:r>
              <a:rPr lang="ru-RU" sz="2000" dirty="0" smtClean="0">
                <a:solidFill>
                  <a:srgbClr val="7030A0"/>
                </a:solidFill>
                <a:latin typeface="Comic Sans MS" pitchFamily="66" charset="0"/>
              </a:rPr>
              <a:t>              представлений</a:t>
            </a:r>
          </a:p>
          <a:p>
            <a:endParaRPr lang="ru-RU" sz="2000" dirty="0">
              <a:solidFill>
                <a:srgbClr val="7030A0"/>
              </a:solidFill>
              <a:latin typeface="Comic Sans MS" pitchFamily="66" charset="0"/>
            </a:endParaRPr>
          </a:p>
          <a:p>
            <a:endParaRPr lang="ru-RU" sz="2000" dirty="0">
              <a:solidFill>
                <a:srgbClr val="7030A0"/>
              </a:solidFill>
              <a:latin typeface="Comic Sans MS" pitchFamily="66" charset="0"/>
            </a:endParaRPr>
          </a:p>
          <a:p>
            <a:pPr marL="342900" indent="-342900">
              <a:buFont typeface="Wingdings" pitchFamily="2" charset="2"/>
              <a:buChar char="Ø"/>
            </a:pPr>
            <a:r>
              <a:rPr lang="ru-RU" sz="2000" dirty="0">
                <a:solidFill>
                  <a:srgbClr val="7030A0"/>
                </a:solidFill>
                <a:latin typeface="Comic Sans MS" pitchFamily="66" charset="0"/>
              </a:rPr>
              <a:t>Развитие конструктивной деятельности</a:t>
            </a:r>
            <a:endParaRPr lang="ru-RU" sz="2000" b="0" i="0" dirty="0">
              <a:solidFill>
                <a:srgbClr val="7030A0"/>
              </a:solidFill>
              <a:effectLst/>
              <a:latin typeface="Comic Sans MS" pitchFamily="66" charset="0"/>
            </a:endParaRPr>
          </a:p>
        </p:txBody>
      </p:sp>
      <p:sp>
        <p:nvSpPr>
          <p:cNvPr id="3" name="TextBox 2"/>
          <p:cNvSpPr txBox="1"/>
          <p:nvPr/>
        </p:nvSpPr>
        <p:spPr>
          <a:xfrm>
            <a:off x="683568" y="332656"/>
            <a:ext cx="7848872" cy="1569660"/>
          </a:xfrm>
          <a:prstGeom prst="rect">
            <a:avLst/>
          </a:prstGeom>
          <a:noFill/>
        </p:spPr>
        <p:txBody>
          <a:bodyPr wrap="square" rtlCol="0">
            <a:spAutoFit/>
          </a:bodyPr>
          <a:lstStyle/>
          <a:p>
            <a:pPr lvl="0" indent="-342900" algn="ctr"/>
            <a:r>
              <a:rPr lang="ru-RU" sz="2400" b="1" dirty="0">
                <a:solidFill>
                  <a:srgbClr val="FF0000"/>
                </a:solidFill>
                <a:latin typeface="Comic Sans MS" pitchFamily="66" charset="0"/>
              </a:rPr>
              <a:t>Задача ТРИЗ</a:t>
            </a:r>
            <a:r>
              <a:rPr lang="en-US" sz="2400" b="1" dirty="0">
                <a:solidFill>
                  <a:srgbClr val="FF0000"/>
                </a:solidFill>
                <a:latin typeface="Comic Sans MS" pitchFamily="66" charset="0"/>
              </a:rPr>
              <a:t>:</a:t>
            </a:r>
            <a:r>
              <a:rPr lang="ru-RU" sz="2400" b="1" dirty="0">
                <a:solidFill>
                  <a:srgbClr val="FF0000"/>
                </a:solidFill>
                <a:latin typeface="Comic Sans MS" pitchFamily="66" charset="0"/>
              </a:rPr>
              <a:t> </a:t>
            </a:r>
            <a:r>
              <a:rPr lang="ru-RU" sz="2400" dirty="0">
                <a:solidFill>
                  <a:srgbClr val="FF0000"/>
                </a:solidFill>
                <a:latin typeface="Comic Sans MS" pitchFamily="66" charset="0"/>
              </a:rPr>
              <a:t>не заменять основную образовательную программу, а максимально увеличивать ее </a:t>
            </a:r>
            <a:r>
              <a:rPr lang="ru-RU" sz="2400" dirty="0" smtClean="0">
                <a:solidFill>
                  <a:srgbClr val="FF0000"/>
                </a:solidFill>
                <a:latin typeface="Comic Sans MS" pitchFamily="66" charset="0"/>
              </a:rPr>
              <a:t>эффективность через систему коллективных </a:t>
            </a:r>
            <a:r>
              <a:rPr lang="ru-RU" sz="2400" dirty="0">
                <a:solidFill>
                  <a:srgbClr val="FF0000"/>
                </a:solidFill>
                <a:latin typeface="Comic Sans MS" pitchFamily="66" charset="0"/>
              </a:rPr>
              <a:t>игр, </a:t>
            </a:r>
            <a:r>
              <a:rPr lang="ru-RU" sz="2400" dirty="0" smtClean="0">
                <a:solidFill>
                  <a:srgbClr val="FF0000"/>
                </a:solidFill>
                <a:latin typeface="Comic Sans MS" pitchFamily="66" charset="0"/>
              </a:rPr>
              <a:t>занятий.</a:t>
            </a:r>
            <a:endParaRPr lang="ru-RU" sz="2400" dirty="0">
              <a:solidFill>
                <a:srgbClr val="FF0000"/>
              </a:solidFill>
              <a:latin typeface="Comic Sans MS" pitchFamily="66" charset="0"/>
            </a:endParaRPr>
          </a:p>
        </p:txBody>
      </p:sp>
      <p:pic>
        <p:nvPicPr>
          <p:cNvPr id="4" name="Picture 2" descr="http://www.maam.ru/upload/blogs/detsad-335744-1440336795.jpg"/>
          <p:cNvPicPr>
            <a:picLocks noChangeAspect="1" noChangeArrowheads="1"/>
          </p:cNvPicPr>
          <p:nvPr/>
        </p:nvPicPr>
        <p:blipFill>
          <a:blip r:embed="rId3"/>
          <a:srcRect/>
          <a:stretch>
            <a:fillRect/>
          </a:stretch>
        </p:blipFill>
        <p:spPr bwMode="auto">
          <a:xfrm>
            <a:off x="6084168" y="2780928"/>
            <a:ext cx="2673071" cy="3384000"/>
          </a:xfrm>
          <a:prstGeom prst="rect">
            <a:avLst/>
          </a:prstGeom>
          <a:ln>
            <a:noFill/>
          </a:ln>
          <a:effectLst>
            <a:softEdge rad="112500"/>
          </a:effectLst>
        </p:spPr>
      </p:pic>
      <p:sp>
        <p:nvSpPr>
          <p:cNvPr id="6" name="TextBox 5"/>
          <p:cNvSpPr txBox="1"/>
          <p:nvPr/>
        </p:nvSpPr>
        <p:spPr>
          <a:xfrm>
            <a:off x="5508104" y="6019119"/>
            <a:ext cx="3312368" cy="400110"/>
          </a:xfrm>
          <a:prstGeom prst="rect">
            <a:avLst/>
          </a:prstGeom>
          <a:noFill/>
        </p:spPr>
        <p:txBody>
          <a:bodyPr wrap="square" rtlCol="0">
            <a:spAutoFit/>
          </a:bodyPr>
          <a:lstStyle/>
          <a:p>
            <a:r>
              <a:rPr lang="ru-RU" sz="2000" b="1" dirty="0" smtClean="0">
                <a:solidFill>
                  <a:srgbClr val="C00000"/>
                </a:solidFill>
                <a:latin typeface="Comic Sans MS" pitchFamily="66" charset="0"/>
              </a:rPr>
              <a:t>  «Творчество во всём!»</a:t>
            </a:r>
            <a:endParaRPr lang="ru-RU" sz="2000" b="1" dirty="0">
              <a:solidFill>
                <a:srgbClr val="C00000"/>
              </a:solidFill>
              <a:latin typeface="Comic Sans MS" pitchFamily="66" charset="0"/>
            </a:endParaRPr>
          </a:p>
        </p:txBody>
      </p:sp>
    </p:spTree>
    <p:extLst>
      <p:ext uri="{BB962C8B-B14F-4D97-AF65-F5344CB8AC3E}">
        <p14:creationId xmlns:p14="http://schemas.microsoft.com/office/powerpoint/2010/main" val="209880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extBox 3"/>
          <p:cNvSpPr txBox="1"/>
          <p:nvPr/>
        </p:nvSpPr>
        <p:spPr>
          <a:xfrm>
            <a:off x="395535" y="188640"/>
            <a:ext cx="8352928" cy="830997"/>
          </a:xfrm>
          <a:prstGeom prst="rect">
            <a:avLst/>
          </a:prstGeom>
          <a:noFill/>
        </p:spPr>
        <p:txBody>
          <a:bodyPr wrap="square" rtlCol="0">
            <a:spAutoFit/>
          </a:bodyPr>
          <a:lstStyle/>
          <a:p>
            <a:pPr lvl="0" algn="ctr"/>
            <a:r>
              <a:rPr lang="ru-RU" sz="2400" b="1" dirty="0" smtClean="0">
                <a:solidFill>
                  <a:srgbClr val="FF0000"/>
                </a:solidFill>
                <a:latin typeface="Comic Sans MS" pitchFamily="66" charset="0"/>
                <a:cs typeface="Times New Roman" pitchFamily="18" charset="0"/>
              </a:rPr>
              <a:t>Методы и приёмы ТРИЗ - </a:t>
            </a:r>
            <a:r>
              <a:rPr lang="ru-RU" sz="2400" b="1" dirty="0">
                <a:solidFill>
                  <a:srgbClr val="FF0000"/>
                </a:solidFill>
                <a:latin typeface="Comic Sans MS" pitchFamily="66" charset="0"/>
                <a:cs typeface="Times New Roman" pitchFamily="18" charset="0"/>
              </a:rPr>
              <a:t>технологии</a:t>
            </a:r>
            <a:r>
              <a:rPr lang="ru-RU" sz="2400" b="1" dirty="0" smtClean="0">
                <a:solidFill>
                  <a:srgbClr val="FF0000"/>
                </a:solidFill>
                <a:latin typeface="Comic Sans MS" pitchFamily="66" charset="0"/>
                <a:cs typeface="Times New Roman" pitchFamily="18" charset="0"/>
              </a:rPr>
              <a:t> </a:t>
            </a:r>
            <a:r>
              <a:rPr lang="ru-RU" sz="2400" b="1" dirty="0">
                <a:solidFill>
                  <a:srgbClr val="FF0000"/>
                </a:solidFill>
                <a:latin typeface="Comic Sans MS" pitchFamily="66" charset="0"/>
                <a:cs typeface="Times New Roman" pitchFamily="18" charset="0"/>
              </a:rPr>
              <a:t>можно использовать во всех разделах воспитания ребёнка.</a:t>
            </a:r>
          </a:p>
        </p:txBody>
      </p:sp>
      <p:sp>
        <p:nvSpPr>
          <p:cNvPr id="5" name="Прямоугольник 4"/>
          <p:cNvSpPr/>
          <p:nvPr/>
        </p:nvSpPr>
        <p:spPr>
          <a:xfrm>
            <a:off x="713778" y="1628800"/>
            <a:ext cx="7572428" cy="403200"/>
          </a:xfrm>
          <a:prstGeom prst="rect">
            <a:avLst/>
          </a:prstGeom>
          <a:blipFill>
            <a:blip r:embed="rId3"/>
            <a:tile tx="0" ty="0" sx="100000" sy="100000" flip="none" algn="tl"/>
          </a:blipFill>
          <a:ln w="25400" cap="flat" cmpd="sng" algn="ctr">
            <a:noFill/>
            <a:prstDash val="solid"/>
          </a:ln>
          <a:effectLst/>
        </p:spPr>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90017" y="3152215"/>
            <a:ext cx="7596187" cy="427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duotone>
              <a:prstClr val="black"/>
              <a:schemeClr val="accent4">
                <a:lumMod val="40000"/>
                <a:lumOff val="60000"/>
                <a:tint val="45000"/>
                <a:satMod val="400000"/>
              </a:schemeClr>
            </a:duotone>
            <a:extLst>
              <a:ext uri="{BEBA8EAE-BF5A-486C-A8C5-ECC9F3942E4B}">
                <a14:imgProps xmlns:a14="http://schemas.microsoft.com/office/drawing/2010/main">
                  <a14:imgLayer r:embed="rId5">
                    <a14:imgEffect>
                      <a14:artisticGlas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90019" y="2377628"/>
            <a:ext cx="7596187" cy="427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clrChange>
              <a:clrFrom>
                <a:srgbClr val="FDFDFD">
                  <a:alpha val="90196"/>
                </a:srgbClr>
              </a:clrFrom>
              <a:clrTo>
                <a:srgbClr val="FDFDFD">
                  <a:alpha val="0"/>
                </a:srgbClr>
              </a:clrTo>
            </a:clrChange>
            <a:duotone>
              <a:prstClr val="black"/>
              <a:schemeClr val="accent1">
                <a:lumMod val="20000"/>
                <a:lumOff val="80000"/>
                <a:tint val="45000"/>
                <a:satMod val="400000"/>
              </a:schemeClr>
            </a:duotone>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696071" y="3907643"/>
            <a:ext cx="7596187" cy="427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duotone>
              <a:prstClr val="black"/>
              <a:schemeClr val="accent3">
                <a:lumMod val="60000"/>
                <a:lumOff val="40000"/>
                <a:tint val="45000"/>
                <a:satMod val="400000"/>
              </a:schemeClr>
            </a:duotone>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713777" y="4653136"/>
            <a:ext cx="7596187" cy="427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duotone>
              <a:prstClr val="black"/>
              <a:schemeClr val="bg2">
                <a:lumMod val="75000"/>
                <a:tint val="45000"/>
                <a:satMod val="400000"/>
              </a:scheme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728562" y="5373216"/>
            <a:ext cx="75961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9">
            <a:duotone>
              <a:prstClr val="black"/>
              <a:schemeClr val="accent6">
                <a:lumMod val="60000"/>
                <a:lumOff val="40000"/>
                <a:tint val="45000"/>
                <a:satMod val="400000"/>
              </a:schemeClr>
            </a:duotone>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724100" y="6142245"/>
            <a:ext cx="7596187" cy="427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Группа 16"/>
          <p:cNvGrpSpPr/>
          <p:nvPr/>
        </p:nvGrpSpPr>
        <p:grpSpPr>
          <a:xfrm>
            <a:off x="1066665" y="2141468"/>
            <a:ext cx="5784321" cy="472320"/>
            <a:chOff x="378621" y="764849"/>
            <a:chExt cx="5300699" cy="472320"/>
          </a:xfrm>
        </p:grpSpPr>
        <p:sp>
          <p:nvSpPr>
            <p:cNvPr id="18" name="Скругленный прямоугольник 17"/>
            <p:cNvSpPr/>
            <p:nvPr/>
          </p:nvSpPr>
          <p:spPr>
            <a:xfrm>
              <a:off x="378621" y="764849"/>
              <a:ext cx="5300699" cy="472320"/>
            </a:xfrm>
            <a:prstGeom prst="roundRect">
              <a:avLst/>
            </a:prstGeom>
            <a:solidFill>
              <a:srgbClr val="8064A2">
                <a:lumMod val="40000"/>
                <a:lumOff val="60000"/>
              </a:srgbClr>
            </a:solidFill>
            <a:ln w="25400" cap="flat" cmpd="sng" algn="ctr">
              <a:solidFill>
                <a:sysClr val="window" lastClr="FFFFFF">
                  <a:hueOff val="0"/>
                  <a:satOff val="0"/>
                  <a:lumOff val="0"/>
                  <a:alphaOff val="0"/>
                </a:sysClr>
              </a:solidFill>
              <a:prstDash val="solid"/>
            </a:ln>
            <a:effectLst/>
          </p:spPr>
        </p:sp>
        <p:sp>
          <p:nvSpPr>
            <p:cNvPr id="19" name="Скругленный прямоугольник 4"/>
            <p:cNvSpPr/>
            <p:nvPr/>
          </p:nvSpPr>
          <p:spPr>
            <a:xfrm>
              <a:off x="401678" y="787906"/>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Работа с родителями</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grpSp>
        <p:nvGrpSpPr>
          <p:cNvPr id="22" name="Группа 21"/>
          <p:cNvGrpSpPr/>
          <p:nvPr/>
        </p:nvGrpSpPr>
        <p:grpSpPr>
          <a:xfrm>
            <a:off x="1066664" y="1392640"/>
            <a:ext cx="5759091" cy="472320"/>
            <a:chOff x="378621" y="39088"/>
            <a:chExt cx="5300699" cy="472320"/>
          </a:xfrm>
        </p:grpSpPr>
        <p:sp>
          <p:nvSpPr>
            <p:cNvPr id="23" name="Скругленный прямоугольник 22"/>
            <p:cNvSpPr/>
            <p:nvPr/>
          </p:nvSpPr>
          <p:spPr>
            <a:xfrm>
              <a:off x="378621" y="39088"/>
              <a:ext cx="5300699" cy="472320"/>
            </a:xfrm>
            <a:prstGeom prst="roundRect">
              <a:avLst/>
            </a:prstGeom>
            <a:solidFill>
              <a:srgbClr val="4F81BD">
                <a:lumMod val="40000"/>
                <a:lumOff val="60000"/>
              </a:srgbClr>
            </a:solidFill>
            <a:ln w="25400" cap="flat" cmpd="sng" algn="ctr">
              <a:solidFill>
                <a:sysClr val="window" lastClr="FFFFFF">
                  <a:hueOff val="0"/>
                  <a:satOff val="0"/>
                  <a:lumOff val="0"/>
                  <a:alphaOff val="0"/>
                </a:sysClr>
              </a:solidFill>
              <a:prstDash val="solid"/>
            </a:ln>
            <a:effectLst/>
          </p:spPr>
        </p:sp>
        <p:sp>
          <p:nvSpPr>
            <p:cNvPr id="24" name="Скругленный прямоугольник 4"/>
            <p:cNvSpPr/>
            <p:nvPr/>
          </p:nvSpPr>
          <p:spPr>
            <a:xfrm>
              <a:off x="401678" y="62145"/>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4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НОД по различным областям ОД</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grpSp>
        <p:nvGrpSpPr>
          <p:cNvPr id="25" name="Группа 24"/>
          <p:cNvGrpSpPr/>
          <p:nvPr/>
        </p:nvGrpSpPr>
        <p:grpSpPr>
          <a:xfrm>
            <a:off x="1066665" y="2916055"/>
            <a:ext cx="5809591" cy="472320"/>
            <a:chOff x="378621" y="1490608"/>
            <a:chExt cx="5300699" cy="472320"/>
          </a:xfrm>
        </p:grpSpPr>
        <p:sp>
          <p:nvSpPr>
            <p:cNvPr id="26" name="Скругленный прямоугольник 25"/>
            <p:cNvSpPr/>
            <p:nvPr/>
          </p:nvSpPr>
          <p:spPr>
            <a:xfrm>
              <a:off x="378621" y="1490608"/>
              <a:ext cx="5300699" cy="47232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7" name="Скругленный прямоугольник 4"/>
            <p:cNvSpPr/>
            <p:nvPr/>
          </p:nvSpPr>
          <p:spPr>
            <a:xfrm>
              <a:off x="401678" y="1513665"/>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Работа с педагогами</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sp>
        <p:nvSpPr>
          <p:cNvPr id="30" name="Скругленный прямоугольник 4"/>
          <p:cNvSpPr/>
          <p:nvPr/>
        </p:nvSpPr>
        <p:spPr>
          <a:xfrm>
            <a:off x="1944707" y="3696896"/>
            <a:ext cx="5254585" cy="211163"/>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endParaRPr kumimoji="0" lang="ru-RU" sz="20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nvGrpSpPr>
          <p:cNvPr id="31" name="Группа 30"/>
          <p:cNvGrpSpPr/>
          <p:nvPr/>
        </p:nvGrpSpPr>
        <p:grpSpPr>
          <a:xfrm>
            <a:off x="1089722" y="3671899"/>
            <a:ext cx="5786534" cy="472320"/>
            <a:chOff x="414094" y="2215873"/>
            <a:chExt cx="5300699" cy="472320"/>
          </a:xfrm>
        </p:grpSpPr>
        <p:sp>
          <p:nvSpPr>
            <p:cNvPr id="32" name="Скругленный прямоугольник 31"/>
            <p:cNvSpPr/>
            <p:nvPr/>
          </p:nvSpPr>
          <p:spPr>
            <a:xfrm>
              <a:off x="414094" y="2215873"/>
              <a:ext cx="5300699" cy="472320"/>
            </a:xfrm>
            <a:prstGeom prst="roundRect">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p:spPr>
        </p:sp>
        <p:sp>
          <p:nvSpPr>
            <p:cNvPr id="33" name="Скругленный прямоугольник 4"/>
            <p:cNvSpPr/>
            <p:nvPr/>
          </p:nvSpPr>
          <p:spPr>
            <a:xfrm>
              <a:off x="437151" y="2238930"/>
              <a:ext cx="5277642"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Индивидуальная работа с детьми</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grpSp>
        <p:nvGrpSpPr>
          <p:cNvPr id="34" name="Группа 33"/>
          <p:cNvGrpSpPr/>
          <p:nvPr/>
        </p:nvGrpSpPr>
        <p:grpSpPr>
          <a:xfrm>
            <a:off x="1070090" y="4440448"/>
            <a:ext cx="5806166" cy="472320"/>
            <a:chOff x="378621" y="2942129"/>
            <a:chExt cx="5300699" cy="472320"/>
          </a:xfrm>
        </p:grpSpPr>
        <p:sp>
          <p:nvSpPr>
            <p:cNvPr id="35" name="Скругленный прямоугольник 34"/>
            <p:cNvSpPr/>
            <p:nvPr/>
          </p:nvSpPr>
          <p:spPr>
            <a:xfrm>
              <a:off x="378621" y="2942129"/>
              <a:ext cx="5300699" cy="472320"/>
            </a:xfrm>
            <a:prstGeom prst="roundRect">
              <a:avLst/>
            </a:prstGeom>
            <a:solidFill>
              <a:srgbClr val="4F81BD">
                <a:lumMod val="40000"/>
                <a:lumOff val="60000"/>
              </a:srgbClr>
            </a:solidFill>
            <a:ln w="25400" cap="flat" cmpd="sng" algn="ctr">
              <a:solidFill>
                <a:sysClr val="window" lastClr="FFFFFF">
                  <a:hueOff val="0"/>
                  <a:satOff val="0"/>
                  <a:lumOff val="0"/>
                  <a:alphaOff val="0"/>
                </a:sysClr>
              </a:solidFill>
              <a:prstDash val="solid"/>
            </a:ln>
            <a:effectLst/>
          </p:spPr>
        </p:sp>
        <p:sp>
          <p:nvSpPr>
            <p:cNvPr id="36" name="Скругленный прямоугольник 4"/>
            <p:cNvSpPr/>
            <p:nvPr/>
          </p:nvSpPr>
          <p:spPr>
            <a:xfrm>
              <a:off x="401678" y="2965186"/>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Праздники и развлечения</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grpSp>
        <p:nvGrpSpPr>
          <p:cNvPr id="37" name="Группа 36"/>
          <p:cNvGrpSpPr/>
          <p:nvPr/>
        </p:nvGrpSpPr>
        <p:grpSpPr>
          <a:xfrm>
            <a:off x="1047033" y="5137056"/>
            <a:ext cx="5849904" cy="472320"/>
            <a:chOff x="414094" y="3679054"/>
            <a:chExt cx="5300699" cy="472320"/>
          </a:xfrm>
        </p:grpSpPr>
        <p:sp>
          <p:nvSpPr>
            <p:cNvPr id="38" name="Скругленный прямоугольник 37"/>
            <p:cNvSpPr/>
            <p:nvPr/>
          </p:nvSpPr>
          <p:spPr>
            <a:xfrm>
              <a:off x="414094" y="3679054"/>
              <a:ext cx="5300699" cy="472320"/>
            </a:xfrm>
            <a:prstGeom prst="roundRect">
              <a:avLst/>
            </a:prstGeom>
            <a:solidFill>
              <a:srgbClr val="F79646">
                <a:lumMod val="60000"/>
                <a:lumOff val="40000"/>
              </a:srgbClr>
            </a:solidFill>
            <a:ln w="25400" cap="flat" cmpd="sng" algn="ctr">
              <a:solidFill>
                <a:sysClr val="window" lastClr="FFFFFF">
                  <a:hueOff val="0"/>
                  <a:satOff val="0"/>
                  <a:lumOff val="0"/>
                  <a:alphaOff val="0"/>
                </a:sysClr>
              </a:solidFill>
              <a:prstDash val="solid"/>
            </a:ln>
            <a:effectLst/>
          </p:spPr>
        </p:sp>
        <p:sp>
          <p:nvSpPr>
            <p:cNvPr id="39" name="Скругленный прямоугольник 4"/>
            <p:cNvSpPr/>
            <p:nvPr/>
          </p:nvSpPr>
          <p:spPr>
            <a:xfrm>
              <a:off x="437151" y="3702111"/>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Кружковая работа</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grpSp>
        <p:nvGrpSpPr>
          <p:cNvPr id="40" name="Группа 39"/>
          <p:cNvGrpSpPr/>
          <p:nvPr/>
        </p:nvGrpSpPr>
        <p:grpSpPr>
          <a:xfrm>
            <a:off x="1023976" y="5883444"/>
            <a:ext cx="5872961" cy="472320"/>
            <a:chOff x="378621" y="4393649"/>
            <a:chExt cx="5300699" cy="472320"/>
          </a:xfrm>
        </p:grpSpPr>
        <p:sp>
          <p:nvSpPr>
            <p:cNvPr id="41" name="Скругленный прямоугольник 40"/>
            <p:cNvSpPr/>
            <p:nvPr/>
          </p:nvSpPr>
          <p:spPr>
            <a:xfrm>
              <a:off x="378621" y="4393649"/>
              <a:ext cx="5300699" cy="472320"/>
            </a:xfrm>
            <a:prstGeom prst="roundRect">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42" name="Скругленный прямоугольник 4"/>
            <p:cNvSpPr/>
            <p:nvPr/>
          </p:nvSpPr>
          <p:spPr>
            <a:xfrm>
              <a:off x="401678" y="4416706"/>
              <a:ext cx="5254585" cy="426206"/>
            </a:xfrm>
            <a:prstGeom prst="rect">
              <a:avLst/>
            </a:prstGeom>
            <a:noFill/>
            <a:ln>
              <a:noFill/>
            </a:ln>
            <a:effectLst/>
          </p:spPr>
          <p:txBody>
            <a:bodyPr spcFirstLastPara="0" vert="horz" wrap="square" lIns="200354" tIns="0" rIns="200354" bIns="0" numCol="1" spcCol="1270" anchor="ctr" anchorCtr="0">
              <a:noAutofit/>
            </a:bodyPr>
            <a:lstStyle/>
            <a:p>
              <a:pPr marL="0" marR="0" lvl="0" indent="0" algn="l" defTabSz="889000" eaLnBrk="1" fontAlgn="auto" latinLnBrk="0" hangingPunct="1">
                <a:lnSpc>
                  <a:spcPct val="90000"/>
                </a:lnSpc>
                <a:spcBef>
                  <a:spcPct val="0"/>
                </a:spcBef>
                <a:spcAft>
                  <a:spcPct val="35000"/>
                </a:spcAft>
                <a:buClrTx/>
                <a:buSzTx/>
                <a:buFontTx/>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Режим дня</a:t>
              </a:r>
              <a:endParaRPr kumimoji="0" lang="ru-RU"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7348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331640" y="188640"/>
            <a:ext cx="6768752" cy="954107"/>
          </a:xfrm>
          <a:prstGeom prst="rect">
            <a:avLst/>
          </a:prstGeom>
          <a:noFill/>
        </p:spPr>
        <p:txBody>
          <a:bodyPr wrap="square" rtlCol="0">
            <a:spAutoFit/>
          </a:bodyPr>
          <a:lstStyle/>
          <a:p>
            <a:pPr lvl="0" algn="ctr"/>
            <a:r>
              <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cs typeface="Times New Roman" pitchFamily="18" charset="0"/>
              </a:rPr>
              <a:t>Преимущества программы ТРИЗ</a:t>
            </a:r>
          </a:p>
          <a:p>
            <a:pPr lvl="0" algn="ctr"/>
            <a:r>
              <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cs typeface="Times New Roman" pitchFamily="18" charset="0"/>
              </a:rPr>
              <a:t> в детском саду:</a:t>
            </a:r>
            <a:endPar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endParaRPr>
          </a:p>
        </p:txBody>
      </p:sp>
      <p:sp>
        <p:nvSpPr>
          <p:cNvPr id="3" name="TextBox 2"/>
          <p:cNvSpPr txBox="1"/>
          <p:nvPr/>
        </p:nvSpPr>
        <p:spPr>
          <a:xfrm>
            <a:off x="395536" y="1340767"/>
            <a:ext cx="8352928" cy="3477875"/>
          </a:xfrm>
          <a:prstGeom prst="rect">
            <a:avLst/>
          </a:prstGeom>
          <a:noFill/>
        </p:spPr>
        <p:txBody>
          <a:bodyPr wrap="square" rtlCol="0">
            <a:spAutoFit/>
          </a:bodyPr>
          <a:lstStyle/>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Способствует развитию аналитических способностей.</a:t>
            </a:r>
          </a:p>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Учит ребенка рассуждать и отстаивать свою точку зрения.</a:t>
            </a:r>
          </a:p>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Помогает ребенку справиться с природной застенчивостью и замкнутостью.</a:t>
            </a:r>
          </a:p>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Культивирует стремление познавать и получать новую информацию.</a:t>
            </a:r>
          </a:p>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Дает свободу слова и свободу проявления личности.</a:t>
            </a:r>
          </a:p>
          <a:p>
            <a:pPr marL="457200" lvl="0" indent="-457200" fontAlgn="base">
              <a:buFont typeface="Wingdings" pitchFamily="2" charset="2"/>
              <a:buChar char="ü"/>
            </a:pPr>
            <a:r>
              <a:rPr lang="ru-RU" sz="2000" b="1" dirty="0">
                <a:solidFill>
                  <a:srgbClr val="002060"/>
                </a:solidFill>
                <a:latin typeface="Comic Sans MS" pitchFamily="66" charset="0"/>
                <a:cs typeface="Times New Roman" pitchFamily="18" charset="0"/>
              </a:rPr>
              <a:t>Универсальность: справляясь для начала с легкими задачами, ребенок постепенно учится находить выход из сложных ситуаций, что несомненно пригодится во взрослой жизни.</a:t>
            </a:r>
          </a:p>
        </p:txBody>
      </p:sp>
      <p:pic>
        <p:nvPicPr>
          <p:cNvPr id="4" name="Picture 5" descr="C:\Users\User\Desktop\risunok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437112"/>
            <a:ext cx="2628000" cy="2228078"/>
          </a:xfrm>
          <a:prstGeom prst="ellipse">
            <a:avLst/>
          </a:prstGeom>
          <a:ln>
            <a:noFill/>
          </a:ln>
          <a:effectLst>
            <a:glow rad="139700">
              <a:srgbClr val="EA157A">
                <a:satMod val="175000"/>
                <a:alpha val="40000"/>
              </a:srgbClr>
            </a:glow>
            <a:softEdge rad="112500"/>
          </a:effectLst>
          <a:extLst>
            <a:ext uri="{909E8E84-426E-40DD-AFC4-6F175D3DCCD1}">
              <a14:hiddenFill xmlns:a14="http://schemas.microsoft.com/office/drawing/2010/main">
                <a:solidFill>
                  <a:srgbClr val="FFFFFF"/>
                </a:solidFill>
              </a14:hiddenFill>
            </a:ext>
          </a:extLst>
        </p:spPr>
      </p:pic>
      <p:pic>
        <p:nvPicPr>
          <p:cNvPr id="5" name="Picture 7" descr="C:\Users\User\Desktop\SDC160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3" y="4538804"/>
            <a:ext cx="2379430" cy="21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9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403648" y="219998"/>
            <a:ext cx="6336704" cy="954107"/>
          </a:xfrm>
          <a:prstGeom prst="rect">
            <a:avLst/>
          </a:prstGeom>
          <a:noFill/>
        </p:spPr>
        <p:txBody>
          <a:bodyPr wrap="square" rtlCol="0">
            <a:spAutoFit/>
          </a:bodyPr>
          <a:lstStyle/>
          <a:p>
            <a:pPr lvl="0" algn="ctr"/>
            <a:r>
              <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cs typeface="Times New Roman" pitchFamily="18" charset="0"/>
              </a:rPr>
              <a:t>ТРИЗ В ДЕТСКОМ САДУ</a:t>
            </a:r>
          </a:p>
          <a:p>
            <a:pPr lvl="0" algn="ctr"/>
            <a:r>
              <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cs typeface="Times New Roman" pitchFamily="18" charset="0"/>
              </a:rPr>
              <a:t> Принципы построения занятий</a:t>
            </a:r>
            <a:endPar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endParaRPr>
          </a:p>
        </p:txBody>
      </p:sp>
      <p:sp>
        <p:nvSpPr>
          <p:cNvPr id="3" name="TextBox 2"/>
          <p:cNvSpPr txBox="1"/>
          <p:nvPr/>
        </p:nvSpPr>
        <p:spPr>
          <a:xfrm>
            <a:off x="503548" y="1484783"/>
            <a:ext cx="8136904" cy="3170099"/>
          </a:xfrm>
          <a:prstGeom prst="rect">
            <a:avLst/>
          </a:prstGeom>
          <a:noFill/>
        </p:spPr>
        <p:txBody>
          <a:bodyPr wrap="square" rtlCol="0">
            <a:spAutoFit/>
          </a:bodyPr>
          <a:lstStyle/>
          <a:p>
            <a:pPr marL="457200" lvl="0" indent="-457200" algn="just" fontAlgn="base">
              <a:buFont typeface="Wingdings" pitchFamily="2" charset="2"/>
              <a:buChar char="ü"/>
            </a:pPr>
            <a:r>
              <a:rPr lang="ru-RU" sz="2000" b="1" dirty="0">
                <a:solidFill>
                  <a:srgbClr val="002060"/>
                </a:solidFill>
                <a:latin typeface="Comic Sans MS" pitchFamily="66" charset="0"/>
                <a:cs typeface="Times New Roman" pitchFamily="18" charset="0"/>
              </a:rPr>
              <a:t>При минимуме сообщения информации – максимум рассуждений.</a:t>
            </a:r>
          </a:p>
          <a:p>
            <a:pPr marL="457200" lvl="0" indent="-457200" algn="just" fontAlgn="base">
              <a:buFont typeface="Wingdings" pitchFamily="2" charset="2"/>
              <a:buChar char="ü"/>
            </a:pPr>
            <a:r>
              <a:rPr lang="ru-RU" sz="2000" b="1" dirty="0">
                <a:solidFill>
                  <a:srgbClr val="002060"/>
                </a:solidFill>
                <a:latin typeface="Comic Sans MS" pitchFamily="66" charset="0"/>
                <a:cs typeface="Times New Roman" pitchFamily="18" charset="0"/>
              </a:rPr>
              <a:t>Предпочтительная форма для обсуждения задач и проблемных ситуаций – </a:t>
            </a:r>
            <a:r>
              <a:rPr lang="ru-RU" sz="2000" b="1" u="sng" dirty="0">
                <a:solidFill>
                  <a:srgbClr val="002060"/>
                </a:solidFill>
                <a:latin typeface="Comic Sans MS" pitchFamily="66" charset="0"/>
                <a:cs typeface="Times New Roman" pitchFamily="18" charset="0"/>
              </a:rPr>
              <a:t>мозговой штурм.</a:t>
            </a:r>
          </a:p>
          <a:p>
            <a:pPr marL="457200" lvl="0" indent="-457200" algn="just" fontAlgn="base">
              <a:buFont typeface="Wingdings" pitchFamily="2" charset="2"/>
              <a:buChar char="ü"/>
            </a:pPr>
            <a:r>
              <a:rPr lang="ru-RU" sz="2000" b="1" dirty="0">
                <a:solidFill>
                  <a:srgbClr val="002060"/>
                </a:solidFill>
                <a:latin typeface="Comic Sans MS" pitchFamily="66" charset="0"/>
                <a:cs typeface="Times New Roman" pitchFamily="18" charset="0"/>
              </a:rPr>
              <a:t>Активизация творческого воображения.</a:t>
            </a:r>
          </a:p>
          <a:p>
            <a:pPr marL="457200" lvl="0" indent="-457200" algn="just" fontAlgn="base">
              <a:buFont typeface="Wingdings" pitchFamily="2" charset="2"/>
              <a:buChar char="ü"/>
            </a:pPr>
            <a:r>
              <a:rPr lang="ru-RU" sz="2000" b="1" dirty="0">
                <a:solidFill>
                  <a:srgbClr val="002060"/>
                </a:solidFill>
                <a:latin typeface="Comic Sans MS" pitchFamily="66" charset="0"/>
                <a:cs typeface="Times New Roman" pitchFamily="18" charset="0"/>
              </a:rPr>
              <a:t>Использование в процессе «поиска истины» всех,    доступных для ребенка, средств восприятия и операций: заключения, причинно-следственные связи и прочее.</a:t>
            </a:r>
          </a:p>
          <a:p>
            <a:pPr marL="457200" lvl="0" indent="-457200" algn="just" fontAlgn="base">
              <a:buFont typeface="Wingdings" pitchFamily="2" charset="2"/>
              <a:buChar char="ü"/>
            </a:pPr>
            <a:r>
              <a:rPr lang="ru-RU" sz="2000" b="1" dirty="0">
                <a:solidFill>
                  <a:srgbClr val="002060"/>
                </a:solidFill>
                <a:latin typeface="Comic Sans MS" pitchFamily="66" charset="0"/>
                <a:cs typeface="Times New Roman" pitchFamily="18" charset="0"/>
              </a:rPr>
              <a:t>Подход к </a:t>
            </a:r>
            <a:r>
              <a:rPr lang="ru-RU" sz="2000" b="1" dirty="0" smtClean="0">
                <a:solidFill>
                  <a:srgbClr val="002060"/>
                </a:solidFill>
                <a:latin typeface="Comic Sans MS" pitchFamily="66" charset="0"/>
                <a:cs typeface="Times New Roman" pitchFamily="18" charset="0"/>
              </a:rPr>
              <a:t>миру, </a:t>
            </a:r>
            <a:r>
              <a:rPr lang="ru-RU" sz="2000" b="1" dirty="0">
                <a:solidFill>
                  <a:srgbClr val="002060"/>
                </a:solidFill>
                <a:latin typeface="Comic Sans MS" pitchFamily="66" charset="0"/>
                <a:cs typeface="Times New Roman" pitchFamily="18" charset="0"/>
              </a:rPr>
              <a:t>как к единому комплексу взаимосвязанных элементов.</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38333" b="5139"/>
          <a:stretch/>
        </p:blipFill>
        <p:spPr>
          <a:xfrm>
            <a:off x="1979712" y="4564728"/>
            <a:ext cx="2844000" cy="2168274"/>
          </a:xfrm>
          <a:prstGeom prst="rect">
            <a:avLst/>
          </a:prstGeom>
          <a:ln>
            <a:solidFill>
              <a:srgbClr val="C00000"/>
            </a:solid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7728" t="38056" r="30946" b="19369"/>
          <a:stretch/>
        </p:blipFill>
        <p:spPr>
          <a:xfrm>
            <a:off x="5940152" y="4365104"/>
            <a:ext cx="2124000" cy="2376225"/>
          </a:xfrm>
          <a:prstGeom prst="rect">
            <a:avLst/>
          </a:prstGeom>
          <a:ln>
            <a:noFill/>
          </a:ln>
          <a:effectLst>
            <a:softEdge rad="112500"/>
          </a:effectLst>
        </p:spPr>
      </p:pic>
    </p:spTree>
    <p:extLst>
      <p:ext uri="{BB962C8B-B14F-4D97-AF65-F5344CB8AC3E}">
        <p14:creationId xmlns:p14="http://schemas.microsoft.com/office/powerpoint/2010/main" val="393555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378764" y="2590493"/>
            <a:ext cx="5616624" cy="4062651"/>
          </a:xfrm>
          <a:prstGeom prst="rect">
            <a:avLst/>
          </a:prstGeom>
          <a:noFill/>
        </p:spPr>
        <p:txBody>
          <a:bodyPr wrap="square" rtlCol="0">
            <a:spAutoFit/>
          </a:bodyPr>
          <a:lstStyle/>
          <a:p>
            <a:pPr lvl="0"/>
            <a:r>
              <a:rPr lang="ru-RU" sz="1600" b="1" dirty="0" smtClean="0">
                <a:solidFill>
                  <a:srgbClr val="FF0000"/>
                </a:solidFill>
                <a:latin typeface="Comic Sans MS" pitchFamily="66" charset="0"/>
              </a:rPr>
              <a:t>          </a:t>
            </a:r>
            <a:r>
              <a:rPr lang="ru-RU" sz="2400" b="1" dirty="0" smtClean="0">
                <a:solidFill>
                  <a:srgbClr val="FF0000"/>
                </a:solidFill>
                <a:latin typeface="Comic Sans MS" pitchFamily="66" charset="0"/>
              </a:rPr>
              <a:t>Предлагаемые задачи </a:t>
            </a:r>
            <a:endParaRPr lang="ru-RU" sz="2400" b="1" dirty="0">
              <a:solidFill>
                <a:srgbClr val="FF0000"/>
              </a:solidFill>
              <a:latin typeface="Comic Sans MS" pitchFamily="66" charset="0"/>
            </a:endParaRPr>
          </a:p>
          <a:p>
            <a:pPr lvl="0"/>
            <a:endParaRPr lang="ru-RU" b="1" dirty="0" smtClean="0">
              <a:solidFill>
                <a:schemeClr val="accent1">
                  <a:lumMod val="50000"/>
                </a:schemeClr>
              </a:solidFill>
              <a:latin typeface="Comic Sans MS" pitchFamily="66" charset="0"/>
            </a:endParaRPr>
          </a:p>
          <a:p>
            <a:pPr lvl="0"/>
            <a:r>
              <a:rPr lang="ru-RU" b="1" dirty="0" smtClean="0">
                <a:solidFill>
                  <a:schemeClr val="accent1">
                    <a:lumMod val="50000"/>
                  </a:schemeClr>
                </a:solidFill>
                <a:latin typeface="Comic Sans MS" pitchFamily="66" charset="0"/>
              </a:rPr>
              <a:t>1</a:t>
            </a:r>
            <a:r>
              <a:rPr lang="ru-RU" b="1" dirty="0">
                <a:solidFill>
                  <a:schemeClr val="accent1">
                    <a:lumMod val="50000"/>
                  </a:schemeClr>
                </a:solidFill>
                <a:latin typeface="Comic Sans MS" pitchFamily="66" charset="0"/>
              </a:rPr>
              <a:t>. Семья уезжает на месяц в отпуск. Надо поливать комнатные растения. Как быть? </a:t>
            </a:r>
            <a:br>
              <a:rPr lang="ru-RU" b="1" dirty="0">
                <a:solidFill>
                  <a:schemeClr val="accent1">
                    <a:lumMod val="50000"/>
                  </a:schemeClr>
                </a:solidFill>
                <a:latin typeface="Comic Sans MS" pitchFamily="66" charset="0"/>
              </a:rPr>
            </a:br>
            <a:r>
              <a:rPr lang="ru-RU" b="1" dirty="0">
                <a:solidFill>
                  <a:schemeClr val="accent1">
                    <a:lumMod val="50000"/>
                  </a:schemeClr>
                </a:solidFill>
                <a:latin typeface="Comic Sans MS" pitchFamily="66" charset="0"/>
              </a:rPr>
              <a:t>2. Как можно определить время, если нет часов? </a:t>
            </a:r>
            <a:br>
              <a:rPr lang="ru-RU" b="1" dirty="0">
                <a:solidFill>
                  <a:schemeClr val="accent1">
                    <a:lumMod val="50000"/>
                  </a:schemeClr>
                </a:solidFill>
                <a:latin typeface="Comic Sans MS" pitchFamily="66" charset="0"/>
              </a:rPr>
            </a:br>
            <a:r>
              <a:rPr lang="ru-RU" b="1" dirty="0">
                <a:solidFill>
                  <a:schemeClr val="accent1">
                    <a:lumMod val="50000"/>
                  </a:schemeClr>
                </a:solidFill>
                <a:latin typeface="Comic Sans MS" pitchFamily="66" charset="0"/>
              </a:rPr>
              <a:t>3. Что надо сделать, чтобы кукла Барби никогда не терялась? </a:t>
            </a:r>
            <a:br>
              <a:rPr lang="ru-RU" b="1" dirty="0">
                <a:solidFill>
                  <a:schemeClr val="accent1">
                    <a:lumMod val="50000"/>
                  </a:schemeClr>
                </a:solidFill>
                <a:latin typeface="Comic Sans MS" pitchFamily="66" charset="0"/>
              </a:rPr>
            </a:br>
            <a:r>
              <a:rPr lang="ru-RU" b="1" dirty="0">
                <a:solidFill>
                  <a:schemeClr val="accent1">
                    <a:lumMod val="50000"/>
                  </a:schemeClr>
                </a:solidFill>
                <a:latin typeface="Comic Sans MS" pitchFamily="66" charset="0"/>
              </a:rPr>
              <a:t>4. Надо вычистить изнутри извилистую трубу. Как быть? </a:t>
            </a:r>
            <a:br>
              <a:rPr lang="ru-RU" b="1" dirty="0">
                <a:solidFill>
                  <a:schemeClr val="accent1">
                    <a:lumMod val="50000"/>
                  </a:schemeClr>
                </a:solidFill>
                <a:latin typeface="Comic Sans MS" pitchFamily="66" charset="0"/>
              </a:rPr>
            </a:br>
            <a:r>
              <a:rPr lang="ru-RU" b="1" dirty="0">
                <a:solidFill>
                  <a:schemeClr val="accent1">
                    <a:lumMod val="50000"/>
                  </a:schemeClr>
                </a:solidFill>
                <a:latin typeface="Comic Sans MS" pitchFamily="66" charset="0"/>
              </a:rPr>
              <a:t>5. Придумайте новое невиданное природное явление. Как помочь себе фантазировать? </a:t>
            </a:r>
            <a:r>
              <a:rPr lang="ru-RU" b="1" dirty="0">
                <a:solidFill>
                  <a:srgbClr val="EEECE1">
                    <a:lumMod val="10000"/>
                  </a:srgbClr>
                </a:solidFill>
                <a:latin typeface="Comic Sans MS" pitchFamily="66" charset="0"/>
              </a:rPr>
              <a:t/>
            </a:r>
            <a:br>
              <a:rPr lang="ru-RU" b="1" dirty="0">
                <a:solidFill>
                  <a:srgbClr val="EEECE1">
                    <a:lumMod val="10000"/>
                  </a:srgbClr>
                </a:solidFill>
                <a:latin typeface="Comic Sans MS" pitchFamily="66" charset="0"/>
              </a:rPr>
            </a:br>
            <a:r>
              <a:rPr lang="ru-RU" dirty="0">
                <a:solidFill>
                  <a:prstClr val="black"/>
                </a:solidFill>
                <a:latin typeface="Franklin Gothic Book"/>
              </a:rPr>
              <a:t/>
            </a:r>
            <a:br>
              <a:rPr lang="ru-RU" dirty="0">
                <a:solidFill>
                  <a:prstClr val="black"/>
                </a:solidFill>
                <a:latin typeface="Franklin Gothic Book"/>
              </a:rPr>
            </a:br>
            <a:endParaRPr lang="ru-RU" dirty="0">
              <a:solidFill>
                <a:prstClr val="black"/>
              </a:solidFill>
              <a:latin typeface="Franklin Gothic Book"/>
            </a:endParaRPr>
          </a:p>
        </p:txBody>
      </p:sp>
      <p:sp>
        <p:nvSpPr>
          <p:cNvPr id="3" name="TextBox 2"/>
          <p:cNvSpPr txBox="1"/>
          <p:nvPr/>
        </p:nvSpPr>
        <p:spPr>
          <a:xfrm>
            <a:off x="1868438" y="158205"/>
            <a:ext cx="5616624" cy="523220"/>
          </a:xfrm>
          <a:prstGeom prst="rect">
            <a:avLst/>
          </a:prstGeom>
          <a:noFill/>
        </p:spPr>
        <p:txBody>
          <a:bodyPr wrap="square" rtlCol="0">
            <a:spAutoFit/>
          </a:bodyPr>
          <a:lstStyle/>
          <a:p>
            <a:pPr lvl="0" algn="ctr"/>
            <a:r>
              <a:rPr lang="ru-RU" sz="2800" b="1" dirty="0">
                <a:solidFill>
                  <a:srgbClr val="FF0000"/>
                </a:solidFill>
                <a:latin typeface="Comic Sans MS" pitchFamily="66" charset="0"/>
                <a:ea typeface="Calibri" pitchFamily="34" charset="0"/>
                <a:cs typeface="Times New Roman" pitchFamily="18" charset="0"/>
              </a:rPr>
              <a:t>Метод мозгового штурма</a:t>
            </a:r>
            <a:r>
              <a:rPr lang="ru-RU" sz="2800" dirty="0">
                <a:solidFill>
                  <a:srgbClr val="FF0000"/>
                </a:solidFill>
                <a:latin typeface="Comic Sans MS" pitchFamily="66" charset="0"/>
                <a:ea typeface="Calibri" pitchFamily="34" charset="0"/>
                <a:cs typeface="Times New Roman" pitchFamily="18" charset="0"/>
              </a:rPr>
              <a:t> </a:t>
            </a:r>
            <a:endParaRPr lang="ru-RU" sz="2800" dirty="0">
              <a:solidFill>
                <a:srgbClr val="FF0000"/>
              </a:solidFill>
              <a:latin typeface="Comic Sans MS" pitchFamily="66" charset="0"/>
            </a:endParaRPr>
          </a:p>
        </p:txBody>
      </p:sp>
      <p:sp>
        <p:nvSpPr>
          <p:cNvPr id="5" name="TextBox 4"/>
          <p:cNvSpPr txBox="1"/>
          <p:nvPr/>
        </p:nvSpPr>
        <p:spPr>
          <a:xfrm>
            <a:off x="1043608" y="859487"/>
            <a:ext cx="7344816" cy="1631216"/>
          </a:xfrm>
          <a:prstGeom prst="rect">
            <a:avLst/>
          </a:prstGeom>
          <a:solidFill>
            <a:schemeClr val="accent2">
              <a:lumMod val="20000"/>
              <a:lumOff val="80000"/>
            </a:schemeClr>
          </a:solidFill>
          <a:scene3d>
            <a:camera prst="orthographicFront"/>
            <a:lightRig rig="threePt" dir="t"/>
          </a:scene3d>
          <a:sp3d>
            <a:bevelT prst="slope"/>
          </a:sp3d>
        </p:spPr>
        <p:txBody>
          <a:bodyPr wrap="square" rtlCol="0">
            <a:spAutoFit/>
          </a:bodyPr>
          <a:lstStyle/>
          <a:p>
            <a:pPr lvl="0" algn="ctr" fontAlgn="base">
              <a:spcBef>
                <a:spcPct val="0"/>
              </a:spcBef>
              <a:spcAft>
                <a:spcPct val="0"/>
              </a:spcAft>
            </a:pPr>
            <a:r>
              <a:rPr lang="ru-RU" sz="2000" b="1" dirty="0">
                <a:solidFill>
                  <a:srgbClr val="002060"/>
                </a:solidFill>
                <a:latin typeface="Comic Sans MS" pitchFamily="66" charset="0"/>
                <a:ea typeface="Calibri" pitchFamily="34" charset="0"/>
                <a:cs typeface="Times New Roman" pitchFamily="18" charset="0"/>
              </a:rPr>
              <a:t>- Оперативный метод решения проблемы на основе стимулирования творческой активности, при котором участникам обсуждения предлагают высказывать как можно большее количество вариантов решения, в </a:t>
            </a:r>
            <a:r>
              <a:rPr lang="ru-RU" sz="2000" b="1" dirty="0" smtClean="0">
                <a:solidFill>
                  <a:srgbClr val="002060"/>
                </a:solidFill>
                <a:latin typeface="Comic Sans MS" pitchFamily="66" charset="0"/>
                <a:ea typeface="Calibri" pitchFamily="34" charset="0"/>
                <a:cs typeface="Times New Roman" pitchFamily="18" charset="0"/>
              </a:rPr>
              <a:t>том числе </a:t>
            </a:r>
            <a:r>
              <a:rPr lang="ru-RU" sz="2000" b="1" dirty="0">
                <a:solidFill>
                  <a:srgbClr val="002060"/>
                </a:solidFill>
                <a:latin typeface="Comic Sans MS" pitchFamily="66" charset="0"/>
                <a:ea typeface="Calibri" pitchFamily="34" charset="0"/>
                <a:cs typeface="Times New Roman" pitchFamily="18" charset="0"/>
              </a:rPr>
              <a:t>самых фантастичных. </a:t>
            </a:r>
            <a:endParaRPr lang="ru-RU" sz="2000" b="1" dirty="0">
              <a:solidFill>
                <a:srgbClr val="002060"/>
              </a:solidFill>
              <a:latin typeface="Comic Sans MS" pitchFamily="66" charset="0"/>
            </a:endParaRPr>
          </a:p>
        </p:txBody>
      </p:sp>
      <p:pic>
        <p:nvPicPr>
          <p:cNvPr id="6" name="Picture 5" descr="http://thumbs.dreamstime.com/z/bambino-adorabile-che-pensa-nel-banco-7831526.jpg"/>
          <p:cNvPicPr>
            <a:picLocks noChangeAspect="1" noChangeArrowheads="1"/>
          </p:cNvPicPr>
          <p:nvPr/>
        </p:nvPicPr>
        <p:blipFill>
          <a:blip r:embed="rId3" cstate="print"/>
          <a:srcRect/>
          <a:stretch>
            <a:fillRect/>
          </a:stretch>
        </p:blipFill>
        <p:spPr bwMode="auto">
          <a:xfrm>
            <a:off x="611560" y="3194105"/>
            <a:ext cx="2736000" cy="31728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727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extBox 1"/>
          <p:cNvSpPr txBox="1"/>
          <p:nvPr/>
        </p:nvSpPr>
        <p:spPr>
          <a:xfrm>
            <a:off x="539552" y="332656"/>
            <a:ext cx="8208912" cy="1846659"/>
          </a:xfrm>
          <a:prstGeom prst="rect">
            <a:avLst/>
          </a:prstGeom>
          <a:noFill/>
        </p:spPr>
        <p:txBody>
          <a:bodyPr wrap="square" rtlCol="0">
            <a:spAutoFit/>
          </a:bodyPr>
          <a:lstStyle/>
          <a:p>
            <a:pPr lvl="0" algn="ctr"/>
            <a:r>
              <a:rPr lang="ru-RU" sz="2400" b="1" dirty="0">
                <a:solidFill>
                  <a:srgbClr val="FF0000"/>
                </a:solidFill>
                <a:latin typeface="Comic Sans MS" pitchFamily="66" charset="0"/>
              </a:rPr>
              <a:t>Мозговой штурм можно использовать ежедневно для развития фантазии и воображения и для раскрепощения сознания детей.</a:t>
            </a:r>
          </a:p>
          <a:p>
            <a:pPr lvl="0" algn="ctr"/>
            <a:endParaRPr lang="ru-RU" b="1" dirty="0" smtClean="0">
              <a:solidFill>
                <a:srgbClr val="0070C0"/>
              </a:solidFill>
              <a:latin typeface="Comic Sans MS" pitchFamily="66" charset="0"/>
            </a:endParaRPr>
          </a:p>
          <a:p>
            <a:pPr lvl="0" algn="ctr"/>
            <a:r>
              <a:rPr lang="ru-RU" sz="2000" b="1" dirty="0" smtClean="0">
                <a:solidFill>
                  <a:srgbClr val="0070C0"/>
                </a:solidFill>
                <a:latin typeface="Comic Sans MS" pitchFamily="66" charset="0"/>
              </a:rPr>
              <a:t>Игра </a:t>
            </a:r>
            <a:r>
              <a:rPr lang="ru-RU" sz="2000" b="1" dirty="0">
                <a:solidFill>
                  <a:srgbClr val="0070C0"/>
                </a:solidFill>
                <a:latin typeface="Comic Sans MS" pitchFamily="66" charset="0"/>
              </a:rPr>
              <a:t>«Пара к паре»</a:t>
            </a:r>
          </a:p>
        </p:txBody>
      </p:sp>
      <p:pic>
        <p:nvPicPr>
          <p:cNvPr id="4" name="Picture 6" descr="http://st-servis.com/wp-content/uploads/2010/07/IMG_14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37" y="2041799"/>
            <a:ext cx="3143272" cy="2357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4" descr="http://maximums.com.ua/images/kirpich_keram.jpg"/>
          <p:cNvPicPr>
            <a:picLocks noChangeAspect="1" noChangeArrowheads="1"/>
          </p:cNvPicPr>
          <p:nvPr/>
        </p:nvPicPr>
        <p:blipFill>
          <a:blip r:embed="rId4">
            <a:clrChange>
              <a:clrFrom>
                <a:srgbClr val="FDFCFA"/>
              </a:clrFrom>
              <a:clrTo>
                <a:srgbClr val="FDFCFA">
                  <a:alpha val="0"/>
                </a:srgbClr>
              </a:clrTo>
            </a:clrChange>
            <a:extLst>
              <a:ext uri="{28A0092B-C50C-407E-A947-70E740481C1C}">
                <a14:useLocalDpi xmlns:a14="http://schemas.microsoft.com/office/drawing/2010/main" val="0"/>
              </a:ext>
            </a:extLst>
          </a:blip>
          <a:srcRect/>
          <a:stretch>
            <a:fillRect/>
          </a:stretch>
        </p:blipFill>
        <p:spPr bwMode="auto">
          <a:xfrm>
            <a:off x="4427984" y="2313766"/>
            <a:ext cx="188667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bizportal.ru/tovary/20516_13-01-2011_05_49_36_%281%29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111830"/>
            <a:ext cx="2357454" cy="2357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6" descr="http://i056.radikal.ru/1011/79/c80c436a8d5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2386" y="4255913"/>
            <a:ext cx="2762270" cy="20717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1" descr="C:\Documents and Settings\Admin\Рабочий стол\платье.jpg"/>
          <p:cNvPicPr>
            <a:picLocks noChangeAspect="1" noChangeArrowheads="1"/>
          </p:cNvPicPr>
          <p:nvPr/>
        </p:nvPicPr>
        <p:blipFill>
          <a:blip r:embed="rId7"/>
          <a:srcRect/>
          <a:stretch>
            <a:fillRect/>
          </a:stretch>
        </p:blipFill>
        <p:spPr bwMode="auto">
          <a:xfrm>
            <a:off x="6891076" y="2060848"/>
            <a:ext cx="1857388" cy="1857388"/>
          </a:xfrm>
          <a:prstGeom prst="rect">
            <a:avLst/>
          </a:prstGeom>
          <a:ln>
            <a:noFill/>
          </a:ln>
          <a:effectLst>
            <a:softEdge rad="112500"/>
          </a:effectLst>
        </p:spPr>
      </p:pic>
      <p:pic>
        <p:nvPicPr>
          <p:cNvPr id="9" name="Picture 2" descr="C:\Documents and Settings\Admin\Рабочий стол\рулон.jpg"/>
          <p:cNvPicPr>
            <a:picLocks noChangeAspect="1" noChangeArrowheads="1"/>
          </p:cNvPicPr>
          <p:nvPr/>
        </p:nvPicPr>
        <p:blipFill>
          <a:blip r:embed="rId8" cstate="print"/>
          <a:srcRect/>
          <a:stretch>
            <a:fillRect/>
          </a:stretch>
        </p:blipFill>
        <p:spPr bwMode="auto">
          <a:xfrm>
            <a:off x="6516216" y="4650286"/>
            <a:ext cx="2363074" cy="1643074"/>
          </a:xfrm>
          <a:prstGeom prst="rect">
            <a:avLst/>
          </a:prstGeom>
          <a:ln>
            <a:noFill/>
          </a:ln>
          <a:effectLst>
            <a:softEdge rad="112500"/>
          </a:effectLst>
        </p:spPr>
      </p:pic>
    </p:spTree>
    <p:extLst>
      <p:ext uri="{BB962C8B-B14F-4D97-AF65-F5344CB8AC3E}">
        <p14:creationId xmlns:p14="http://schemas.microsoft.com/office/powerpoint/2010/main" val="10710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907704" y="226021"/>
            <a:ext cx="5760640"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Метод проб и ошибок.</a:t>
            </a:r>
          </a:p>
        </p:txBody>
      </p:sp>
      <p:sp>
        <p:nvSpPr>
          <p:cNvPr id="3" name="TextBox 2"/>
          <p:cNvSpPr txBox="1"/>
          <p:nvPr/>
        </p:nvSpPr>
        <p:spPr>
          <a:xfrm>
            <a:off x="827584" y="900669"/>
            <a:ext cx="7632848" cy="400110"/>
          </a:xfrm>
          <a:prstGeom prst="rect">
            <a:avLst/>
          </a:prstGeom>
          <a:noFill/>
        </p:spPr>
        <p:txBody>
          <a:bodyPr wrap="square" rtlCol="0">
            <a:spAutoFit/>
          </a:bodyPr>
          <a:lstStyle/>
          <a:p>
            <a:pPr lvl="0" algn="ctr"/>
            <a:r>
              <a:rPr lang="ru-RU" sz="2000" b="1" dirty="0">
                <a:solidFill>
                  <a:srgbClr val="4BACC6">
                    <a:lumMod val="50000"/>
                  </a:srgbClr>
                </a:solidFill>
                <a:latin typeface="Comic Sans MS" pitchFamily="66" charset="0"/>
              </a:rPr>
              <a:t>Этот метод еще называют методом перебора вариантов</a:t>
            </a:r>
            <a:r>
              <a:rPr lang="ru-RU" sz="2000" dirty="0">
                <a:solidFill>
                  <a:srgbClr val="4BACC6">
                    <a:lumMod val="50000"/>
                  </a:srgbClr>
                </a:solidFill>
                <a:latin typeface="Comic Sans MS" pitchFamily="66" charset="0"/>
              </a:rPr>
              <a:t>.</a:t>
            </a:r>
          </a:p>
        </p:txBody>
      </p:sp>
      <p:sp>
        <p:nvSpPr>
          <p:cNvPr id="5" name="TextBox 4"/>
          <p:cNvSpPr txBox="1"/>
          <p:nvPr/>
        </p:nvSpPr>
        <p:spPr>
          <a:xfrm>
            <a:off x="611560" y="1484784"/>
            <a:ext cx="8064896" cy="400110"/>
          </a:xfrm>
          <a:prstGeom prst="rect">
            <a:avLst/>
          </a:prstGeom>
          <a:noFill/>
        </p:spPr>
        <p:txBody>
          <a:bodyPr wrap="square" rtlCol="0">
            <a:spAutoFit/>
          </a:bodyPr>
          <a:lstStyle/>
          <a:p>
            <a:pPr lvl="0"/>
            <a:r>
              <a:rPr lang="ru-RU" sz="2000" b="1" i="1" dirty="0">
                <a:solidFill>
                  <a:srgbClr val="0070C0"/>
                </a:solidFill>
                <a:latin typeface="Times New Roman" pitchFamily="18" charset="0"/>
                <a:cs typeface="Times New Roman" pitchFamily="18" charset="0"/>
              </a:rPr>
              <a:t>Какие слова, обозначающие названия </a:t>
            </a:r>
            <a:r>
              <a:rPr lang="ru-RU" sz="2000" b="1" i="1" dirty="0" smtClean="0">
                <a:solidFill>
                  <a:srgbClr val="0070C0"/>
                </a:solidFill>
                <a:latin typeface="Times New Roman" pitchFamily="18" charset="0"/>
                <a:cs typeface="Times New Roman" pitchFamily="18" charset="0"/>
              </a:rPr>
              <a:t>фруктов, </a:t>
            </a:r>
            <a:r>
              <a:rPr lang="ru-RU" sz="2000" b="1" i="1" dirty="0">
                <a:solidFill>
                  <a:srgbClr val="0070C0"/>
                </a:solidFill>
                <a:latin typeface="Times New Roman" pitchFamily="18" charset="0"/>
                <a:cs typeface="Times New Roman" pitchFamily="18" charset="0"/>
              </a:rPr>
              <a:t>зашифрованы?</a:t>
            </a:r>
          </a:p>
        </p:txBody>
      </p:sp>
      <p:sp>
        <p:nvSpPr>
          <p:cNvPr id="7" name="TextBox 6"/>
          <p:cNvSpPr txBox="1"/>
          <p:nvPr/>
        </p:nvSpPr>
        <p:spPr>
          <a:xfrm>
            <a:off x="827584" y="2348880"/>
            <a:ext cx="2520280" cy="3170099"/>
          </a:xfrm>
          <a:prstGeom prst="rect">
            <a:avLst/>
          </a:prstGeom>
          <a:noFill/>
        </p:spPr>
        <p:txBody>
          <a:bodyPr wrap="square" rtlCol="0">
            <a:spAutoFit/>
          </a:bodyPr>
          <a:lstStyle/>
          <a:p>
            <a:pPr lvl="0"/>
            <a:r>
              <a:rPr lang="ru-RU" sz="4000" dirty="0">
                <a:solidFill>
                  <a:srgbClr val="002060"/>
                </a:solidFill>
                <a:latin typeface="Times New Roman" pitchFamily="18" charset="0"/>
                <a:cs typeface="Times New Roman" pitchFamily="18" charset="0"/>
              </a:rPr>
              <a:t>околяб</a:t>
            </a:r>
          </a:p>
          <a:p>
            <a:pPr lvl="0"/>
            <a:endParaRPr lang="ru-RU" sz="4000" dirty="0">
              <a:solidFill>
                <a:srgbClr val="002060"/>
              </a:solidFill>
              <a:latin typeface="Times New Roman" pitchFamily="18" charset="0"/>
              <a:cs typeface="Times New Roman" pitchFamily="18" charset="0"/>
            </a:endParaRPr>
          </a:p>
          <a:p>
            <a:pPr lvl="0"/>
            <a:r>
              <a:rPr lang="ru-RU" sz="4000" dirty="0">
                <a:solidFill>
                  <a:srgbClr val="002060"/>
                </a:solidFill>
                <a:latin typeface="Times New Roman" pitchFamily="18" charset="0"/>
                <a:cs typeface="Times New Roman" pitchFamily="18" charset="0"/>
              </a:rPr>
              <a:t>монли</a:t>
            </a:r>
          </a:p>
          <a:p>
            <a:pPr lvl="0"/>
            <a:endParaRPr lang="ru-RU" sz="4000" dirty="0">
              <a:solidFill>
                <a:srgbClr val="002060"/>
              </a:solidFill>
              <a:latin typeface="Times New Roman" pitchFamily="18" charset="0"/>
              <a:cs typeface="Times New Roman" pitchFamily="18" charset="0"/>
            </a:endParaRPr>
          </a:p>
          <a:p>
            <a:pPr lvl="0"/>
            <a:r>
              <a:rPr lang="ru-RU" sz="4000" dirty="0">
                <a:solidFill>
                  <a:srgbClr val="002060"/>
                </a:solidFill>
                <a:latin typeface="Times New Roman" pitchFamily="18" charset="0"/>
                <a:cs typeface="Times New Roman" pitchFamily="18" charset="0"/>
              </a:rPr>
              <a:t>ашруг</a:t>
            </a:r>
          </a:p>
        </p:txBody>
      </p:sp>
      <p:pic>
        <p:nvPicPr>
          <p:cNvPr id="8" name="Picture 6" descr="http://www.o-prirode.com/_ph/63/804455381.jpg"/>
          <p:cNvPicPr>
            <a:picLocks noChangeAspect="1" noChangeArrowheads="1"/>
          </p:cNvPicPr>
          <p:nvPr/>
        </p:nvPicPr>
        <p:blipFill>
          <a:blip r:embed="rId3" cstate="print"/>
          <a:srcRect/>
          <a:stretch>
            <a:fillRect/>
          </a:stretch>
        </p:blipFill>
        <p:spPr bwMode="auto">
          <a:xfrm>
            <a:off x="2717620" y="2461716"/>
            <a:ext cx="2952328" cy="2071159"/>
          </a:xfrm>
          <a:prstGeom prst="rect">
            <a:avLst/>
          </a:prstGeom>
          <a:noFill/>
        </p:spPr>
      </p:pic>
      <p:pic>
        <p:nvPicPr>
          <p:cNvPr id="9" name="Picture 8" descr="http://vignette2.wikia.nocookie.net/obedushek/images/4/40/%D0%A3%D1%87%D1%91%D0%BD%D0%B0%D1%8F_%D0%93%D1%80%D1%83%D1%88%D0%B0.png/revision/latest?cb=20160326124657&amp;path-prefix=ru"/>
          <p:cNvPicPr>
            <a:picLocks noChangeAspect="1" noChangeArrowheads="1"/>
          </p:cNvPicPr>
          <p:nvPr/>
        </p:nvPicPr>
        <p:blipFill>
          <a:blip r:embed="rId4"/>
          <a:srcRect/>
          <a:stretch>
            <a:fillRect/>
          </a:stretch>
        </p:blipFill>
        <p:spPr bwMode="auto">
          <a:xfrm>
            <a:off x="4499992" y="4365104"/>
            <a:ext cx="2071725" cy="2071726"/>
          </a:xfrm>
          <a:prstGeom prst="rect">
            <a:avLst/>
          </a:prstGeom>
          <a:noFill/>
        </p:spPr>
      </p:pic>
      <p:pic>
        <p:nvPicPr>
          <p:cNvPr id="10" name="Picture 4" descr="http://narrecepti.ru/wp-content/uploads/2015/03/limon_3.jpg"/>
          <p:cNvPicPr>
            <a:picLocks noChangeAspect="1" noChangeArrowheads="1"/>
          </p:cNvPicPr>
          <p:nvPr/>
        </p:nvPicPr>
        <p:blipFill>
          <a:blip r:embed="rId5"/>
          <a:srcRect/>
          <a:stretch>
            <a:fillRect/>
          </a:stretch>
        </p:blipFill>
        <p:spPr bwMode="auto">
          <a:xfrm>
            <a:off x="5922304" y="2383929"/>
            <a:ext cx="2773921" cy="1991459"/>
          </a:xfrm>
          <a:prstGeom prst="rect">
            <a:avLst/>
          </a:prstGeom>
          <a:noFill/>
        </p:spPr>
      </p:pic>
    </p:spTree>
    <p:extLst>
      <p:ext uri="{BB962C8B-B14F-4D97-AF65-F5344CB8AC3E}">
        <p14:creationId xmlns:p14="http://schemas.microsoft.com/office/powerpoint/2010/main" val="132664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767086" y="213917"/>
            <a:ext cx="5256584" cy="523220"/>
          </a:xfrm>
          <a:prstGeom prst="rect">
            <a:avLst/>
          </a:prstGeom>
          <a:noFill/>
        </p:spPr>
        <p:txBody>
          <a:bodyPr wrap="square" rtlCol="0">
            <a:spAutoFit/>
          </a:bodyPr>
          <a:lstStyle/>
          <a:p>
            <a:pPr algn="ctr"/>
            <a:r>
              <a:rPr lang="ru-RU" sz="2800" b="1" dirty="0" smtClean="0">
                <a:solidFill>
                  <a:srgbClr val="FF0000"/>
                </a:solidFill>
                <a:latin typeface="Comic Sans MS" pitchFamily="66" charset="0"/>
              </a:rPr>
              <a:t>Разгадай ребусы</a:t>
            </a:r>
            <a:endParaRPr lang="ru-RU" sz="2800" b="1" dirty="0">
              <a:solidFill>
                <a:srgbClr val="FF0000"/>
              </a:solidFill>
              <a:latin typeface="Comic Sans MS" pitchFamily="66" charset="0"/>
            </a:endParaRPr>
          </a:p>
        </p:txBody>
      </p:sp>
      <p:pic>
        <p:nvPicPr>
          <p:cNvPr id="3"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1052736"/>
            <a:ext cx="8244000" cy="53824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116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2123728" y="188640"/>
            <a:ext cx="4824536"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Разгадай ребусы</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67" y="980741"/>
            <a:ext cx="8280000" cy="19107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52" y="3068958"/>
            <a:ext cx="8280000" cy="3528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48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2267744" y="188640"/>
            <a:ext cx="4824536"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Метод каталога</a:t>
            </a:r>
          </a:p>
        </p:txBody>
      </p:sp>
      <p:sp>
        <p:nvSpPr>
          <p:cNvPr id="3" name="TextBox 2"/>
          <p:cNvSpPr txBox="1"/>
          <p:nvPr/>
        </p:nvSpPr>
        <p:spPr>
          <a:xfrm>
            <a:off x="755576" y="912297"/>
            <a:ext cx="7632848" cy="1631216"/>
          </a:xfrm>
          <a:prstGeom prst="rect">
            <a:avLst/>
          </a:prstGeom>
          <a:noFill/>
        </p:spPr>
        <p:txBody>
          <a:bodyPr wrap="square" rtlCol="0">
            <a:spAutoFit/>
          </a:bodyPr>
          <a:lstStyle/>
          <a:p>
            <a:pPr lvl="0" algn="just"/>
            <a:r>
              <a:rPr lang="ru-RU" sz="2000" b="1" dirty="0">
                <a:solidFill>
                  <a:srgbClr val="0070C0"/>
                </a:solidFill>
                <a:latin typeface="Comic Sans MS" pitchFamily="66" charset="0"/>
              </a:rPr>
              <a:t>Метод каталога позволяет в большой степени решить проблему обучения дошкольников творческому рассказыванию. Не секрет, что творческое рассказывание даётся дошкольникам с трудом в силу небольшого опыта монологической речи и бедности активного словаря. </a:t>
            </a:r>
          </a:p>
        </p:txBody>
      </p:sp>
      <p:sp>
        <p:nvSpPr>
          <p:cNvPr id="5" name="TextBox 4"/>
          <p:cNvSpPr txBox="1"/>
          <p:nvPr/>
        </p:nvSpPr>
        <p:spPr>
          <a:xfrm>
            <a:off x="539974" y="2780928"/>
            <a:ext cx="3816002" cy="3785652"/>
          </a:xfrm>
          <a:prstGeom prst="rect">
            <a:avLst/>
          </a:prstGeom>
          <a:solidFill>
            <a:schemeClr val="accent2">
              <a:lumMod val="20000"/>
              <a:lumOff val="80000"/>
            </a:schemeClr>
          </a:solidFill>
        </p:spPr>
        <p:txBody>
          <a:bodyPr wrap="square" rtlCol="0">
            <a:spAutoFit/>
          </a:bodyPr>
          <a:lstStyle/>
          <a:p>
            <a:pPr lvl="0" algn="just"/>
            <a:r>
              <a:rPr lang="ru-RU" sz="2000" b="1" dirty="0">
                <a:solidFill>
                  <a:srgbClr val="FF0000"/>
                </a:solidFill>
                <a:latin typeface="Comic Sans MS" pitchFamily="66" charset="0"/>
              </a:rPr>
              <a:t>Последовательность вопросов может быть следующей:</a:t>
            </a:r>
          </a:p>
          <a:p>
            <a:pPr lvl="0" algn="just"/>
            <a:endParaRPr lang="ru-RU" b="1" dirty="0">
              <a:solidFill>
                <a:srgbClr val="002060"/>
              </a:solidFill>
              <a:latin typeface="Comic Sans MS" pitchFamily="66" charset="0"/>
            </a:endParaRPr>
          </a:p>
          <a:p>
            <a:pPr lvl="0" algn="just"/>
            <a:r>
              <a:rPr lang="ru-RU" b="1" dirty="0">
                <a:solidFill>
                  <a:srgbClr val="002060"/>
                </a:solidFill>
                <a:latin typeface="Comic Sans MS" pitchFamily="66" charset="0"/>
              </a:rPr>
              <a:t>О ком сочиняем сказку?</a:t>
            </a:r>
          </a:p>
          <a:p>
            <a:pPr lvl="0" algn="just"/>
            <a:r>
              <a:rPr lang="ru-RU" b="1" dirty="0">
                <a:solidFill>
                  <a:srgbClr val="002060"/>
                </a:solidFill>
                <a:latin typeface="Comic Sans MS" pitchFamily="66" charset="0"/>
              </a:rPr>
              <a:t>Он добрый или злой герой? Какое добро (зло) он делал?</a:t>
            </a:r>
          </a:p>
          <a:p>
            <a:pPr lvl="0" algn="just"/>
            <a:r>
              <a:rPr lang="ru-RU" b="1" dirty="0">
                <a:solidFill>
                  <a:srgbClr val="002060"/>
                </a:solidFill>
                <a:latin typeface="Comic Sans MS" pitchFamily="66" charset="0"/>
              </a:rPr>
              <a:t>С кем он дружил?</a:t>
            </a:r>
          </a:p>
          <a:p>
            <a:pPr lvl="0" algn="just"/>
            <a:r>
              <a:rPr lang="ru-RU" b="1" dirty="0">
                <a:solidFill>
                  <a:srgbClr val="002060"/>
                </a:solidFill>
                <a:latin typeface="Comic Sans MS" pitchFamily="66" charset="0"/>
              </a:rPr>
              <a:t>Кто им мешал? Каким образом?</a:t>
            </a:r>
          </a:p>
          <a:p>
            <a:pPr lvl="0" algn="just"/>
            <a:r>
              <a:rPr lang="ru-RU" b="1" dirty="0">
                <a:solidFill>
                  <a:srgbClr val="002060"/>
                </a:solidFill>
                <a:latin typeface="Comic Sans MS" pitchFamily="66" charset="0"/>
              </a:rPr>
              <a:t>Как добрый герой боролся со злом?</a:t>
            </a:r>
          </a:p>
          <a:p>
            <a:pPr lvl="0" algn="just"/>
            <a:r>
              <a:rPr lang="ru-RU" b="1" dirty="0">
                <a:solidFill>
                  <a:srgbClr val="002060"/>
                </a:solidFill>
                <a:latin typeface="Comic Sans MS" pitchFamily="66" charset="0"/>
              </a:rPr>
              <a:t>Чем всё закончилось?</a:t>
            </a:r>
          </a:p>
        </p:txBody>
      </p:sp>
      <p:pic>
        <p:nvPicPr>
          <p:cNvPr id="6" name="Picture 2" descr="http://images.mreadz.com/17/16890/28.jpg"/>
          <p:cNvPicPr>
            <a:picLocks noChangeAspect="1" noChangeArrowheads="1"/>
          </p:cNvPicPr>
          <p:nvPr/>
        </p:nvPicPr>
        <p:blipFill>
          <a:blip r:embed="rId3"/>
          <a:srcRect/>
          <a:stretch>
            <a:fillRect/>
          </a:stretch>
        </p:blipFill>
        <p:spPr bwMode="auto">
          <a:xfrm>
            <a:off x="4572000" y="3140967"/>
            <a:ext cx="4143974" cy="3240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997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38"/>
            <a:ext cx="9144000" cy="6878751"/>
          </a:xfrm>
          <a:prstGeom prst="rect">
            <a:avLst/>
          </a:prstGeom>
        </p:spPr>
      </p:pic>
      <p:sp>
        <p:nvSpPr>
          <p:cNvPr id="8" name="TextBox 7"/>
          <p:cNvSpPr txBox="1"/>
          <p:nvPr/>
        </p:nvSpPr>
        <p:spPr>
          <a:xfrm>
            <a:off x="1837297" y="220343"/>
            <a:ext cx="5683273" cy="83099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ru-RU" sz="2400" dirty="0"/>
              <a:t> </a:t>
            </a:r>
            <a:r>
              <a:rPr lang="ru-RU" sz="2400" dirty="0" smtClean="0"/>
              <a:t> </a:t>
            </a:r>
            <a:r>
              <a:rPr lang="ru-RU" sz="2400" b="1" i="1" dirty="0" smtClean="0">
                <a:solidFill>
                  <a:schemeClr val="tx2">
                    <a:lumMod val="75000"/>
                  </a:schemeClr>
                </a:solidFill>
                <a:latin typeface="Times New Roman" pitchFamily="18" charset="0"/>
                <a:cs typeface="Times New Roman" pitchFamily="18" charset="0"/>
              </a:rPr>
              <a:t>Функциональная грамотность сегодня –   это базовое  образование личности.</a:t>
            </a:r>
            <a:r>
              <a:rPr lang="en-US" sz="2400" b="1" i="1" dirty="0" smtClean="0">
                <a:solidFill>
                  <a:schemeClr val="tx2">
                    <a:lumMod val="75000"/>
                  </a:schemeClr>
                </a:solidFill>
                <a:latin typeface="Times New Roman" pitchFamily="18" charset="0"/>
                <a:cs typeface="Times New Roman" pitchFamily="18" charset="0"/>
              </a:rPr>
              <a:t> </a:t>
            </a:r>
            <a:endParaRPr lang="ru-RU" sz="2400" b="1" i="1" dirty="0" smtClean="0">
              <a:solidFill>
                <a:schemeClr val="tx2">
                  <a:lumMod val="75000"/>
                </a:schemeClr>
              </a:solidFill>
              <a:latin typeface="Times New Roman" pitchFamily="18" charset="0"/>
              <a:cs typeface="Times New Roman" pitchFamily="18" charset="0"/>
            </a:endParaRPr>
          </a:p>
        </p:txBody>
      </p:sp>
      <p:sp>
        <p:nvSpPr>
          <p:cNvPr id="9" name="Стрелка вверх 8"/>
          <p:cNvSpPr/>
          <p:nvPr/>
        </p:nvSpPr>
        <p:spPr>
          <a:xfrm rot="17115159">
            <a:off x="3398457" y="2334463"/>
            <a:ext cx="242316" cy="750051"/>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4661875">
            <a:off x="5893540" y="2299452"/>
            <a:ext cx="243013" cy="820074"/>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rot="13301387">
            <a:off x="3226562" y="4058629"/>
            <a:ext cx="242823" cy="814584"/>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1"/>
          <p:cNvSpPr/>
          <p:nvPr/>
        </p:nvSpPr>
        <p:spPr>
          <a:xfrm rot="8138592">
            <a:off x="5998672" y="4022999"/>
            <a:ext cx="245206" cy="851772"/>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rot="19131946">
            <a:off x="132802" y="1469247"/>
            <a:ext cx="3536685" cy="20683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rot="2499665">
            <a:off x="6117571" y="1458291"/>
            <a:ext cx="2805997" cy="179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rot="18811998">
            <a:off x="311361" y="1818394"/>
            <a:ext cx="3028090" cy="1323439"/>
          </a:xfrm>
          <a:prstGeom prst="rect">
            <a:avLst/>
          </a:prstGeom>
          <a:noFill/>
        </p:spPr>
        <p:txBody>
          <a:bodyPr wrap="square" rtlCol="0">
            <a:spAutoFit/>
          </a:bodyPr>
          <a:lstStyle/>
          <a:p>
            <a:r>
              <a:rPr lang="ru-RU" sz="1600" b="1" dirty="0" smtClean="0">
                <a:solidFill>
                  <a:srgbClr val="C00000"/>
                </a:solidFill>
              </a:rPr>
              <a:t>«Совокупностью рефлексивных умений, обеспечивающих оценку своей грамотности, стремление к дальнейшему  образованию»</a:t>
            </a:r>
            <a:endParaRPr lang="ru-RU" sz="1600" b="1" dirty="0">
              <a:solidFill>
                <a:srgbClr val="C00000"/>
              </a:solidFill>
            </a:endParaRPr>
          </a:p>
        </p:txBody>
      </p:sp>
      <p:sp>
        <p:nvSpPr>
          <p:cNvPr id="21" name="TextBox 20"/>
          <p:cNvSpPr txBox="1"/>
          <p:nvPr/>
        </p:nvSpPr>
        <p:spPr>
          <a:xfrm rot="2797545">
            <a:off x="6540731" y="1824442"/>
            <a:ext cx="2295017" cy="1077218"/>
          </a:xfrm>
          <a:prstGeom prst="rect">
            <a:avLst/>
          </a:prstGeom>
          <a:noFill/>
        </p:spPr>
        <p:txBody>
          <a:bodyPr wrap="square" rtlCol="0">
            <a:spAutoFit/>
          </a:bodyPr>
          <a:lstStyle/>
          <a:p>
            <a:r>
              <a:rPr lang="ru-RU" sz="1600" b="1" dirty="0" smtClean="0">
                <a:solidFill>
                  <a:srgbClr val="002060"/>
                </a:solidFill>
              </a:rPr>
              <a:t>«Готовностью успешно взаимодействовать с изменяющимся окружающим миром»</a:t>
            </a:r>
            <a:endParaRPr lang="ru-RU" sz="1600" b="1" dirty="0">
              <a:solidFill>
                <a:srgbClr val="002060"/>
              </a:solidFill>
            </a:endParaRPr>
          </a:p>
        </p:txBody>
      </p:sp>
      <p:sp>
        <p:nvSpPr>
          <p:cNvPr id="22" name="TextBox 21"/>
          <p:cNvSpPr txBox="1"/>
          <p:nvPr/>
        </p:nvSpPr>
        <p:spPr>
          <a:xfrm rot="2154541">
            <a:off x="1384871" y="5009636"/>
            <a:ext cx="2361959" cy="1323439"/>
          </a:xfrm>
          <a:prstGeom prst="rect">
            <a:avLst/>
          </a:prstGeom>
          <a:noFill/>
        </p:spPr>
        <p:txBody>
          <a:bodyPr wrap="square" rtlCol="0">
            <a:spAutoFit/>
          </a:bodyPr>
          <a:lstStyle/>
          <a:p>
            <a:r>
              <a:rPr lang="ru-RU" sz="1600" b="1" dirty="0" smtClean="0">
                <a:solidFill>
                  <a:srgbClr val="002060"/>
                </a:solidFill>
              </a:rPr>
              <a:t>«Возможностью решать различные (в том числе нестандартные) учебные и жизненные     задачи»</a:t>
            </a:r>
            <a:endParaRPr lang="ru-RU" sz="1600" b="1" dirty="0">
              <a:solidFill>
                <a:srgbClr val="002060"/>
              </a:solidFill>
            </a:endParaRPr>
          </a:p>
        </p:txBody>
      </p:sp>
      <p:sp>
        <p:nvSpPr>
          <p:cNvPr id="23" name="Овал 22"/>
          <p:cNvSpPr/>
          <p:nvPr/>
        </p:nvSpPr>
        <p:spPr>
          <a:xfrm rot="1772058">
            <a:off x="1119540" y="4675104"/>
            <a:ext cx="2892619" cy="18296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rot="19294050">
            <a:off x="5836897" y="5023685"/>
            <a:ext cx="2038549" cy="830997"/>
          </a:xfrm>
          <a:prstGeom prst="rect">
            <a:avLst/>
          </a:prstGeom>
          <a:noFill/>
        </p:spPr>
        <p:txBody>
          <a:bodyPr wrap="square" rtlCol="0">
            <a:spAutoFit/>
          </a:bodyPr>
          <a:lstStyle/>
          <a:p>
            <a:r>
              <a:rPr lang="ru-RU" sz="1600" b="1" dirty="0" smtClean="0">
                <a:solidFill>
                  <a:srgbClr val="C00000"/>
                </a:solidFill>
              </a:rPr>
              <a:t>«Способностью строить социальные отношения»</a:t>
            </a:r>
            <a:endParaRPr lang="ru-RU" sz="1600" b="1" dirty="0">
              <a:solidFill>
                <a:srgbClr val="C00000"/>
              </a:solidFill>
            </a:endParaRPr>
          </a:p>
        </p:txBody>
      </p:sp>
      <p:sp>
        <p:nvSpPr>
          <p:cNvPr id="25" name="Овал 24"/>
          <p:cNvSpPr/>
          <p:nvPr/>
        </p:nvSpPr>
        <p:spPr>
          <a:xfrm rot="19381110">
            <a:off x="5602650" y="4690109"/>
            <a:ext cx="2507040" cy="158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074720" y="3104555"/>
            <a:ext cx="3138496" cy="954107"/>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lvl="0" algn="ctr"/>
            <a:r>
              <a:rPr lang="ru-RU" sz="2800" b="1" i="1" dirty="0" smtClean="0">
                <a:solidFill>
                  <a:srgbClr val="C00000"/>
                </a:solidFill>
                <a:latin typeface="Times New Roman" pitchFamily="18" charset="0"/>
                <a:cs typeface="Times New Roman" pitchFamily="18" charset="0"/>
              </a:rPr>
              <a:t>Ребенок </a:t>
            </a:r>
            <a:r>
              <a:rPr lang="ru-RU" sz="2800" b="1" i="1" dirty="0">
                <a:solidFill>
                  <a:srgbClr val="C00000"/>
                </a:solidFill>
                <a:latin typeface="Times New Roman" pitchFamily="18" charset="0"/>
                <a:cs typeface="Times New Roman" pitchFamily="18" charset="0"/>
              </a:rPr>
              <a:t>должен </a:t>
            </a:r>
            <a:r>
              <a:rPr lang="ru-RU" sz="2800" b="1" i="1" dirty="0" smtClean="0">
                <a:solidFill>
                  <a:srgbClr val="C00000"/>
                </a:solidFill>
                <a:latin typeface="Times New Roman" pitchFamily="18" charset="0"/>
                <a:cs typeface="Times New Roman" pitchFamily="18" charset="0"/>
              </a:rPr>
              <a:t>  обладать</a:t>
            </a:r>
            <a:endParaRPr lang="ru-RU" sz="2800" b="1" i="1" dirty="0">
              <a:ln w="18000">
                <a:solidFill>
                  <a:srgbClr val="C0504D">
                    <a:satMod val="140000"/>
                  </a:srgb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5781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331640" y="188640"/>
            <a:ext cx="6336704" cy="523220"/>
          </a:xfrm>
          <a:prstGeom prst="rect">
            <a:avLst/>
          </a:prstGeom>
          <a:noFill/>
        </p:spPr>
        <p:txBody>
          <a:bodyPr wrap="square" rtlCol="0">
            <a:spAutoFit/>
          </a:bodyPr>
          <a:lstStyle/>
          <a:p>
            <a:pPr lvl="0" algn="ctr"/>
            <a:r>
              <a:rPr lang="ru-RU" sz="2800" b="1" dirty="0">
                <a:solidFill>
                  <a:srgbClr val="0070C0"/>
                </a:solidFill>
                <a:latin typeface="Comic Sans MS" pitchFamily="66" charset="0"/>
              </a:rPr>
              <a:t>Метод фокальных объектов (МФО)</a:t>
            </a:r>
            <a:r>
              <a:rPr lang="ru-RU" sz="2800" dirty="0">
                <a:solidFill>
                  <a:srgbClr val="0070C0"/>
                </a:solidFill>
                <a:latin typeface="Comic Sans MS" pitchFamily="66" charset="0"/>
              </a:rPr>
              <a:t> </a:t>
            </a:r>
          </a:p>
        </p:txBody>
      </p:sp>
      <p:sp>
        <p:nvSpPr>
          <p:cNvPr id="3" name="TextBox 2"/>
          <p:cNvSpPr txBox="1"/>
          <p:nvPr/>
        </p:nvSpPr>
        <p:spPr>
          <a:xfrm>
            <a:off x="719572" y="836712"/>
            <a:ext cx="7560840" cy="1631216"/>
          </a:xfrm>
          <a:prstGeom prst="rect">
            <a:avLst/>
          </a:prstGeom>
          <a:noFill/>
        </p:spPr>
        <p:txBody>
          <a:bodyPr wrap="square" rtlCol="0">
            <a:spAutoFit/>
          </a:bodyPr>
          <a:lstStyle/>
          <a:p>
            <a:r>
              <a:rPr lang="ru-RU" sz="2000" b="1" dirty="0">
                <a:solidFill>
                  <a:srgbClr val="C00000"/>
                </a:solidFill>
                <a:latin typeface="Comic Sans MS" pitchFamily="66" charset="0"/>
                <a:ea typeface="Calibri" pitchFamily="34" charset="0"/>
                <a:cs typeface="Arial" pitchFamily="34" charset="0"/>
              </a:rPr>
              <a:t>Пользуясь методом МФО можно придумать </a:t>
            </a:r>
            <a:r>
              <a:rPr lang="ru-RU" sz="2000" b="1" dirty="0" smtClean="0">
                <a:solidFill>
                  <a:srgbClr val="C00000"/>
                </a:solidFill>
                <a:latin typeface="Comic Sans MS" pitchFamily="66" charset="0"/>
                <a:ea typeface="Calibri" pitchFamily="34" charset="0"/>
                <a:cs typeface="Arial" pitchFamily="34" charset="0"/>
              </a:rPr>
              <a:t>   фантастическое </a:t>
            </a:r>
            <a:r>
              <a:rPr lang="ru-RU" sz="2000" b="1" dirty="0">
                <a:solidFill>
                  <a:srgbClr val="C00000"/>
                </a:solidFill>
                <a:latin typeface="Comic Sans MS" pitchFamily="66" charset="0"/>
                <a:ea typeface="Calibri" pitchFamily="34" charset="0"/>
                <a:cs typeface="Arial" pitchFamily="34" charset="0"/>
              </a:rPr>
              <a:t>животное, придумать ему название, кто его родители, где он будет жить и чем питаться, </a:t>
            </a:r>
            <a:r>
              <a:rPr lang="ru-RU" sz="2000" b="1" dirty="0" smtClean="0">
                <a:solidFill>
                  <a:srgbClr val="C00000"/>
                </a:solidFill>
                <a:latin typeface="Comic Sans MS" pitchFamily="66" charset="0"/>
                <a:ea typeface="Calibri" pitchFamily="34" charset="0"/>
                <a:cs typeface="Arial" pitchFamily="34" charset="0"/>
              </a:rPr>
              <a:t>или предложить </a:t>
            </a:r>
            <a:r>
              <a:rPr lang="ru-RU" sz="2000" b="1" dirty="0">
                <a:solidFill>
                  <a:srgbClr val="C00000"/>
                </a:solidFill>
                <a:latin typeface="Comic Sans MS" pitchFamily="66" charset="0"/>
                <a:ea typeface="Calibri" pitchFamily="34" charset="0"/>
                <a:cs typeface="Arial" pitchFamily="34" charset="0"/>
              </a:rPr>
              <a:t>картинки "забавные животные”, "пиктограммы”, назвать их и сделать презентацию. </a:t>
            </a:r>
            <a:endParaRPr lang="ru-RU" sz="2000" dirty="0">
              <a:solidFill>
                <a:srgbClr val="C00000"/>
              </a:solidFill>
            </a:endParaRPr>
          </a:p>
        </p:txBody>
      </p:sp>
      <p:sp>
        <p:nvSpPr>
          <p:cNvPr id="4" name="TextBox 3"/>
          <p:cNvSpPr txBox="1"/>
          <p:nvPr/>
        </p:nvSpPr>
        <p:spPr>
          <a:xfrm>
            <a:off x="487494" y="2595362"/>
            <a:ext cx="3024336" cy="3139321"/>
          </a:xfrm>
          <a:prstGeom prst="rect">
            <a:avLst/>
          </a:prstGeom>
          <a:solidFill>
            <a:schemeClr val="accent6">
              <a:lumMod val="20000"/>
              <a:lumOff val="80000"/>
            </a:schemeClr>
          </a:solidFill>
          <a:scene3d>
            <a:camera prst="orthographicFront"/>
            <a:lightRig rig="threePt" dir="t"/>
          </a:scene3d>
          <a:sp3d>
            <a:bevelT prst="convex"/>
          </a:sp3d>
        </p:spPr>
        <p:txBody>
          <a:bodyPr wrap="square" rtlCol="0">
            <a:spAutoFit/>
          </a:bodyPr>
          <a:lstStyle/>
          <a:p>
            <a:pPr lvl="0"/>
            <a:r>
              <a:rPr lang="ru-RU" b="1" dirty="0" smtClean="0">
                <a:solidFill>
                  <a:srgbClr val="FF0000"/>
                </a:solidFill>
                <a:latin typeface="Comic Sans MS" pitchFamily="66" charset="0"/>
                <a:ea typeface="Calibri" pitchFamily="34" charset="0"/>
                <a:cs typeface="Arial" pitchFamily="34" charset="0"/>
              </a:rPr>
              <a:t>Например</a:t>
            </a:r>
            <a:r>
              <a:rPr lang="en-US" b="1" dirty="0" smtClean="0">
                <a:solidFill>
                  <a:srgbClr val="FF0000"/>
                </a:solidFill>
                <a:latin typeface="Comic Sans MS" pitchFamily="66" charset="0"/>
                <a:ea typeface="Calibri" pitchFamily="34" charset="0"/>
                <a:cs typeface="Arial" pitchFamily="34" charset="0"/>
              </a:rPr>
              <a:t>:</a:t>
            </a:r>
            <a:r>
              <a:rPr lang="ru-RU" dirty="0" smtClean="0">
                <a:solidFill>
                  <a:prstClr val="black"/>
                </a:solidFill>
                <a:latin typeface="Comic Sans MS" pitchFamily="66" charset="0"/>
                <a:ea typeface="Calibri" pitchFamily="34" charset="0"/>
                <a:cs typeface="Arial" pitchFamily="34" charset="0"/>
              </a:rPr>
              <a:t> </a:t>
            </a:r>
            <a:r>
              <a:rPr lang="ru-RU" b="1" dirty="0">
                <a:solidFill>
                  <a:srgbClr val="4F81BD">
                    <a:lumMod val="50000"/>
                  </a:srgbClr>
                </a:solidFill>
                <a:latin typeface="Comic Sans MS" pitchFamily="66" charset="0"/>
                <a:ea typeface="Calibri" pitchFamily="34" charset="0"/>
                <a:cs typeface="Arial" pitchFamily="34" charset="0"/>
              </a:rPr>
              <a:t>"</a:t>
            </a:r>
            <a:r>
              <a:rPr lang="ru-RU" b="1" dirty="0" err="1">
                <a:solidFill>
                  <a:srgbClr val="4F81BD">
                    <a:lumMod val="50000"/>
                  </a:srgbClr>
                </a:solidFill>
                <a:latin typeface="Comic Sans MS" pitchFamily="66" charset="0"/>
                <a:ea typeface="Calibri" pitchFamily="34" charset="0"/>
                <a:cs typeface="Arial" pitchFamily="34" charset="0"/>
              </a:rPr>
              <a:t>Левообезьян</a:t>
            </a:r>
            <a:r>
              <a:rPr lang="ru-RU" b="1" dirty="0">
                <a:solidFill>
                  <a:srgbClr val="4F81BD">
                    <a:lumMod val="50000"/>
                  </a:srgbClr>
                </a:solidFill>
                <a:latin typeface="Comic Sans MS" pitchFamily="66" charset="0"/>
                <a:ea typeface="Calibri" pitchFamily="34" charset="0"/>
                <a:cs typeface="Arial" pitchFamily="34" charset="0"/>
              </a:rPr>
              <a:t>”. </a:t>
            </a:r>
            <a:endParaRPr lang="ru-RU" b="1" dirty="0" smtClean="0">
              <a:solidFill>
                <a:srgbClr val="4F81BD">
                  <a:lumMod val="50000"/>
                </a:srgbClr>
              </a:solidFill>
              <a:latin typeface="Comic Sans MS" pitchFamily="66" charset="0"/>
              <a:ea typeface="Calibri" pitchFamily="34" charset="0"/>
              <a:cs typeface="Arial" pitchFamily="34" charset="0"/>
            </a:endParaRPr>
          </a:p>
          <a:p>
            <a:pPr lvl="0"/>
            <a:r>
              <a:rPr lang="ru-RU" b="1" dirty="0" smtClean="0">
                <a:solidFill>
                  <a:srgbClr val="4F81BD">
                    <a:lumMod val="50000"/>
                  </a:srgbClr>
                </a:solidFill>
                <a:latin typeface="Comic Sans MS" pitchFamily="66" charset="0"/>
                <a:ea typeface="Calibri" pitchFamily="34" charset="0"/>
                <a:cs typeface="Arial" pitchFamily="34" charset="0"/>
              </a:rPr>
              <a:t>Его родители</a:t>
            </a:r>
            <a:r>
              <a:rPr lang="ru-RU" b="1" dirty="0">
                <a:solidFill>
                  <a:srgbClr val="4F81BD">
                    <a:lumMod val="50000"/>
                  </a:srgbClr>
                </a:solidFill>
                <a:latin typeface="Comic Sans MS" pitchFamily="66" charset="0"/>
                <a:ea typeface="Calibri" pitchFamily="34" charset="0"/>
                <a:cs typeface="Arial" pitchFamily="34" charset="0"/>
              </a:rPr>
              <a:t>: лев и обезьянка. Живет в жарких странах. Очень быстро бегает по земле и ловко лазает по деревьям. Может быстро убежать от врагов и достать фрукты с высокого дерева . . .</a:t>
            </a:r>
            <a:endParaRPr lang="ru-RU" b="1" dirty="0">
              <a:solidFill>
                <a:srgbClr val="4F81BD">
                  <a:lumMod val="50000"/>
                </a:srgbClr>
              </a:solidFill>
              <a:latin typeface="Comic Sans MS" pitchFamily="66" charset="0"/>
            </a:endParaRPr>
          </a:p>
        </p:txBody>
      </p:sp>
      <p:pic>
        <p:nvPicPr>
          <p:cNvPr id="5" name="Picture 2" descr="http://static9.depositphotos.com/1526816/1074/v/950/depositphotos_10748867-Group-of-animals.jpg"/>
          <p:cNvPicPr>
            <a:picLocks noChangeAspect="1" noChangeArrowheads="1"/>
          </p:cNvPicPr>
          <p:nvPr/>
        </p:nvPicPr>
        <p:blipFill>
          <a:blip r:embed="rId3" cstate="print"/>
          <a:srcRect/>
          <a:stretch>
            <a:fillRect/>
          </a:stretch>
        </p:blipFill>
        <p:spPr bwMode="auto">
          <a:xfrm>
            <a:off x="6012160" y="2595362"/>
            <a:ext cx="2736000" cy="2777854"/>
          </a:xfrm>
          <a:prstGeom prst="rect">
            <a:avLst/>
          </a:prstGeom>
          <a:noFill/>
        </p:spPr>
      </p:pic>
      <p:pic>
        <p:nvPicPr>
          <p:cNvPr id="6" name="Picture 4" descr="http://www.playing-field.ru/img/2015/052011/2250957"/>
          <p:cNvPicPr>
            <a:picLocks noChangeAspect="1" noChangeArrowheads="1"/>
          </p:cNvPicPr>
          <p:nvPr/>
        </p:nvPicPr>
        <p:blipFill>
          <a:blip r:embed="rId4"/>
          <a:srcRect/>
          <a:stretch>
            <a:fillRect/>
          </a:stretch>
        </p:blipFill>
        <p:spPr bwMode="auto">
          <a:xfrm>
            <a:off x="3511830" y="3601567"/>
            <a:ext cx="2500330" cy="2707273"/>
          </a:xfrm>
          <a:prstGeom prst="rect">
            <a:avLst/>
          </a:prstGeom>
          <a:noFill/>
        </p:spPr>
      </p:pic>
    </p:spTree>
    <p:extLst>
      <p:ext uri="{BB962C8B-B14F-4D97-AF65-F5344CB8AC3E}">
        <p14:creationId xmlns:p14="http://schemas.microsoft.com/office/powerpoint/2010/main" val="123177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827584" y="234534"/>
            <a:ext cx="2088232" cy="523220"/>
          </a:xfrm>
          <a:prstGeom prst="rect">
            <a:avLst/>
          </a:prstGeom>
          <a:noFill/>
        </p:spPr>
        <p:txBody>
          <a:bodyPr wrap="square" rtlCol="0">
            <a:spAutoFit/>
          </a:bodyPr>
          <a:lstStyle/>
          <a:p>
            <a:pPr lvl="0"/>
            <a:r>
              <a:rPr lang="ru-RU" sz="2800" b="1" dirty="0">
                <a:solidFill>
                  <a:srgbClr val="FF0000"/>
                </a:solidFill>
                <a:latin typeface="Comic Sans MS" pitchFamily="66" charset="0"/>
              </a:rPr>
              <a:t>Синектика</a:t>
            </a:r>
          </a:p>
        </p:txBody>
      </p:sp>
      <p:sp>
        <p:nvSpPr>
          <p:cNvPr id="4" name="TextBox 3"/>
          <p:cNvSpPr txBox="1"/>
          <p:nvPr/>
        </p:nvSpPr>
        <p:spPr>
          <a:xfrm>
            <a:off x="2843808" y="-73243"/>
            <a:ext cx="4968552" cy="830997"/>
          </a:xfrm>
          <a:prstGeom prst="rect">
            <a:avLst/>
          </a:prstGeom>
          <a:noFill/>
        </p:spPr>
        <p:txBody>
          <a:bodyPr wrap="square" rtlCol="0">
            <a:spAutoFit/>
          </a:bodyPr>
          <a:lstStyle/>
          <a:p>
            <a:pPr lvl="0"/>
            <a:endParaRPr lang="ru-RU" sz="2000" b="1" dirty="0" smtClean="0">
              <a:solidFill>
                <a:prstClr val="black"/>
              </a:solidFill>
              <a:latin typeface="Comic Sans MS" pitchFamily="66" charset="0"/>
            </a:endParaRPr>
          </a:p>
          <a:p>
            <a:pPr lvl="0"/>
            <a:r>
              <a:rPr lang="en-US" sz="2000" b="1" dirty="0" smtClean="0">
                <a:solidFill>
                  <a:srgbClr val="7030A0"/>
                </a:solidFill>
                <a:latin typeface="Comic Sans MS" pitchFamily="66" charset="0"/>
              </a:rPr>
              <a:t>   </a:t>
            </a:r>
            <a:r>
              <a:rPr lang="ru-RU" sz="2000" b="1" dirty="0" smtClean="0">
                <a:solidFill>
                  <a:srgbClr val="7030A0"/>
                </a:solidFill>
                <a:latin typeface="Comic Sans MS" pitchFamily="66" charset="0"/>
              </a:rPr>
              <a:t>или</a:t>
            </a:r>
            <a:r>
              <a:rPr lang="ru-RU" sz="2000" b="1" dirty="0" smtClean="0">
                <a:solidFill>
                  <a:prstClr val="black"/>
                </a:solidFill>
                <a:latin typeface="Comic Sans MS" pitchFamily="66" charset="0"/>
              </a:rPr>
              <a:t>   </a:t>
            </a:r>
            <a:r>
              <a:rPr lang="ru-RU" sz="2800" b="1" dirty="0" smtClean="0">
                <a:solidFill>
                  <a:srgbClr val="FF0000"/>
                </a:solidFill>
                <a:latin typeface="Comic Sans MS" pitchFamily="66" charset="0"/>
              </a:rPr>
              <a:t>метод </a:t>
            </a:r>
            <a:r>
              <a:rPr lang="ru-RU" sz="2800" b="1" dirty="0">
                <a:solidFill>
                  <a:srgbClr val="FF0000"/>
                </a:solidFill>
                <a:latin typeface="Comic Sans MS" pitchFamily="66" charset="0"/>
              </a:rPr>
              <a:t>аналогий</a:t>
            </a:r>
          </a:p>
        </p:txBody>
      </p:sp>
      <p:sp>
        <p:nvSpPr>
          <p:cNvPr id="5" name="TextBox 4"/>
          <p:cNvSpPr txBox="1"/>
          <p:nvPr/>
        </p:nvSpPr>
        <p:spPr>
          <a:xfrm>
            <a:off x="539552" y="980727"/>
            <a:ext cx="7416824" cy="2862322"/>
          </a:xfrm>
          <a:prstGeom prst="rect">
            <a:avLst/>
          </a:prstGeom>
          <a:noFill/>
        </p:spPr>
        <p:txBody>
          <a:bodyPr wrap="square" rtlCol="0">
            <a:spAutoFit/>
          </a:bodyPr>
          <a:lstStyle/>
          <a:p>
            <a:pPr lvl="0" algn="just"/>
            <a:r>
              <a:rPr lang="ru-RU" sz="2000" b="1" dirty="0" smtClean="0">
                <a:solidFill>
                  <a:srgbClr val="FF0000"/>
                </a:solidFill>
                <a:latin typeface="Comic Sans MS" pitchFamily="66" charset="0"/>
              </a:rPr>
              <a:t>Например</a:t>
            </a:r>
            <a:r>
              <a:rPr lang="en-US" sz="2000" b="1" dirty="0" smtClean="0">
                <a:solidFill>
                  <a:srgbClr val="FF0000"/>
                </a:solidFill>
                <a:latin typeface="Comic Sans MS" pitchFamily="66" charset="0"/>
              </a:rPr>
              <a:t>:</a:t>
            </a:r>
            <a:r>
              <a:rPr lang="ru-RU" sz="2000" b="1" dirty="0" smtClean="0">
                <a:solidFill>
                  <a:prstClr val="black"/>
                </a:solidFill>
                <a:latin typeface="Comic Sans MS" pitchFamily="66" charset="0"/>
              </a:rPr>
              <a:t> </a:t>
            </a:r>
            <a:r>
              <a:rPr lang="ru-RU" sz="2000" b="1" dirty="0">
                <a:solidFill>
                  <a:srgbClr val="0070C0"/>
                </a:solidFill>
                <a:latin typeface="Comic Sans MS" pitchFamily="66" charset="0"/>
              </a:rPr>
              <a:t>изобрази будильник, который забыли выключить;</a:t>
            </a:r>
          </a:p>
          <a:p>
            <a:pPr lvl="0" algn="just"/>
            <a:r>
              <a:rPr lang="ru-RU" sz="2000" b="1" dirty="0">
                <a:solidFill>
                  <a:srgbClr val="0070C0"/>
                </a:solidFill>
                <a:latin typeface="Comic Sans MS" pitchFamily="66" charset="0"/>
              </a:rPr>
              <a:t>покажи походку человека, которому жмут ботинки;</a:t>
            </a:r>
          </a:p>
          <a:p>
            <a:pPr lvl="0" algn="just"/>
            <a:r>
              <a:rPr lang="ru-RU" sz="2000" b="1" dirty="0">
                <a:solidFill>
                  <a:srgbClr val="0070C0"/>
                </a:solidFill>
                <a:latin typeface="Comic Sans MS" pitchFamily="66" charset="0"/>
              </a:rPr>
              <a:t>изобрази рассерженного поросенка, встревоженного кота, восторженного кролика;</a:t>
            </a:r>
          </a:p>
          <a:p>
            <a:pPr lvl="0" algn="just"/>
            <a:r>
              <a:rPr lang="ru-RU" sz="2000" b="1" dirty="0">
                <a:solidFill>
                  <a:srgbClr val="0070C0"/>
                </a:solidFill>
                <a:latin typeface="Comic Sans MS" pitchFamily="66" charset="0"/>
              </a:rPr>
              <a:t>представь, что ты животное, которое любит музыку, но не умеет говорить, а хочет спеть песню. Прохрюкай "В лесу родилась елочка…", промяукай "Солнечный круг…" и т.д.;</a:t>
            </a:r>
          </a:p>
        </p:txBody>
      </p:sp>
      <p:pic>
        <p:nvPicPr>
          <p:cNvPr id="6" name="Picture 2" descr="http://0.tqn.com/d/webclipart/1/S/x/x/4/Red-Alarm-Clock.png"/>
          <p:cNvPicPr>
            <a:picLocks noChangeAspect="1" noChangeArrowheads="1"/>
          </p:cNvPicPr>
          <p:nvPr/>
        </p:nvPicPr>
        <p:blipFill>
          <a:blip r:embed="rId3" cstate="print"/>
          <a:srcRect/>
          <a:stretch>
            <a:fillRect/>
          </a:stretch>
        </p:blipFill>
        <p:spPr bwMode="auto">
          <a:xfrm>
            <a:off x="584469" y="4149080"/>
            <a:ext cx="1332000" cy="1875206"/>
          </a:xfrm>
          <a:prstGeom prst="rect">
            <a:avLst/>
          </a:prstGeom>
          <a:noFill/>
        </p:spPr>
      </p:pic>
      <p:pic>
        <p:nvPicPr>
          <p:cNvPr id="7" name="Picture 6" descr="http://wdesk.ru/_ph/165/2/117586860.gif"/>
          <p:cNvPicPr>
            <a:picLocks noChangeAspect="1" noChangeArrowheads="1"/>
          </p:cNvPicPr>
          <p:nvPr/>
        </p:nvPicPr>
        <p:blipFill>
          <a:blip r:embed="rId4"/>
          <a:srcRect/>
          <a:stretch>
            <a:fillRect/>
          </a:stretch>
        </p:blipFill>
        <p:spPr bwMode="auto">
          <a:xfrm>
            <a:off x="2434912" y="3496833"/>
            <a:ext cx="3420000" cy="2280000"/>
          </a:xfrm>
          <a:prstGeom prst="rect">
            <a:avLst/>
          </a:prstGeom>
          <a:noFill/>
        </p:spPr>
      </p:pic>
      <p:pic>
        <p:nvPicPr>
          <p:cNvPr id="8" name="Picture 10" descr="http://img-fotki.yandex.ru/get/5626/185733802.6a/0_c5047_87d91d07_XL.png"/>
          <p:cNvPicPr>
            <a:picLocks noChangeAspect="1" noChangeArrowheads="1"/>
          </p:cNvPicPr>
          <p:nvPr/>
        </p:nvPicPr>
        <p:blipFill>
          <a:blip r:embed="rId5" cstate="print"/>
          <a:srcRect/>
          <a:stretch>
            <a:fillRect/>
          </a:stretch>
        </p:blipFill>
        <p:spPr bwMode="auto">
          <a:xfrm>
            <a:off x="5132324" y="4930669"/>
            <a:ext cx="1404000" cy="1602397"/>
          </a:xfrm>
          <a:prstGeom prst="rect">
            <a:avLst/>
          </a:prstGeom>
          <a:noFill/>
        </p:spPr>
      </p:pic>
      <p:pic>
        <p:nvPicPr>
          <p:cNvPr id="9" name="Picture 4" descr="http://s00.yaplakal.com/pics/pics_original/7/3/3/8152337.jpg"/>
          <p:cNvPicPr>
            <a:picLocks noChangeAspect="1" noChangeArrowheads="1"/>
          </p:cNvPicPr>
          <p:nvPr/>
        </p:nvPicPr>
        <p:blipFill>
          <a:blip r:embed="rId6" cstate="print"/>
          <a:srcRect/>
          <a:stretch>
            <a:fillRect/>
          </a:stretch>
        </p:blipFill>
        <p:spPr bwMode="auto">
          <a:xfrm>
            <a:off x="7141764" y="4005064"/>
            <a:ext cx="1188000" cy="1760001"/>
          </a:xfrm>
          <a:prstGeom prst="rect">
            <a:avLst/>
          </a:prstGeom>
          <a:noFill/>
        </p:spPr>
      </p:pic>
    </p:spTree>
    <p:extLst>
      <p:ext uri="{BB962C8B-B14F-4D97-AF65-F5344CB8AC3E}">
        <p14:creationId xmlns:p14="http://schemas.microsoft.com/office/powerpoint/2010/main" val="12160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827584" y="404664"/>
            <a:ext cx="6480720" cy="2677656"/>
          </a:xfrm>
          <a:prstGeom prst="rect">
            <a:avLst/>
          </a:prstGeom>
          <a:noFill/>
        </p:spPr>
        <p:txBody>
          <a:bodyPr wrap="square" rtlCol="0">
            <a:spAutoFit/>
          </a:bodyPr>
          <a:lstStyle/>
          <a:p>
            <a:r>
              <a:rPr lang="ru-RU" sz="2400" b="1" dirty="0">
                <a:solidFill>
                  <a:srgbClr val="FF0000"/>
                </a:solidFill>
                <a:latin typeface="Comic Sans MS" pitchFamily="66" charset="0"/>
              </a:rPr>
              <a:t>Например:</a:t>
            </a:r>
            <a:r>
              <a:rPr lang="ru-RU" sz="2400" dirty="0">
                <a:solidFill>
                  <a:prstClr val="black"/>
                </a:solidFill>
                <a:latin typeface="Franklin Gothic Book"/>
              </a:rPr>
              <a:t> </a:t>
            </a:r>
            <a:r>
              <a:rPr lang="ru-RU" sz="2400" b="1" dirty="0">
                <a:solidFill>
                  <a:schemeClr val="accent1">
                    <a:lumMod val="75000"/>
                  </a:schemeClr>
                </a:solidFill>
                <a:latin typeface="Comic Sans MS" pitchFamily="66" charset="0"/>
              </a:rPr>
              <a:t>Назовите вид аналогии. </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сердце - насос. (по функции)</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Солнце - горошина.(по форме) </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Бритва - коса. (по функции) </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Ветер - вентилятор. (по функции) </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Фотография - картина.(по образам) </a:t>
            </a:r>
            <a:br>
              <a:rPr lang="ru-RU" sz="2400" b="1" dirty="0">
                <a:solidFill>
                  <a:schemeClr val="accent1">
                    <a:lumMod val="75000"/>
                  </a:schemeClr>
                </a:solidFill>
                <a:latin typeface="Comic Sans MS" pitchFamily="66" charset="0"/>
              </a:rPr>
            </a:br>
            <a:r>
              <a:rPr lang="ru-RU" sz="2400" b="1" dirty="0">
                <a:solidFill>
                  <a:schemeClr val="accent1">
                    <a:lumMod val="75000"/>
                  </a:schemeClr>
                </a:solidFill>
                <a:latin typeface="Comic Sans MS" pitchFamily="66" charset="0"/>
              </a:rPr>
              <a:t>Дыхание и горение. (по </a:t>
            </a:r>
            <a:r>
              <a:rPr lang="ru-RU" sz="2400" b="1" dirty="0" smtClean="0">
                <a:solidFill>
                  <a:schemeClr val="accent1">
                    <a:lumMod val="75000"/>
                  </a:schemeClr>
                </a:solidFill>
                <a:latin typeface="Comic Sans MS" pitchFamily="66" charset="0"/>
              </a:rPr>
              <a:t>функции</a:t>
            </a:r>
            <a:r>
              <a:rPr lang="en-US" sz="2400" b="1" dirty="0" smtClean="0">
                <a:solidFill>
                  <a:schemeClr val="accent1">
                    <a:lumMod val="75000"/>
                  </a:schemeClr>
                </a:solidFill>
                <a:latin typeface="Comic Sans MS" pitchFamily="66" charset="0"/>
              </a:rPr>
              <a:t>)</a:t>
            </a:r>
            <a:endParaRPr lang="ru-RU" sz="2400" dirty="0">
              <a:solidFill>
                <a:schemeClr val="accent1">
                  <a:lumMod val="75000"/>
                </a:schemeClr>
              </a:solidFill>
            </a:endParaRPr>
          </a:p>
        </p:txBody>
      </p:sp>
      <p:pic>
        <p:nvPicPr>
          <p:cNvPr id="3" name="Picture 2" descr="http://festival.1september.ru/articles/593803/6.jpg"/>
          <p:cNvPicPr>
            <a:picLocks noChangeAspect="1" noChangeArrowheads="1"/>
          </p:cNvPicPr>
          <p:nvPr/>
        </p:nvPicPr>
        <p:blipFill>
          <a:blip r:embed="rId3"/>
          <a:srcRect/>
          <a:stretch>
            <a:fillRect/>
          </a:stretch>
        </p:blipFill>
        <p:spPr bwMode="auto">
          <a:xfrm>
            <a:off x="580356" y="3284984"/>
            <a:ext cx="1764000" cy="1799281"/>
          </a:xfrm>
          <a:prstGeom prst="rect">
            <a:avLst/>
          </a:prstGeom>
          <a:noFill/>
        </p:spPr>
      </p:pic>
      <p:pic>
        <p:nvPicPr>
          <p:cNvPr id="4" name="Picture 6" descr="http://www.multstrana.ru/sites/default/files/imagecache/170x128/img/news/goroh_zastavka.jpg"/>
          <p:cNvPicPr>
            <a:picLocks noChangeAspect="1" noChangeArrowheads="1"/>
          </p:cNvPicPr>
          <p:nvPr/>
        </p:nvPicPr>
        <p:blipFill>
          <a:blip r:embed="rId4"/>
          <a:srcRect/>
          <a:stretch>
            <a:fillRect/>
          </a:stretch>
        </p:blipFill>
        <p:spPr bwMode="auto">
          <a:xfrm>
            <a:off x="2627784" y="4869160"/>
            <a:ext cx="1816872" cy="1368000"/>
          </a:xfrm>
          <a:prstGeom prst="rect">
            <a:avLst/>
          </a:prstGeom>
          <a:noFill/>
        </p:spPr>
      </p:pic>
      <p:pic>
        <p:nvPicPr>
          <p:cNvPr id="5" name="Picture 4" descr="http://novostey.com/i4/2010/08/11/aca7166df51df9f646a167d2e8e61668.jpg"/>
          <p:cNvPicPr>
            <a:picLocks noChangeAspect="1" noChangeArrowheads="1"/>
          </p:cNvPicPr>
          <p:nvPr/>
        </p:nvPicPr>
        <p:blipFill rotWithShape="1">
          <a:blip r:embed="rId5" cstate="print"/>
          <a:srcRect b="6673"/>
          <a:stretch/>
        </p:blipFill>
        <p:spPr bwMode="auto">
          <a:xfrm>
            <a:off x="3851920" y="3338593"/>
            <a:ext cx="1874156" cy="1209510"/>
          </a:xfrm>
          <a:prstGeom prst="rect">
            <a:avLst/>
          </a:prstGeom>
          <a:noFill/>
        </p:spPr>
      </p:pic>
      <p:pic>
        <p:nvPicPr>
          <p:cNvPr id="6" name="Picture 10" descr="http://www.saglikmeydani.com/images/haberler/kalp_hastalari_tok_karnina_uyumasin_h48687.jpg"/>
          <p:cNvPicPr>
            <a:picLocks noChangeAspect="1" noChangeArrowheads="1"/>
          </p:cNvPicPr>
          <p:nvPr/>
        </p:nvPicPr>
        <p:blipFill>
          <a:blip r:embed="rId6"/>
          <a:srcRect/>
          <a:stretch>
            <a:fillRect/>
          </a:stretch>
        </p:blipFill>
        <p:spPr bwMode="auto">
          <a:xfrm>
            <a:off x="6208950" y="4850195"/>
            <a:ext cx="1548000" cy="1526796"/>
          </a:xfrm>
          <a:prstGeom prst="rect">
            <a:avLst/>
          </a:prstGeom>
          <a:noFill/>
        </p:spPr>
      </p:pic>
      <p:pic>
        <p:nvPicPr>
          <p:cNvPr id="7" name="Picture 12" descr="http://geocamping.ru/images/product_images/info_images/nasos_sli_002.jpg"/>
          <p:cNvPicPr>
            <a:picLocks noChangeAspect="1" noChangeArrowheads="1"/>
          </p:cNvPicPr>
          <p:nvPr/>
        </p:nvPicPr>
        <p:blipFill>
          <a:blip r:embed="rId7"/>
          <a:srcRect/>
          <a:stretch>
            <a:fillRect/>
          </a:stretch>
        </p:blipFill>
        <p:spPr bwMode="auto">
          <a:xfrm>
            <a:off x="6982950" y="2403622"/>
            <a:ext cx="1620000" cy="1869942"/>
          </a:xfrm>
          <a:prstGeom prst="rect">
            <a:avLst/>
          </a:prstGeom>
          <a:noFill/>
        </p:spPr>
      </p:pic>
    </p:spTree>
    <p:extLst>
      <p:ext uri="{BB962C8B-B14F-4D97-AF65-F5344CB8AC3E}">
        <p14:creationId xmlns:p14="http://schemas.microsoft.com/office/powerpoint/2010/main" val="2170587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331640" y="188640"/>
            <a:ext cx="6624736"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Метод морфологического анализа</a:t>
            </a:r>
          </a:p>
        </p:txBody>
      </p:sp>
      <p:sp>
        <p:nvSpPr>
          <p:cNvPr id="3" name="Прямоугольник 2"/>
          <p:cNvSpPr/>
          <p:nvPr/>
        </p:nvSpPr>
        <p:spPr>
          <a:xfrm>
            <a:off x="827584" y="908718"/>
            <a:ext cx="7704856" cy="923330"/>
          </a:xfrm>
          <a:prstGeom prst="rect">
            <a:avLst/>
          </a:prstGeom>
        </p:spPr>
        <p:txBody>
          <a:bodyPr wrap="square">
            <a:spAutoFit/>
          </a:bodyPr>
          <a:lstStyle/>
          <a:p>
            <a:pPr lvl="0" algn="ctr"/>
            <a:r>
              <a:rPr lang="ru-RU" b="1" dirty="0">
                <a:solidFill>
                  <a:srgbClr val="FF0000"/>
                </a:solidFill>
                <a:latin typeface="Comic Sans MS" pitchFamily="66" charset="0"/>
              </a:rPr>
              <a:t>Например,</a:t>
            </a:r>
            <a:r>
              <a:rPr lang="ru-RU" b="1" dirty="0">
                <a:solidFill>
                  <a:prstClr val="black"/>
                </a:solidFill>
                <a:latin typeface="Comic Sans MS" pitchFamily="66" charset="0"/>
              </a:rPr>
              <a:t> </a:t>
            </a:r>
            <a:r>
              <a:rPr lang="ru-RU" b="1" dirty="0">
                <a:solidFill>
                  <a:srgbClr val="002060"/>
                </a:solidFill>
                <a:latin typeface="Comic Sans MS" pitchFamily="66" charset="0"/>
              </a:rPr>
              <a:t>необходимо создать новый образ Ивана-царевича. </a:t>
            </a:r>
          </a:p>
          <a:p>
            <a:pPr lvl="0" algn="ctr"/>
            <a:endParaRPr lang="ru-RU" b="1" dirty="0">
              <a:solidFill>
                <a:prstClr val="black"/>
              </a:solidFill>
              <a:latin typeface="Comic Sans MS" pitchFamily="66" charset="0"/>
            </a:endParaRPr>
          </a:p>
          <a:p>
            <a:pPr lvl="0" algn="ctr"/>
            <a:r>
              <a:rPr lang="ru-RU" b="1" dirty="0">
                <a:solidFill>
                  <a:srgbClr val="C00000"/>
                </a:solidFill>
                <a:latin typeface="Comic Sans MS" pitchFamily="66" charset="0"/>
              </a:rPr>
              <a:t>Возможные варианты характеристик по выделенным критериям</a:t>
            </a:r>
          </a:p>
        </p:txBody>
      </p:sp>
      <p:graphicFrame>
        <p:nvGraphicFramePr>
          <p:cNvPr id="4" name="Таблица 3"/>
          <p:cNvGraphicFramePr>
            <a:graphicFrameLocks noGrp="1"/>
          </p:cNvGraphicFramePr>
          <p:nvPr>
            <p:extLst>
              <p:ext uri="{D42A27DB-BD31-4B8C-83A1-F6EECF244321}">
                <p14:modId xmlns:p14="http://schemas.microsoft.com/office/powerpoint/2010/main" val="1724404888"/>
              </p:ext>
            </p:extLst>
          </p:nvPr>
        </p:nvGraphicFramePr>
        <p:xfrm>
          <a:off x="662100" y="1916832"/>
          <a:ext cx="7870340" cy="4666205"/>
        </p:xfrm>
        <a:graphic>
          <a:graphicData uri="http://schemas.openxmlformats.org/drawingml/2006/table">
            <a:tbl>
              <a:tblPr firstRow="1" bandRow="1"/>
              <a:tblGrid>
                <a:gridCol w="1658852"/>
                <a:gridCol w="1552872"/>
                <a:gridCol w="1552872"/>
                <a:gridCol w="1552872"/>
                <a:gridCol w="1552872"/>
              </a:tblGrid>
              <a:tr h="767966">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u-RU" sz="1400" b="1" dirty="0">
                          <a:solidFill>
                            <a:srgbClr val="FFFF00"/>
                          </a:solidFill>
                          <a:latin typeface="Comic Sans MS" pitchFamily="66" charset="0"/>
                        </a:rPr>
                        <a:t>Возраст</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u-RU" sz="1400" b="1" dirty="0">
                          <a:solidFill>
                            <a:srgbClr val="FFFF00"/>
                          </a:solidFill>
                          <a:latin typeface="Comic Sans MS" pitchFamily="66" charset="0"/>
                        </a:rPr>
                        <a:t>Место жительства</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u-RU" sz="1400" b="1" dirty="0">
                          <a:solidFill>
                            <a:srgbClr val="FFFF00"/>
                          </a:solidFill>
                          <a:latin typeface="Comic Sans MS" pitchFamily="66" charset="0"/>
                        </a:rPr>
                        <a:t>Средство передвижения</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u-RU" sz="1400" b="1" dirty="0">
                          <a:solidFill>
                            <a:srgbClr val="FFFF00"/>
                          </a:solidFill>
                          <a:latin typeface="Comic Sans MS" pitchFamily="66" charset="0"/>
                        </a:rPr>
                        <a:t>Стиль одежды</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ru-RU" sz="1400" b="1" dirty="0">
                          <a:solidFill>
                            <a:srgbClr val="FFFF00"/>
                          </a:solidFill>
                          <a:latin typeface="Comic Sans MS" pitchFamily="66" charset="0"/>
                        </a:rPr>
                        <a:t>Характер</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826375">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Ребёнок</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Дворец</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Конь</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Спортивный костюм</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Добрый</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67966">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Подросток</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Многоэтажный дом</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Автомобиль</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Праздничный наряд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Вредный</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767966">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Юноша</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Лес</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Ролики</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Строгий костюм</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Нытик</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767966">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Старик</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Детский сад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Лыжи</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Шорты и майка</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Весельчак</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767966">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и т.д.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и т.д.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a:solidFill>
                            <a:srgbClr val="C00000"/>
                          </a:solidFill>
                          <a:latin typeface="Comic Sans MS" pitchFamily="66" charset="0"/>
                        </a:rPr>
                        <a:t>и т.д.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и т.д.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ru-RU" sz="1400" b="1" dirty="0">
                          <a:solidFill>
                            <a:srgbClr val="C00000"/>
                          </a:solidFill>
                          <a:latin typeface="Comic Sans MS" pitchFamily="66" charset="0"/>
                        </a:rPr>
                        <a:t>и т.д.</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146428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2051720" y="260648"/>
            <a:ext cx="4536504" cy="369332"/>
          </a:xfrm>
          <a:prstGeom prst="rect">
            <a:avLst/>
          </a:prstGeom>
          <a:noFill/>
        </p:spPr>
        <p:txBody>
          <a:bodyPr wrap="square" rtlCol="0">
            <a:spAutoFit/>
          </a:bodyPr>
          <a:lstStyle/>
          <a:p>
            <a:endParaRPr lang="ru-RU" dirty="0"/>
          </a:p>
        </p:txBody>
      </p:sp>
      <p:sp>
        <p:nvSpPr>
          <p:cNvPr id="4" name="TextBox 3"/>
          <p:cNvSpPr txBox="1"/>
          <p:nvPr/>
        </p:nvSpPr>
        <p:spPr>
          <a:xfrm>
            <a:off x="467544" y="183704"/>
            <a:ext cx="3240360"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Метод Данетка</a:t>
            </a:r>
            <a:r>
              <a:rPr lang="ru-RU" sz="2800" dirty="0">
                <a:solidFill>
                  <a:srgbClr val="FF0000"/>
                </a:solidFill>
                <a:latin typeface="Comic Sans MS" pitchFamily="66" charset="0"/>
              </a:rPr>
              <a:t>.</a:t>
            </a:r>
          </a:p>
        </p:txBody>
      </p:sp>
      <p:sp>
        <p:nvSpPr>
          <p:cNvPr id="5" name="Прямоугольник 4"/>
          <p:cNvSpPr/>
          <p:nvPr/>
        </p:nvSpPr>
        <p:spPr>
          <a:xfrm>
            <a:off x="4139952" y="629980"/>
            <a:ext cx="4572000" cy="2308324"/>
          </a:xfrm>
          <a:prstGeom prst="rect">
            <a:avLst/>
          </a:prstGeom>
        </p:spPr>
        <p:txBody>
          <a:bodyPr>
            <a:spAutoFit/>
          </a:bodyPr>
          <a:lstStyle/>
          <a:p>
            <a:pPr lvl="0" algn="just"/>
            <a:r>
              <a:rPr lang="ru-RU" b="1" dirty="0">
                <a:solidFill>
                  <a:srgbClr val="4F81BD">
                    <a:lumMod val="50000"/>
                  </a:srgbClr>
                </a:solidFill>
                <a:latin typeface="Comic Sans MS" pitchFamily="66" charset="0"/>
              </a:rPr>
              <a:t>Этот метод дает возможность научить детей находить существенный признак в предмете, классифицировать предметы и явления по общим признакам, слушать и слышать ответы других, строить на их основе свои вопросы, точно формулировать свои мысли. </a:t>
            </a:r>
            <a:endParaRPr lang="ru-RU" b="1" dirty="0">
              <a:solidFill>
                <a:srgbClr val="4F81BD">
                  <a:lumMod val="50000"/>
                </a:srgbClr>
              </a:solidFill>
              <a:latin typeface="Franklin Gothic Book"/>
            </a:endParaRPr>
          </a:p>
        </p:txBody>
      </p:sp>
      <p:pic>
        <p:nvPicPr>
          <p:cNvPr id="6" name="Picture 2" descr="https://im3-tub-ru.yandex.net/i?id=4420d092f5ba77a54356ab8cfeaea16f&amp;n=33&amp;h=215&amp;w=287"/>
          <p:cNvPicPr>
            <a:picLocks noChangeAspect="1" noChangeArrowheads="1"/>
          </p:cNvPicPr>
          <p:nvPr/>
        </p:nvPicPr>
        <p:blipFill>
          <a:blip r:embed="rId3"/>
          <a:srcRect/>
          <a:stretch>
            <a:fillRect/>
          </a:stretch>
        </p:blipFill>
        <p:spPr bwMode="auto">
          <a:xfrm>
            <a:off x="611560" y="980728"/>
            <a:ext cx="3096344" cy="2425016"/>
          </a:xfrm>
          <a:prstGeom prst="rect">
            <a:avLst/>
          </a:prstGeom>
          <a:noFill/>
        </p:spPr>
      </p:pic>
      <p:sp>
        <p:nvSpPr>
          <p:cNvPr id="7" name="TextBox 6"/>
          <p:cNvSpPr txBox="1"/>
          <p:nvPr/>
        </p:nvSpPr>
        <p:spPr>
          <a:xfrm>
            <a:off x="566614" y="3573016"/>
            <a:ext cx="8145338" cy="3077766"/>
          </a:xfrm>
          <a:prstGeom prst="rect">
            <a:avLst/>
          </a:prstGeom>
          <a:solidFill>
            <a:schemeClr val="bg2"/>
          </a:solidFill>
        </p:spPr>
        <p:txBody>
          <a:bodyPr wrap="square" rtlCol="0">
            <a:spAutoFit/>
          </a:bodyPr>
          <a:lstStyle/>
          <a:p>
            <a:pPr lvl="0" algn="just"/>
            <a:r>
              <a:rPr lang="ru-RU" b="1" dirty="0">
                <a:solidFill>
                  <a:srgbClr val="FF0000"/>
                </a:solidFill>
                <a:latin typeface="Comic Sans MS" pitchFamily="66" charset="0"/>
              </a:rPr>
              <a:t>Правила игры:</a:t>
            </a:r>
          </a:p>
          <a:p>
            <a:pPr lvl="0" algn="just"/>
            <a:r>
              <a:rPr lang="ru-RU" sz="1600" b="1" dirty="0">
                <a:solidFill>
                  <a:srgbClr val="0070C0"/>
                </a:solidFill>
                <a:latin typeface="Comic Sans MS" pitchFamily="66" charset="0"/>
              </a:rPr>
              <a:t> </a:t>
            </a:r>
            <a:endParaRPr lang="ru-RU" sz="1600" dirty="0">
              <a:solidFill>
                <a:srgbClr val="0070C0"/>
              </a:solidFill>
              <a:latin typeface="Comic Sans MS" pitchFamily="66" charset="0"/>
            </a:endParaRPr>
          </a:p>
          <a:p>
            <a:pPr lvl="0" algn="just"/>
            <a:r>
              <a:rPr lang="ru-RU" sz="1600" b="1" dirty="0">
                <a:solidFill>
                  <a:srgbClr val="0070C0"/>
                </a:solidFill>
                <a:latin typeface="Comic Sans MS" pitchFamily="66" charset="0"/>
              </a:rPr>
              <a:t>Загадывается объект животного или рукотворного мира, дети задают вопросы об этом объекте. На вопросы можно отвечать только "да" или "нет". Педагог обращает внимание детей на то, что первые вопросы должны быть наиболее общие, объединяющие сразу несколько признаков. Как правило, первый вопрос: - это живое? </a:t>
            </a:r>
          </a:p>
          <a:p>
            <a:pPr lvl="0" algn="just"/>
            <a:r>
              <a:rPr lang="ru-RU" sz="1600" b="1" dirty="0">
                <a:solidFill>
                  <a:srgbClr val="0070C0"/>
                </a:solidFill>
                <a:latin typeface="Comic Sans MS" pitchFamily="66" charset="0"/>
              </a:rPr>
              <a:t>Это человек? Это животное? Это птица? Это рыба? и т.п.</a:t>
            </a:r>
          </a:p>
          <a:p>
            <a:pPr lvl="0" algn="just"/>
            <a:r>
              <a:rPr lang="ru-RU" sz="1600" b="1" dirty="0">
                <a:solidFill>
                  <a:srgbClr val="0070C0"/>
                </a:solidFill>
                <a:latin typeface="Comic Sans MS" pitchFamily="66" charset="0"/>
              </a:rPr>
              <a:t>Если это животное, то домашнее ли это животное? Хищное? Травоядное? и т.д.</a:t>
            </a:r>
          </a:p>
          <a:p>
            <a:pPr lvl="0" algn="just"/>
            <a:r>
              <a:rPr lang="ru-RU" sz="1600" b="1" dirty="0">
                <a:solidFill>
                  <a:srgbClr val="0070C0"/>
                </a:solidFill>
                <a:latin typeface="Comic Sans MS" pitchFamily="66" charset="0"/>
              </a:rPr>
              <a:t>Далее следуют вопросы, основанные на догадках, до тех пор, пока объект не будет угадан.</a:t>
            </a:r>
          </a:p>
        </p:txBody>
      </p:sp>
    </p:spTree>
    <p:extLst>
      <p:ext uri="{BB962C8B-B14F-4D97-AF65-F5344CB8AC3E}">
        <p14:creationId xmlns:p14="http://schemas.microsoft.com/office/powerpoint/2010/main" val="396876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283643" y="188640"/>
            <a:ext cx="6480720" cy="523220"/>
          </a:xfrm>
          <a:prstGeom prst="rect">
            <a:avLst/>
          </a:prstGeom>
          <a:noFill/>
        </p:spPr>
        <p:txBody>
          <a:bodyPr wrap="square" rtlCol="0">
            <a:spAutoFit/>
          </a:bodyPr>
          <a:lstStyle/>
          <a:p>
            <a:pPr lvl="0" algn="ctr"/>
            <a:r>
              <a:rPr lang="ru-RU" sz="2800" b="1" dirty="0">
                <a:solidFill>
                  <a:srgbClr val="FF0000"/>
                </a:solidFill>
                <a:latin typeface="Comic Sans MS" pitchFamily="66" charset="0"/>
              </a:rPr>
              <a:t>Типовое фантазирование.</a:t>
            </a:r>
          </a:p>
        </p:txBody>
      </p:sp>
      <p:sp>
        <p:nvSpPr>
          <p:cNvPr id="3" name="TextBox 2"/>
          <p:cNvSpPr txBox="1"/>
          <p:nvPr/>
        </p:nvSpPr>
        <p:spPr>
          <a:xfrm>
            <a:off x="539552" y="908720"/>
            <a:ext cx="7992888" cy="1015663"/>
          </a:xfrm>
          <a:prstGeom prst="rect">
            <a:avLst/>
          </a:prstGeom>
          <a:noFill/>
        </p:spPr>
        <p:txBody>
          <a:bodyPr wrap="square" rtlCol="0">
            <a:spAutoFit/>
          </a:bodyPr>
          <a:lstStyle/>
          <a:p>
            <a:pPr lvl="0"/>
            <a:r>
              <a:rPr lang="ru-RU" sz="2000" dirty="0">
                <a:solidFill>
                  <a:srgbClr val="002060"/>
                </a:solidFill>
                <a:latin typeface="Comic Sans MS" pitchFamily="66" charset="0"/>
              </a:rPr>
              <a:t>Этот метод хорошо использовать при обучении детей творческому рассказыванию. Придумывать, фантазировать можно не вслепую, а с использованием конкретных приемов:</a:t>
            </a:r>
          </a:p>
        </p:txBody>
      </p:sp>
      <p:sp>
        <p:nvSpPr>
          <p:cNvPr id="4" name="Стрелка вниз 3"/>
          <p:cNvSpPr/>
          <p:nvPr/>
        </p:nvSpPr>
        <p:spPr>
          <a:xfrm>
            <a:off x="4146054" y="1916832"/>
            <a:ext cx="288032" cy="720080"/>
          </a:xfrm>
          <a:prstGeom prst="downArrow">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5145" y="2905487"/>
            <a:ext cx="8305327" cy="3693319"/>
          </a:xfrm>
          <a:prstGeom prst="rect">
            <a:avLst/>
          </a:prstGeom>
          <a:solidFill>
            <a:schemeClr val="bg2"/>
          </a:solidFill>
        </p:spPr>
        <p:txBody>
          <a:bodyPr wrap="square" rtlCol="0">
            <a:spAutoFit/>
          </a:bodyPr>
          <a:lstStyle/>
          <a:p>
            <a:pPr marL="342900" lvl="0" indent="-342900" algn="just"/>
            <a:r>
              <a:rPr lang="ru-RU" b="1" dirty="0">
                <a:solidFill>
                  <a:srgbClr val="C00000"/>
                </a:solidFill>
                <a:latin typeface="Comic Sans MS" pitchFamily="66" charset="0"/>
              </a:rPr>
              <a:t>1.</a:t>
            </a:r>
            <a:r>
              <a:rPr lang="ru-RU" dirty="0">
                <a:solidFill>
                  <a:srgbClr val="C00000"/>
                </a:solidFill>
                <a:latin typeface="Comic Sans MS" pitchFamily="66" charset="0"/>
              </a:rPr>
              <a:t> </a:t>
            </a:r>
            <a:r>
              <a:rPr lang="ru-RU" b="1" dirty="0">
                <a:solidFill>
                  <a:srgbClr val="C00000"/>
                </a:solidFill>
                <a:latin typeface="Comic Sans MS" pitchFamily="66" charset="0"/>
              </a:rPr>
              <a:t>Уменьшение - увеличение объекта </a:t>
            </a:r>
          </a:p>
          <a:p>
            <a:pPr marL="342900" lvl="0" indent="-342900" algn="just"/>
            <a:r>
              <a:rPr lang="ru-RU" b="1" dirty="0">
                <a:solidFill>
                  <a:srgbClr val="C00000"/>
                </a:solidFill>
                <a:latin typeface="Comic Sans MS" pitchFamily="66" charset="0"/>
              </a:rPr>
              <a:t>(выросла репка маленькая-премаленькая. Продолжи сказку)</a:t>
            </a:r>
          </a:p>
          <a:p>
            <a:pPr lvl="0" algn="just"/>
            <a:r>
              <a:rPr lang="ru-RU" b="1" dirty="0">
                <a:solidFill>
                  <a:srgbClr val="C00000"/>
                </a:solidFill>
                <a:latin typeface="Comic Sans MS" pitchFamily="66" charset="0"/>
              </a:rPr>
              <a:t>2. Наоборот (добрый Волк и злая Красная Шапочка);</a:t>
            </a:r>
          </a:p>
          <a:p>
            <a:pPr lvl="0" algn="just"/>
            <a:r>
              <a:rPr lang="ru-RU" b="1" dirty="0" smtClean="0">
                <a:solidFill>
                  <a:srgbClr val="C00000"/>
                </a:solidFill>
                <a:latin typeface="Comic Sans MS" pitchFamily="66" charset="0"/>
              </a:rPr>
              <a:t>3. Дробление </a:t>
            </a:r>
            <a:r>
              <a:rPr lang="ru-RU" b="1" dirty="0">
                <a:solidFill>
                  <a:srgbClr val="C00000"/>
                </a:solidFill>
                <a:latin typeface="Comic Sans MS" pitchFamily="66" charset="0"/>
              </a:rPr>
              <a:t>- объединение (придумывание новой игрушки из частей старых игрушек или невероятного живого, отдельные части которого представляют собой части других животных);</a:t>
            </a:r>
          </a:p>
          <a:p>
            <a:pPr lvl="0" algn="just"/>
            <a:r>
              <a:rPr lang="ru-RU" b="1" dirty="0">
                <a:solidFill>
                  <a:srgbClr val="C00000"/>
                </a:solidFill>
                <a:latin typeface="Comic Sans MS" pitchFamily="66" charset="0"/>
              </a:rPr>
              <a:t>4. Оператор времени (замедление - ускорение времени: нарисуй себя через много лет, нарисуй своего будущего ребенка или какой была твоя мама в детстве);</a:t>
            </a:r>
          </a:p>
          <a:p>
            <a:pPr lvl="0" algn="just"/>
            <a:r>
              <a:rPr lang="ru-RU" b="1" dirty="0">
                <a:solidFill>
                  <a:srgbClr val="C00000"/>
                </a:solidFill>
                <a:latin typeface="Comic Sans MS" pitchFamily="66" charset="0"/>
              </a:rPr>
              <a:t>5. Динамика - статика (оживление неживых объектов и наоборот: Буратино - живое дерево; Снегурочка - живой снег; Колобок - живое тесто и т.д.). Дети сами могут выбрать объект, а затем оживить его, придумать название.</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1844824"/>
            <a:ext cx="1296145" cy="2016224"/>
          </a:xfrm>
          <a:prstGeom prst="rect">
            <a:avLst/>
          </a:prstGeom>
          <a:ln>
            <a:noFill/>
          </a:ln>
          <a:effectLst>
            <a:softEdge rad="112500"/>
          </a:effectLst>
        </p:spPr>
      </p:pic>
    </p:spTree>
    <p:extLst>
      <p:ext uri="{BB962C8B-B14F-4D97-AF65-F5344CB8AC3E}">
        <p14:creationId xmlns:p14="http://schemas.microsoft.com/office/powerpoint/2010/main" val="120042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635251" y="116632"/>
            <a:ext cx="5760640" cy="523220"/>
          </a:xfrm>
          <a:prstGeom prst="rect">
            <a:avLst/>
          </a:prstGeom>
          <a:noFill/>
        </p:spPr>
        <p:txBody>
          <a:bodyPr wrap="square" rtlCol="0">
            <a:spAutoFit/>
          </a:bodyPr>
          <a:lstStyle/>
          <a:p>
            <a:pPr algn="ctr"/>
            <a:r>
              <a:rPr lang="ru-RU" sz="2800" b="1" dirty="0">
                <a:solidFill>
                  <a:srgbClr val="FF0000"/>
                </a:solidFill>
                <a:latin typeface="Comic Sans MS" pitchFamily="66" charset="0"/>
                <a:ea typeface="Calibri"/>
              </a:rPr>
              <a:t>метод </a:t>
            </a:r>
            <a:r>
              <a:rPr lang="ru-RU" sz="2800" b="1" dirty="0" smtClean="0">
                <a:solidFill>
                  <a:srgbClr val="FF0000"/>
                </a:solidFill>
                <a:latin typeface="Comic Sans MS" pitchFamily="66" charset="0"/>
                <a:ea typeface="Calibri"/>
              </a:rPr>
              <a:t> Системный оператор</a:t>
            </a:r>
            <a:r>
              <a:rPr lang="ru-RU" sz="2800" b="1" dirty="0">
                <a:solidFill>
                  <a:srgbClr val="FF0000"/>
                </a:solidFill>
                <a:latin typeface="Comic Sans MS" pitchFamily="66" charset="0"/>
                <a:ea typeface="Calibri"/>
              </a:rPr>
              <a:t> </a:t>
            </a:r>
            <a:endParaRPr lang="ru-RU" sz="2800" dirty="0">
              <a:solidFill>
                <a:srgbClr val="FF0000"/>
              </a:solidFill>
              <a:latin typeface="Comic Sans MS" pitchFamily="66" charset="0"/>
            </a:endParaRPr>
          </a:p>
        </p:txBody>
      </p:sp>
      <p:pic>
        <p:nvPicPr>
          <p:cNvPr id="3" name="Picture 2" descr="C:\Users\ДОУ 15\Desktop\Temp\системный оператор\картинки\1453201618.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flipH="1">
            <a:off x="4088885" y="2635745"/>
            <a:ext cx="1368000" cy="155234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p:spPr>
      </p:pic>
      <p:pic>
        <p:nvPicPr>
          <p:cNvPr id="4" name="Рисунок 3" descr="1005901141.jpg"/>
          <p:cNvPicPr>
            <a:picLocks noChangeAspect="1"/>
          </p:cNvPicPr>
          <p:nvPr/>
        </p:nvPicPr>
        <p:blipFill>
          <a:blip r:embed="rId4" cstate="print"/>
          <a:stretch>
            <a:fillRect/>
          </a:stretch>
        </p:blipFill>
        <p:spPr>
          <a:xfrm>
            <a:off x="3748929" y="903699"/>
            <a:ext cx="1944000" cy="1455224"/>
          </a:xfrm>
          <a:prstGeom prst="rect">
            <a:avLst/>
          </a:prstGeom>
          <a:ln>
            <a:noFill/>
          </a:ln>
          <a:effectLst>
            <a:outerShdw blurRad="292100" dist="139700" dir="2700000" algn="tl" rotWithShape="0">
              <a:srgbClr val="333333">
                <a:alpha val="65000"/>
              </a:srgbClr>
            </a:outerShdw>
          </a:effectLst>
        </p:spPr>
      </p:pic>
      <p:pic>
        <p:nvPicPr>
          <p:cNvPr id="5" name="Picture 4" descr="C:\Users\ДОУ 15\Desktop\Temp\системный оператор\картинки\B70GYPYCcAAzNx0.jpg"/>
          <p:cNvPicPr>
            <a:picLocks noChangeAspect="1" noChangeArrowheads="1"/>
          </p:cNvPicPr>
          <p:nvPr/>
        </p:nvPicPr>
        <p:blipFill>
          <a:blip r:embed="rId5" cstate="print"/>
          <a:srcRect/>
          <a:stretch>
            <a:fillRect/>
          </a:stretch>
        </p:blipFill>
        <p:spPr bwMode="auto">
          <a:xfrm>
            <a:off x="6444312" y="1376301"/>
            <a:ext cx="1872000" cy="12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2508406422.jpg"/>
          <p:cNvPicPr>
            <a:picLocks noChangeAspect="1"/>
          </p:cNvPicPr>
          <p:nvPr/>
        </p:nvPicPr>
        <p:blipFill>
          <a:blip r:embed="rId6" cstate="print"/>
          <a:stretch>
            <a:fillRect/>
          </a:stretch>
        </p:blipFill>
        <p:spPr>
          <a:xfrm>
            <a:off x="3768993" y="4913827"/>
            <a:ext cx="936000" cy="702000"/>
          </a:xfrm>
          <a:prstGeom prst="rect">
            <a:avLst/>
          </a:prstGeom>
          <a:ln>
            <a:noFill/>
          </a:ln>
          <a:effectLst>
            <a:outerShdw blurRad="292100" dist="139700" dir="2700000" algn="tl" rotWithShape="0">
              <a:srgbClr val="333333">
                <a:alpha val="65000"/>
              </a:srgbClr>
            </a:outerShdw>
          </a:effectLst>
        </p:spPr>
      </p:pic>
      <p:pic>
        <p:nvPicPr>
          <p:cNvPr id="7" name="Рисунок 6" descr="koshkin-nos.jpg"/>
          <p:cNvPicPr>
            <a:picLocks noChangeAspect="1"/>
          </p:cNvPicPr>
          <p:nvPr/>
        </p:nvPicPr>
        <p:blipFill>
          <a:blip r:embed="rId7" cstate="print"/>
          <a:stretch>
            <a:fillRect/>
          </a:stretch>
        </p:blipFill>
        <p:spPr>
          <a:xfrm>
            <a:off x="4279839" y="5710579"/>
            <a:ext cx="1116000" cy="627750"/>
          </a:xfrm>
          <a:prstGeom prst="rect">
            <a:avLst/>
          </a:prstGeom>
          <a:ln>
            <a:noFill/>
          </a:ln>
          <a:effectLst>
            <a:outerShdw blurRad="292100" dist="139700" dir="2700000" algn="tl" rotWithShape="0">
              <a:srgbClr val="333333">
                <a:alpha val="65000"/>
              </a:srgbClr>
            </a:outerShdw>
          </a:effectLst>
        </p:spPr>
      </p:pic>
      <p:pic>
        <p:nvPicPr>
          <p:cNvPr id="8" name="Рисунок 7" descr="5890742771335831.jpg"/>
          <p:cNvPicPr>
            <a:picLocks noChangeAspect="1"/>
          </p:cNvPicPr>
          <p:nvPr/>
        </p:nvPicPr>
        <p:blipFill>
          <a:blip r:embed="rId8" cstate="print"/>
          <a:stretch>
            <a:fillRect/>
          </a:stretch>
        </p:blipFill>
        <p:spPr>
          <a:xfrm>
            <a:off x="5114885" y="4920626"/>
            <a:ext cx="720000" cy="720000"/>
          </a:xfrm>
          <a:prstGeom prst="rect">
            <a:avLst/>
          </a:prstGeom>
          <a:ln>
            <a:noFill/>
          </a:ln>
          <a:effectLst>
            <a:outerShdw blurRad="292100" dist="139700" dir="2700000" algn="tl" rotWithShape="0">
              <a:srgbClr val="333333">
                <a:alpha val="65000"/>
              </a:srgbClr>
            </a:outerShdw>
          </a:effectLst>
        </p:spPr>
      </p:pic>
      <p:pic>
        <p:nvPicPr>
          <p:cNvPr id="9" name="Рисунок 8" descr="aHR0cDovL2NvbnRlbnQuY2xlYXJjaGFubmVsLmNvbS9jYy1jb21tb24vbWxpYi83MDAvMDYvNzAwXzE0MDMxODA5NzAuanBn.jpg"/>
          <p:cNvPicPr>
            <a:picLocks noChangeAspect="1"/>
          </p:cNvPicPr>
          <p:nvPr/>
        </p:nvPicPr>
        <p:blipFill>
          <a:blip r:embed="rId9" cstate="print">
            <a:clrChange>
              <a:clrFrom>
                <a:srgbClr val="FFFFFF"/>
              </a:clrFrom>
              <a:clrTo>
                <a:srgbClr val="FFFFFF">
                  <a:alpha val="0"/>
                </a:srgbClr>
              </a:clrTo>
            </a:clrChange>
          </a:blip>
          <a:stretch>
            <a:fillRect/>
          </a:stretch>
        </p:blipFill>
        <p:spPr>
          <a:xfrm>
            <a:off x="4772885" y="4111972"/>
            <a:ext cx="684000" cy="1244543"/>
          </a:xfrm>
          <a:prstGeom prst="rect">
            <a:avLst/>
          </a:prstGeom>
          <a:ln>
            <a:noFill/>
          </a:ln>
          <a:effectLst>
            <a:outerShdw blurRad="292100" dist="139700" dir="2700000" algn="tl" rotWithShape="0">
              <a:srgbClr val="333333">
                <a:alpha val="65000"/>
              </a:srgbClr>
            </a:outerShdw>
          </a:effectLst>
        </p:spPr>
      </p:pic>
      <p:pic>
        <p:nvPicPr>
          <p:cNvPr id="10" name="Picture 3" descr="C:\Users\ДОУ 15\Desktop\Temp\системный оператор\картинки\43.jpg"/>
          <p:cNvPicPr>
            <a:picLocks noChangeAspect="1" noChangeArrowheads="1"/>
          </p:cNvPicPr>
          <p:nvPr/>
        </p:nvPicPr>
        <p:blipFill>
          <a:blip r:embed="rId10" cstate="print"/>
          <a:srcRect l="7476" t="9283" r="22832"/>
          <a:stretch>
            <a:fillRect/>
          </a:stretch>
        </p:blipFill>
        <p:spPr bwMode="auto">
          <a:xfrm>
            <a:off x="961127" y="1340769"/>
            <a:ext cx="2052000" cy="1269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132584.jpg"/>
          <p:cNvPicPr>
            <a:picLocks noChangeAspect="1"/>
          </p:cNvPicPr>
          <p:nvPr/>
        </p:nvPicPr>
        <p:blipFill>
          <a:blip r:embed="rId11" cstate="print"/>
          <a:stretch>
            <a:fillRect/>
          </a:stretch>
        </p:blipFill>
        <p:spPr>
          <a:xfrm>
            <a:off x="813554" y="3763515"/>
            <a:ext cx="2390294" cy="1593000"/>
          </a:xfrm>
          <a:prstGeom prst="rect">
            <a:avLst/>
          </a:prstGeom>
          <a:ln>
            <a:noFill/>
          </a:ln>
          <a:effectLst>
            <a:outerShdw blurRad="292100" dist="139700" dir="2700000" algn="tl" rotWithShape="0">
              <a:srgbClr val="333333">
                <a:alpha val="65000"/>
              </a:srgbClr>
            </a:outerShdw>
          </a:effectLst>
        </p:spPr>
      </p:pic>
      <p:pic>
        <p:nvPicPr>
          <p:cNvPr id="12" name="Рисунок 11" descr="3-1.jpg"/>
          <p:cNvPicPr>
            <a:picLocks noChangeAspect="1"/>
          </p:cNvPicPr>
          <p:nvPr/>
        </p:nvPicPr>
        <p:blipFill>
          <a:blip r:embed="rId12" cstate="print"/>
          <a:stretch>
            <a:fillRect/>
          </a:stretch>
        </p:blipFill>
        <p:spPr>
          <a:xfrm>
            <a:off x="6228184" y="3773126"/>
            <a:ext cx="2412000" cy="1507500"/>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flipH="1">
            <a:off x="3563887" y="3241551"/>
            <a:ext cx="102552" cy="369332"/>
          </a:xfrm>
          <a:prstGeom prst="rect">
            <a:avLst/>
          </a:prstGeom>
        </p:spPr>
        <p:txBody>
          <a:bodyPr wrap="square">
            <a:spAutoFit/>
          </a:bodyPr>
          <a:lstStyle/>
          <a:p>
            <a:r>
              <a:rPr lang="ru-RU" b="1" i="1" dirty="0"/>
              <a:t> </a:t>
            </a:r>
            <a:endParaRPr lang="ru-RU" dirty="0"/>
          </a:p>
        </p:txBody>
      </p:sp>
    </p:spTree>
    <p:extLst>
      <p:ext uri="{BB962C8B-B14F-4D97-AF65-F5344CB8AC3E}">
        <p14:creationId xmlns:p14="http://schemas.microsoft.com/office/powerpoint/2010/main" val="29301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Прямоугольник 1"/>
          <p:cNvSpPr/>
          <p:nvPr/>
        </p:nvSpPr>
        <p:spPr>
          <a:xfrm>
            <a:off x="1115616" y="116632"/>
            <a:ext cx="5112568" cy="954107"/>
          </a:xfrm>
          <a:prstGeom prst="rect">
            <a:avLst/>
          </a:prstGeom>
        </p:spPr>
        <p:txBody>
          <a:bodyPr wrap="square">
            <a:spAutoFit/>
          </a:bodyPr>
          <a:lstStyle/>
          <a:p>
            <a:pPr lvl="0" algn="ctr"/>
            <a:r>
              <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cs typeface="Times New Roman" pitchFamily="18" charset="0"/>
              </a:rPr>
              <a:t>Комплекс упражнений “Тренажер ума”</a:t>
            </a:r>
            <a:endParaRPr lang="ru-RU"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pitchFamily="66" charset="0"/>
            </a:endParaRPr>
          </a:p>
        </p:txBody>
      </p:sp>
      <p:sp>
        <p:nvSpPr>
          <p:cNvPr id="3" name="TextBox 2"/>
          <p:cNvSpPr txBox="1"/>
          <p:nvPr/>
        </p:nvSpPr>
        <p:spPr>
          <a:xfrm>
            <a:off x="539552" y="2060848"/>
            <a:ext cx="7560840" cy="4524315"/>
          </a:xfrm>
          <a:prstGeom prst="rect">
            <a:avLst/>
          </a:prstGeom>
          <a:solidFill>
            <a:schemeClr val="bg1"/>
          </a:solidFill>
        </p:spPr>
        <p:txBody>
          <a:bodyPr wrap="square" rtlCol="0">
            <a:spAutoFit/>
          </a:bodyPr>
          <a:lstStyle/>
          <a:p>
            <a:pPr lvl="0" algn="just"/>
            <a:r>
              <a:rPr lang="ru-RU" sz="2400" b="1" u="sng" dirty="0">
                <a:solidFill>
                  <a:srgbClr val="002060"/>
                </a:solidFill>
                <a:latin typeface="Times New Roman" pitchFamily="18" charset="0"/>
                <a:cs typeface="Times New Roman" pitchFamily="18" charset="0"/>
              </a:rPr>
              <a:t>Тренажер 1.</a:t>
            </a:r>
          </a:p>
          <a:p>
            <a:pPr lvl="0" algn="just"/>
            <a:endParaRPr lang="ru-RU" sz="2400" b="1" dirty="0">
              <a:solidFill>
                <a:prstClr val="black"/>
              </a:solidFill>
              <a:latin typeface="Times New Roman" pitchFamily="18" charset="0"/>
              <a:cs typeface="Times New Roman" pitchFamily="18" charset="0"/>
            </a:endParaRPr>
          </a:p>
          <a:p>
            <a:pPr lvl="0" indent="457200" algn="just"/>
            <a:r>
              <a:rPr lang="ru-RU" sz="2400" dirty="0">
                <a:solidFill>
                  <a:srgbClr val="002060"/>
                </a:solidFill>
                <a:latin typeface="Comic Sans MS" pitchFamily="66" charset="0"/>
                <a:cs typeface="Times New Roman" pitchFamily="18" charset="0"/>
              </a:rPr>
              <a:t>1. Повтори слова в том же порядке (не больше 6 слов)</a:t>
            </a:r>
          </a:p>
          <a:p>
            <a:pPr lvl="0" indent="457200" algn="just"/>
            <a:r>
              <a:rPr lang="ru-RU" sz="2400" i="1" dirty="0">
                <a:solidFill>
                  <a:srgbClr val="002060"/>
                </a:solidFill>
                <a:latin typeface="Comic Sans MS" pitchFamily="66" charset="0"/>
                <a:cs typeface="Times New Roman" pitchFamily="18" charset="0"/>
              </a:rPr>
              <a:t>Окно, корабль, ручка, пальто, часы.</a:t>
            </a:r>
            <a:endParaRPr lang="ru-RU" sz="2400" dirty="0">
              <a:solidFill>
                <a:srgbClr val="002060"/>
              </a:solidFill>
              <a:latin typeface="Comic Sans MS" pitchFamily="66" charset="0"/>
              <a:cs typeface="Times New Roman" pitchFamily="18" charset="0"/>
            </a:endParaRPr>
          </a:p>
          <a:p>
            <a:pPr lvl="0" indent="457200" algn="just"/>
            <a:r>
              <a:rPr lang="ru-RU" sz="2400" dirty="0">
                <a:solidFill>
                  <a:srgbClr val="002060"/>
                </a:solidFill>
                <a:latin typeface="Comic Sans MS" pitchFamily="66" charset="0"/>
                <a:cs typeface="Times New Roman" pitchFamily="18" charset="0"/>
              </a:rPr>
              <a:t>2. Вспомни, как выглядит твоя кухня. Не заходя туда, перечисли 10-15 предметов, которые находятся на виду (при этом можно уточнить детали: цвет, размер, форму, особые приметы).</a:t>
            </a:r>
          </a:p>
          <a:p>
            <a:pPr lvl="0" indent="457200" algn="just"/>
            <a:r>
              <a:rPr lang="ru-RU" sz="2400" dirty="0">
                <a:solidFill>
                  <a:srgbClr val="002060"/>
                </a:solidFill>
                <a:latin typeface="Comic Sans MS" pitchFamily="66" charset="0"/>
                <a:cs typeface="Times New Roman" pitchFamily="18" charset="0"/>
              </a:rPr>
              <a:t>3. Одно из этих слов лишнее. Какое? - </a:t>
            </a:r>
            <a:r>
              <a:rPr lang="ru-RU" sz="2400" i="1" dirty="0">
                <a:solidFill>
                  <a:srgbClr val="002060"/>
                </a:solidFill>
                <a:latin typeface="Comic Sans MS" pitchFamily="66" charset="0"/>
                <a:cs typeface="Times New Roman" pitchFamily="18" charset="0"/>
              </a:rPr>
              <a:t>Хлеб, кофе, утюг, мясо. </a:t>
            </a:r>
            <a:r>
              <a:rPr lang="ru-RU" sz="2400" dirty="0">
                <a:solidFill>
                  <a:srgbClr val="002060"/>
                </a:solidFill>
                <a:latin typeface="Comic Sans MS" pitchFamily="66" charset="0"/>
                <a:cs typeface="Times New Roman" pitchFamily="18" charset="0"/>
              </a:rPr>
              <a:t>Почему?</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7198" t="6956" r="6829" b="28794"/>
          <a:stretch/>
        </p:blipFill>
        <p:spPr>
          <a:xfrm>
            <a:off x="5699792" y="332656"/>
            <a:ext cx="3276000" cy="2079215"/>
          </a:xfrm>
          <a:prstGeom prst="rect">
            <a:avLst/>
          </a:prstGeom>
          <a:ln>
            <a:noFill/>
          </a:ln>
          <a:effectLst>
            <a:softEdge rad="112500"/>
          </a:effectLst>
        </p:spPr>
      </p:pic>
    </p:spTree>
    <p:extLst>
      <p:ext uri="{BB962C8B-B14F-4D97-AF65-F5344CB8AC3E}">
        <p14:creationId xmlns:p14="http://schemas.microsoft.com/office/powerpoint/2010/main" val="1541790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842"/>
            <a:ext cx="9144000" cy="6959842"/>
          </a:xfrm>
          <a:prstGeom prst="rect">
            <a:avLst/>
          </a:prstGeom>
        </p:spPr>
      </p:pic>
      <p:sp>
        <p:nvSpPr>
          <p:cNvPr id="2" name="Прямоугольник 1"/>
          <p:cNvSpPr/>
          <p:nvPr/>
        </p:nvSpPr>
        <p:spPr>
          <a:xfrm>
            <a:off x="539552" y="404664"/>
            <a:ext cx="8136904" cy="6124754"/>
          </a:xfrm>
          <a:prstGeom prst="rect">
            <a:avLst/>
          </a:prstGeom>
        </p:spPr>
        <p:txBody>
          <a:bodyPr wrap="square">
            <a:spAutoFit/>
          </a:bodyPr>
          <a:lstStyle/>
          <a:p>
            <a:pPr lvl="0" indent="457200" algn="just"/>
            <a:r>
              <a:rPr lang="ru-RU" sz="2400" b="1" u="sng" dirty="0">
                <a:solidFill>
                  <a:srgbClr val="002060"/>
                </a:solidFill>
                <a:latin typeface="Times New Roman" pitchFamily="18" charset="0"/>
                <a:cs typeface="Times New Roman" pitchFamily="18" charset="0"/>
              </a:rPr>
              <a:t>Тренажер 2.</a:t>
            </a:r>
            <a:r>
              <a:rPr lang="ru-RU" sz="2400" dirty="0">
                <a:solidFill>
                  <a:srgbClr val="002060"/>
                </a:solidFill>
                <a:latin typeface="Times New Roman" pitchFamily="18" charset="0"/>
                <a:cs typeface="Times New Roman" pitchFamily="18" charset="0"/>
              </a:rPr>
              <a:t> </a:t>
            </a:r>
            <a:endParaRPr lang="ru-RU" sz="2400" dirty="0" smtClean="0">
              <a:solidFill>
                <a:srgbClr val="002060"/>
              </a:solidFill>
              <a:latin typeface="Times New Roman" pitchFamily="18" charset="0"/>
              <a:cs typeface="Times New Roman" pitchFamily="18" charset="0"/>
            </a:endParaRPr>
          </a:p>
          <a:p>
            <a:pPr lvl="0" indent="457200" algn="just"/>
            <a:r>
              <a:rPr lang="ru-RU" sz="2400" b="1" dirty="0" smtClean="0">
                <a:solidFill>
                  <a:srgbClr val="002060"/>
                </a:solidFill>
                <a:latin typeface="Times New Roman" pitchFamily="18" charset="0"/>
                <a:cs typeface="Times New Roman" pitchFamily="18" charset="0"/>
              </a:rPr>
              <a:t>(</a:t>
            </a:r>
            <a:r>
              <a:rPr lang="ru-RU" sz="2400" b="1" dirty="0">
                <a:solidFill>
                  <a:srgbClr val="002060"/>
                </a:solidFill>
                <a:latin typeface="Times New Roman" pitchFamily="18" charset="0"/>
                <a:cs typeface="Times New Roman" pitchFamily="18" charset="0"/>
              </a:rPr>
              <a:t>Упражнения с числами</a:t>
            </a:r>
            <a:r>
              <a:rPr lang="ru-RU" sz="2400" b="1" dirty="0" smtClean="0">
                <a:solidFill>
                  <a:srgbClr val="002060"/>
                </a:solidFill>
                <a:latin typeface="Times New Roman" pitchFamily="18" charset="0"/>
                <a:cs typeface="Times New Roman" pitchFamily="18" charset="0"/>
              </a:rPr>
              <a:t>)</a:t>
            </a:r>
            <a:endParaRPr lang="en-US" sz="2400" b="1" dirty="0" smtClean="0">
              <a:solidFill>
                <a:srgbClr val="002060"/>
              </a:solidFill>
              <a:latin typeface="Times New Roman" pitchFamily="18" charset="0"/>
              <a:cs typeface="Times New Roman" pitchFamily="18" charset="0"/>
            </a:endParaRPr>
          </a:p>
          <a:p>
            <a:pPr lvl="0" indent="457200" algn="just"/>
            <a:endParaRPr lang="en-US" sz="2400" b="1" dirty="0">
              <a:solidFill>
                <a:srgbClr val="002060"/>
              </a:solidFill>
              <a:latin typeface="Times New Roman" pitchFamily="18" charset="0"/>
              <a:cs typeface="Times New Roman" pitchFamily="18" charset="0"/>
            </a:endParaRPr>
          </a:p>
          <a:p>
            <a:pPr lvl="0" indent="457200" algn="just"/>
            <a:endParaRPr lang="ru-RU" sz="2000" dirty="0">
              <a:solidFill>
                <a:srgbClr val="002060"/>
              </a:solidFill>
              <a:latin typeface="Comic Sans MS" pitchFamily="66" charset="0"/>
              <a:cs typeface="Times New Roman" pitchFamily="18" charset="0"/>
            </a:endParaRPr>
          </a:p>
          <a:p>
            <a:pPr marL="457200" lvl="0" indent="457200" algn="just">
              <a:buFontTx/>
              <a:buAutoNum type="arabicPeriod"/>
            </a:pPr>
            <a:r>
              <a:rPr lang="ru-RU" sz="2000" dirty="0">
                <a:solidFill>
                  <a:srgbClr val="002060"/>
                </a:solidFill>
                <a:latin typeface="Comic Sans MS" pitchFamily="66" charset="0"/>
                <a:cs typeface="Times New Roman" pitchFamily="18" charset="0"/>
              </a:rPr>
              <a:t>Как получить числа: 0, 2, 5 ..., пользуясь числами и математическими знаками.</a:t>
            </a:r>
          </a:p>
          <a:p>
            <a:pPr lvl="0" indent="457200" algn="just"/>
            <a:r>
              <a:rPr lang="ru-RU" sz="2000" dirty="0">
                <a:solidFill>
                  <a:srgbClr val="002060"/>
                </a:solidFill>
                <a:latin typeface="Comic Sans MS" pitchFamily="66" charset="0"/>
                <a:cs typeface="Times New Roman" pitchFamily="18" charset="0"/>
              </a:rPr>
              <a:t>2.  Продолжи цифровой ряд 2, 4, 6, ...</a:t>
            </a:r>
          </a:p>
          <a:p>
            <a:pPr lvl="0" indent="457200" algn="just"/>
            <a:r>
              <a:rPr lang="ru-RU" sz="2000" dirty="0">
                <a:solidFill>
                  <a:srgbClr val="002060"/>
                </a:solidFill>
                <a:latin typeface="Comic Sans MS" pitchFamily="66" charset="0"/>
                <a:cs typeface="Times New Roman" pitchFamily="18" charset="0"/>
              </a:rPr>
              <a:t>3. Какое число должно находиться вместо вопросительного знака? (Считать по столбикам)</a:t>
            </a:r>
          </a:p>
          <a:p>
            <a:pPr lvl="0" indent="457200" algn="just"/>
            <a:r>
              <a:rPr lang="ru-RU" sz="2000" dirty="0">
                <a:solidFill>
                  <a:srgbClr val="002060"/>
                </a:solidFill>
                <a:latin typeface="Comic Sans MS" pitchFamily="66" charset="0"/>
                <a:cs typeface="Times New Roman" pitchFamily="18" charset="0"/>
              </a:rPr>
              <a:t>3	5	8</a:t>
            </a:r>
          </a:p>
          <a:p>
            <a:pPr lvl="0" indent="457200" algn="just"/>
            <a:r>
              <a:rPr lang="ru-RU" sz="2000" dirty="0">
                <a:solidFill>
                  <a:srgbClr val="002060"/>
                </a:solidFill>
                <a:latin typeface="Comic Sans MS" pitchFamily="66" charset="0"/>
                <a:cs typeface="Times New Roman" pitchFamily="18" charset="0"/>
              </a:rPr>
              <a:t>6	1	?</a:t>
            </a:r>
          </a:p>
          <a:p>
            <a:pPr lvl="0" indent="457200" algn="just"/>
            <a:r>
              <a:rPr lang="ru-RU" sz="2000" dirty="0">
                <a:solidFill>
                  <a:srgbClr val="002060"/>
                </a:solidFill>
                <a:latin typeface="Comic Sans MS" pitchFamily="66" charset="0"/>
                <a:cs typeface="Times New Roman" pitchFamily="18" charset="0"/>
              </a:rPr>
              <a:t>1	4	1</a:t>
            </a:r>
          </a:p>
          <a:p>
            <a:pPr lvl="0" indent="457200" algn="just"/>
            <a:r>
              <a:rPr lang="ru-RU" sz="2000" dirty="0">
                <a:solidFill>
                  <a:srgbClr val="002060"/>
                </a:solidFill>
                <a:latin typeface="Comic Sans MS" pitchFamily="66" charset="0"/>
                <a:cs typeface="Times New Roman" pitchFamily="18" charset="0"/>
              </a:rPr>
              <a:t>4. Игра “Скелет”</a:t>
            </a:r>
          </a:p>
          <a:p>
            <a:pPr lvl="0" indent="457200" algn="just"/>
            <a:r>
              <a:rPr lang="ru-RU" sz="2000" dirty="0">
                <a:solidFill>
                  <a:srgbClr val="002060"/>
                </a:solidFill>
                <a:latin typeface="Comic Sans MS" pitchFamily="66" charset="0"/>
                <a:cs typeface="Times New Roman" pitchFamily="18" charset="0"/>
              </a:rPr>
              <a:t>Предлагаются определенные сочетания согласных букв.</a:t>
            </a:r>
          </a:p>
          <a:p>
            <a:pPr lvl="0" indent="457200" algn="just"/>
            <a:r>
              <a:rPr lang="ru-RU" sz="2000" dirty="0">
                <a:solidFill>
                  <a:srgbClr val="002060"/>
                </a:solidFill>
                <a:latin typeface="Comic Sans MS" pitchFamily="66" charset="0"/>
                <a:cs typeface="Times New Roman" pitchFamily="18" charset="0"/>
              </a:rPr>
              <a:t>Например: КНТ или ЗБ. Чтобы найти слово, надо добавить в </a:t>
            </a:r>
            <a:r>
              <a:rPr lang="ru-RU" sz="2000" dirty="0" smtClean="0">
                <a:solidFill>
                  <a:srgbClr val="002060"/>
                </a:solidFill>
                <a:latin typeface="Comic Sans MS" pitchFamily="66" charset="0"/>
                <a:cs typeface="Times New Roman" pitchFamily="18" charset="0"/>
              </a:rPr>
              <a:t>       него гласные</a:t>
            </a:r>
            <a:endParaRPr lang="ru-RU" sz="2000" dirty="0">
              <a:solidFill>
                <a:srgbClr val="002060"/>
              </a:solidFill>
              <a:latin typeface="Comic Sans MS" pitchFamily="66" charset="0"/>
              <a:cs typeface="Times New Roman" pitchFamily="18" charset="0"/>
            </a:endParaRPr>
          </a:p>
          <a:p>
            <a:pPr lvl="0" indent="457200" algn="just"/>
            <a:r>
              <a:rPr lang="ru-RU" sz="2000" dirty="0" smtClean="0">
                <a:solidFill>
                  <a:srgbClr val="002060"/>
                </a:solidFill>
                <a:latin typeface="Comic Sans MS" pitchFamily="66" charset="0"/>
                <a:cs typeface="Times New Roman" pitchFamily="18" charset="0"/>
              </a:rPr>
              <a:t>             </a:t>
            </a:r>
          </a:p>
          <a:p>
            <a:pPr lvl="0" indent="457200" algn="just"/>
            <a:r>
              <a:rPr lang="ru-RU" sz="2000" dirty="0">
                <a:solidFill>
                  <a:srgbClr val="002060"/>
                </a:solidFill>
                <a:latin typeface="Comic Sans MS" pitchFamily="66" charset="0"/>
                <a:cs typeface="Times New Roman" pitchFamily="18" charset="0"/>
              </a:rPr>
              <a:t> </a:t>
            </a:r>
            <a:r>
              <a:rPr lang="ru-RU" sz="2000" dirty="0" smtClean="0">
                <a:solidFill>
                  <a:srgbClr val="002060"/>
                </a:solidFill>
                <a:latin typeface="Comic Sans MS" pitchFamily="66" charset="0"/>
                <a:cs typeface="Times New Roman" pitchFamily="18" charset="0"/>
              </a:rPr>
              <a:t>             Могут </a:t>
            </a:r>
            <a:r>
              <a:rPr lang="ru-RU" sz="2000" dirty="0">
                <a:solidFill>
                  <a:srgbClr val="002060"/>
                </a:solidFill>
                <a:latin typeface="Comic Sans MS" pitchFamily="66" charset="0"/>
                <a:cs typeface="Times New Roman" pitchFamily="18" charset="0"/>
              </a:rPr>
              <a:t>получиться слова: КНТ (канат, кнут, кант</a:t>
            </a:r>
            <a:r>
              <a:rPr lang="ru-RU" sz="2000" dirty="0" smtClean="0">
                <a:solidFill>
                  <a:srgbClr val="002060"/>
                </a:solidFill>
                <a:latin typeface="Comic Sans MS" pitchFamily="66" charset="0"/>
                <a:cs typeface="Times New Roman" pitchFamily="18" charset="0"/>
              </a:rPr>
              <a:t>). </a:t>
            </a:r>
          </a:p>
          <a:p>
            <a:pPr lvl="0" indent="457200" algn="just"/>
            <a:r>
              <a:rPr lang="ru-RU" sz="2000" dirty="0" smtClean="0">
                <a:solidFill>
                  <a:srgbClr val="002060"/>
                </a:solidFill>
                <a:latin typeface="Comic Sans MS" pitchFamily="66" charset="0"/>
                <a:cs typeface="Times New Roman" pitchFamily="18" charset="0"/>
              </a:rPr>
              <a:t>                                                       ЗБ    - (</a:t>
            </a:r>
            <a:r>
              <a:rPr lang="ru-RU" sz="2000" dirty="0">
                <a:solidFill>
                  <a:srgbClr val="002060"/>
                </a:solidFill>
                <a:latin typeface="Comic Sans MS" pitchFamily="66" charset="0"/>
                <a:cs typeface="Times New Roman" pitchFamily="18" charset="0"/>
              </a:rPr>
              <a:t>зуб, зоб, изба, зябь</a:t>
            </a:r>
            <a:r>
              <a:rPr lang="ru-RU" sz="2000" dirty="0" smtClean="0">
                <a:solidFill>
                  <a:srgbClr val="002060"/>
                </a:solidFill>
                <a:latin typeface="Comic Sans MS" pitchFamily="66" charset="0"/>
                <a:cs typeface="Times New Roman" pitchFamily="18" charset="0"/>
              </a:rPr>
              <a:t>).</a:t>
            </a:r>
            <a:endParaRPr lang="ru-RU" sz="2000" dirty="0">
              <a:solidFill>
                <a:srgbClr val="002060"/>
              </a:solidFill>
              <a:latin typeface="Comic Sans MS" pitchFamily="66"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972" y="-14064"/>
            <a:ext cx="2808000" cy="19420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46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500633" y="258366"/>
            <a:ext cx="8280920" cy="6124754"/>
          </a:xfrm>
          <a:prstGeom prst="rect">
            <a:avLst/>
          </a:prstGeom>
          <a:solidFill>
            <a:schemeClr val="bg1"/>
          </a:solidFill>
        </p:spPr>
        <p:txBody>
          <a:bodyPr wrap="square" rtlCol="0">
            <a:spAutoFit/>
          </a:bodyPr>
          <a:lstStyle/>
          <a:p>
            <a:pPr lvl="0" indent="457200" algn="just"/>
            <a:r>
              <a:rPr lang="ru-RU" sz="2400" b="1" u="sng" dirty="0">
                <a:solidFill>
                  <a:srgbClr val="002060"/>
                </a:solidFill>
                <a:latin typeface="Times New Roman" pitchFamily="18" charset="0"/>
                <a:cs typeface="Times New Roman" pitchFamily="18" charset="0"/>
              </a:rPr>
              <a:t>Тренажер </a:t>
            </a:r>
            <a:r>
              <a:rPr lang="en-US" sz="2400" b="1" u="sng" dirty="0" smtClean="0">
                <a:solidFill>
                  <a:srgbClr val="002060"/>
                </a:solidFill>
                <a:latin typeface="Times New Roman" pitchFamily="18" charset="0"/>
                <a:cs typeface="Times New Roman" pitchFamily="18" charset="0"/>
              </a:rPr>
              <a:t>3</a:t>
            </a:r>
            <a:r>
              <a:rPr lang="ru-RU" sz="2400" b="1" u="sng" dirty="0" smtClean="0">
                <a:solidFill>
                  <a:srgbClr val="002060"/>
                </a:solidFill>
                <a:latin typeface="Times New Roman" pitchFamily="18" charset="0"/>
                <a:cs typeface="Times New Roman" pitchFamily="18" charset="0"/>
              </a:rPr>
              <a:t>.</a:t>
            </a:r>
            <a:endParaRPr lang="ru-RU" sz="2400" b="1" u="sng" dirty="0">
              <a:solidFill>
                <a:srgbClr val="002060"/>
              </a:solidFill>
              <a:latin typeface="Times New Roman" pitchFamily="18" charset="0"/>
              <a:cs typeface="Times New Roman" pitchFamily="18" charset="0"/>
            </a:endParaRPr>
          </a:p>
          <a:p>
            <a:pPr lvl="0" indent="457200" algn="just"/>
            <a:endParaRPr lang="en-US" sz="2400" b="1" dirty="0" smtClean="0">
              <a:solidFill>
                <a:prstClr val="black"/>
              </a:solidFill>
              <a:latin typeface="Times New Roman" pitchFamily="18" charset="0"/>
              <a:cs typeface="Times New Roman" pitchFamily="18" charset="0"/>
            </a:endParaRPr>
          </a:p>
          <a:p>
            <a:pPr lvl="0" indent="457200" algn="just"/>
            <a:endParaRPr lang="ru-RU" sz="2400" b="1" dirty="0">
              <a:solidFill>
                <a:prstClr val="black"/>
              </a:solidFill>
              <a:latin typeface="Times New Roman" pitchFamily="18" charset="0"/>
              <a:cs typeface="Times New Roman" pitchFamily="18" charset="0"/>
            </a:endParaRPr>
          </a:p>
          <a:p>
            <a:pPr lvl="0" indent="457200" algn="just"/>
            <a:endParaRPr lang="en-US" sz="2000" dirty="0" smtClean="0">
              <a:solidFill>
                <a:srgbClr val="002060"/>
              </a:solidFill>
              <a:latin typeface="Comic Sans MS" pitchFamily="66" charset="0"/>
              <a:cs typeface="Times New Roman" pitchFamily="18" charset="0"/>
            </a:endParaRPr>
          </a:p>
          <a:p>
            <a:pPr lvl="0" indent="457200" algn="just"/>
            <a:endParaRPr lang="ru-RU" sz="2000" dirty="0" smtClean="0">
              <a:solidFill>
                <a:srgbClr val="002060"/>
              </a:solidFill>
              <a:latin typeface="Comic Sans MS" pitchFamily="66" charset="0"/>
              <a:cs typeface="Times New Roman" pitchFamily="18" charset="0"/>
            </a:endParaRPr>
          </a:p>
          <a:p>
            <a:pPr lvl="0" indent="457200" algn="just"/>
            <a:r>
              <a:rPr lang="ru-RU" sz="2000" dirty="0" smtClean="0">
                <a:solidFill>
                  <a:srgbClr val="002060"/>
                </a:solidFill>
                <a:latin typeface="Comic Sans MS" pitchFamily="66" charset="0"/>
                <a:cs typeface="Times New Roman" pitchFamily="18" charset="0"/>
              </a:rPr>
              <a:t>Задания </a:t>
            </a:r>
            <a:r>
              <a:rPr lang="ru-RU" sz="2000" dirty="0">
                <a:solidFill>
                  <a:srgbClr val="002060"/>
                </a:solidFill>
                <a:latin typeface="Comic Sans MS" pitchFamily="66" charset="0"/>
                <a:cs typeface="Times New Roman" pitchFamily="18" charset="0"/>
              </a:rPr>
              <a:t>на проверку инерции мышления.</a:t>
            </a:r>
          </a:p>
          <a:p>
            <a:pPr lvl="0" indent="457200" algn="just"/>
            <a:r>
              <a:rPr lang="ru-RU" sz="2000" dirty="0">
                <a:solidFill>
                  <a:srgbClr val="002060"/>
                </a:solidFill>
                <a:latin typeface="Comic Sans MS" pitchFamily="66" charset="0"/>
                <a:cs typeface="Times New Roman" pitchFamily="18" charset="0"/>
              </a:rPr>
              <a:t>Требуется быстро отвечать на вопросы заданий. Подумать </a:t>
            </a:r>
            <a:r>
              <a:rPr lang="ru-RU" sz="2000" dirty="0" smtClean="0">
                <a:solidFill>
                  <a:srgbClr val="002060"/>
                </a:solidFill>
                <a:latin typeface="Comic Sans MS" pitchFamily="66" charset="0"/>
                <a:cs typeface="Times New Roman" pitchFamily="18" charset="0"/>
              </a:rPr>
              <a:t> при </a:t>
            </a:r>
            <a:r>
              <a:rPr lang="ru-RU" sz="2000" dirty="0">
                <a:solidFill>
                  <a:srgbClr val="002060"/>
                </a:solidFill>
                <a:latin typeface="Comic Sans MS" pitchFamily="66" charset="0"/>
                <a:cs typeface="Times New Roman" pitchFamily="18" charset="0"/>
              </a:rPr>
              <a:t>этом можно, но не долго.</a:t>
            </a:r>
          </a:p>
          <a:p>
            <a:pPr lvl="0" indent="457200" algn="just"/>
            <a:r>
              <a:rPr lang="ru-RU" sz="2000" dirty="0">
                <a:solidFill>
                  <a:srgbClr val="002060"/>
                </a:solidFill>
                <a:latin typeface="Comic Sans MS" pitchFamily="66" charset="0"/>
                <a:cs typeface="Times New Roman" pitchFamily="18" charset="0"/>
              </a:rPr>
              <a:t>1.   Сколько пальцев на 2-х руках, а на 4-х?</a:t>
            </a:r>
          </a:p>
          <a:p>
            <a:pPr lvl="0" indent="457200" algn="just"/>
            <a:r>
              <a:rPr lang="ru-RU" sz="2000" dirty="0">
                <a:solidFill>
                  <a:srgbClr val="002060"/>
                </a:solidFill>
                <a:latin typeface="Comic Sans MS" pitchFamily="66" charset="0"/>
                <a:cs typeface="Times New Roman" pitchFamily="18" charset="0"/>
              </a:rPr>
              <a:t>2. На болоте сидит по-французски говорит. Кто это? (объясни с каких пор лягушки стали говорить, да еще и по-французски).</a:t>
            </a:r>
          </a:p>
          <a:p>
            <a:pPr lvl="0" indent="457200" algn="just"/>
            <a:r>
              <a:rPr lang="ru-RU" sz="2000" dirty="0">
                <a:solidFill>
                  <a:srgbClr val="002060"/>
                </a:solidFill>
                <a:latin typeface="Comic Sans MS" pitchFamily="66" charset="0"/>
                <a:cs typeface="Times New Roman" pitchFamily="18" charset="0"/>
              </a:rPr>
              <a:t>3.  К реке подошли два человека. Как им переправиться на противоположный берег. Если имеется ода одноместная лодка. На улице довольно холодно, но еще не совсем зима — речка не замерзла.</a:t>
            </a:r>
          </a:p>
          <a:p>
            <a:pPr lvl="0" indent="457200" algn="just"/>
            <a:r>
              <a:rPr lang="ru-RU" sz="2000" dirty="0">
                <a:solidFill>
                  <a:srgbClr val="002060"/>
                </a:solidFill>
                <a:latin typeface="Comic Sans MS" pitchFamily="66" charset="0"/>
                <a:cs typeface="Times New Roman" pitchFamily="18" charset="0"/>
              </a:rPr>
              <a:t>4. Как глухонемой в хозяйственном магазине объяснит продавцу, что ему нужен молоток? А как слепому попросить ножницы?</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550" r="71789" b="27675"/>
          <a:stretch/>
        </p:blipFill>
        <p:spPr bwMode="auto">
          <a:xfrm>
            <a:off x="2843808" y="98656"/>
            <a:ext cx="1296000" cy="19780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065" r="33870" b="39639"/>
          <a:stretch/>
        </p:blipFill>
        <p:spPr bwMode="auto">
          <a:xfrm>
            <a:off x="5220072" y="100307"/>
            <a:ext cx="1584000" cy="18370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6704" t="7245" r="5827" b="30902"/>
          <a:stretch/>
        </p:blipFill>
        <p:spPr bwMode="auto">
          <a:xfrm>
            <a:off x="7618232" y="332656"/>
            <a:ext cx="1296000" cy="18539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8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1480778" y="116632"/>
            <a:ext cx="6120680" cy="830997"/>
          </a:xfrm>
          <a:prstGeom prst="rect">
            <a:avLst/>
          </a:prstGeom>
          <a:noFill/>
        </p:spPr>
        <p:txBody>
          <a:bodyPr wrap="square" rtlCol="0">
            <a:spAutoFit/>
          </a:bodyPr>
          <a:lstStyle/>
          <a:p>
            <a:pPr algn="ctr"/>
            <a:r>
              <a:rPr lang="ru-RU" b="1" dirty="0" smtClean="0">
                <a:solidFill>
                  <a:srgbClr val="111111"/>
                </a:solidFill>
                <a:latin typeface="Times New Roman"/>
                <a:ea typeface="Times New Roman"/>
              </a:rPr>
              <a:t> </a:t>
            </a:r>
            <a:r>
              <a:rPr lang="ru-RU" sz="2400" b="1" dirty="0" smtClean="0">
                <a:solidFill>
                  <a:schemeClr val="tx2">
                    <a:lumMod val="75000"/>
                  </a:schemeClr>
                </a:solidFill>
                <a:latin typeface="Times New Roman"/>
                <a:ea typeface="Times New Roman"/>
              </a:rPr>
              <a:t>Международные </a:t>
            </a:r>
          </a:p>
          <a:p>
            <a:pPr algn="ctr"/>
            <a:r>
              <a:rPr lang="ru-RU" sz="2400" b="1" dirty="0" smtClean="0">
                <a:solidFill>
                  <a:schemeClr val="tx2">
                    <a:lumMod val="75000"/>
                  </a:schemeClr>
                </a:solidFill>
                <a:latin typeface="Times New Roman"/>
                <a:ea typeface="Times New Roman"/>
              </a:rPr>
              <a:t>образовательные </a:t>
            </a:r>
            <a:r>
              <a:rPr lang="ru-RU" sz="2400" b="1" dirty="0">
                <a:solidFill>
                  <a:schemeClr val="tx2">
                    <a:lumMod val="75000"/>
                  </a:schemeClr>
                </a:solidFill>
                <a:latin typeface="Times New Roman"/>
                <a:ea typeface="Times New Roman"/>
              </a:rPr>
              <a:t>стандарты </a:t>
            </a:r>
            <a:endParaRPr lang="ru-RU" sz="2400" dirty="0">
              <a:solidFill>
                <a:schemeClr val="tx2">
                  <a:lumMod val="75000"/>
                </a:schemeClr>
              </a:solidFill>
            </a:endParaRPr>
          </a:p>
        </p:txBody>
      </p:sp>
      <p:sp>
        <p:nvSpPr>
          <p:cNvPr id="3" name="Овал 2"/>
          <p:cNvSpPr/>
          <p:nvPr/>
        </p:nvSpPr>
        <p:spPr>
          <a:xfrm>
            <a:off x="467544" y="1491553"/>
            <a:ext cx="2592288"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5940152" y="1491553"/>
            <a:ext cx="2736304" cy="12241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012008" y="2712303"/>
            <a:ext cx="2880320" cy="143339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555776" y="4907774"/>
            <a:ext cx="3888432" cy="158417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568997" y="2967334"/>
            <a:ext cx="2308473" cy="923330"/>
          </a:xfrm>
          <a:prstGeom prst="rect">
            <a:avLst/>
          </a:prstGeom>
          <a:noFill/>
        </p:spPr>
        <p:txBody>
          <a:bodyPr wrap="square" rtlCol="0">
            <a:spAutoFit/>
          </a:bodyPr>
          <a:lstStyle/>
          <a:p>
            <a:r>
              <a:rPr lang="ru-RU" b="1" dirty="0" smtClean="0">
                <a:solidFill>
                  <a:srgbClr val="111111"/>
                </a:solidFill>
                <a:latin typeface="Times New Roman"/>
                <a:ea typeface="Times New Roman"/>
              </a:rPr>
              <a:t> </a:t>
            </a:r>
            <a:r>
              <a:rPr lang="ru-RU" b="1" dirty="0" smtClean="0">
                <a:solidFill>
                  <a:srgbClr val="C00000"/>
                </a:solidFill>
                <a:latin typeface="Times New Roman"/>
                <a:ea typeface="Times New Roman"/>
              </a:rPr>
              <a:t>Предпосылки</a:t>
            </a:r>
            <a:r>
              <a:rPr lang="ru-RU" b="1" dirty="0" smtClean="0">
                <a:solidFill>
                  <a:srgbClr val="111111"/>
                </a:solidFill>
                <a:latin typeface="Times New Roman"/>
                <a:ea typeface="Times New Roman"/>
              </a:rPr>
              <a:t>   </a:t>
            </a:r>
            <a:r>
              <a:rPr lang="ru-RU" b="1" dirty="0" smtClean="0">
                <a:solidFill>
                  <a:srgbClr val="C00000"/>
                </a:solidFill>
                <a:latin typeface="Times New Roman"/>
                <a:ea typeface="Times New Roman"/>
              </a:rPr>
              <a:t>читательской</a:t>
            </a:r>
            <a:r>
              <a:rPr lang="ru-RU" b="1" dirty="0">
                <a:solidFill>
                  <a:srgbClr val="C00000"/>
                </a:solidFill>
                <a:latin typeface="Times New Roman"/>
                <a:ea typeface="Times New Roman"/>
              </a:rPr>
              <a:t> </a:t>
            </a:r>
            <a:endParaRPr lang="ru-RU" b="1" dirty="0" smtClean="0">
              <a:solidFill>
                <a:srgbClr val="C00000"/>
              </a:solidFill>
              <a:latin typeface="Times New Roman"/>
              <a:ea typeface="Times New Roman"/>
            </a:endParaRPr>
          </a:p>
          <a:p>
            <a:r>
              <a:rPr lang="ru-RU" b="1" dirty="0">
                <a:solidFill>
                  <a:srgbClr val="C00000"/>
                </a:solidFill>
                <a:latin typeface="Times New Roman"/>
                <a:ea typeface="Times New Roman"/>
              </a:rPr>
              <a:t> </a:t>
            </a:r>
            <a:r>
              <a:rPr lang="ru-RU" b="1" dirty="0" smtClean="0">
                <a:solidFill>
                  <a:srgbClr val="C00000"/>
                </a:solidFill>
                <a:latin typeface="Times New Roman"/>
                <a:ea typeface="Times New Roman"/>
              </a:rPr>
              <a:t>   грамотности</a:t>
            </a:r>
            <a:r>
              <a:rPr lang="ru-RU" b="1" dirty="0">
                <a:solidFill>
                  <a:srgbClr val="111111"/>
                </a:solidFill>
                <a:latin typeface="Times New Roman"/>
                <a:ea typeface="Times New Roman"/>
              </a:rPr>
              <a:t> </a:t>
            </a:r>
            <a:endParaRPr lang="ru-RU" dirty="0"/>
          </a:p>
        </p:txBody>
      </p:sp>
      <p:sp>
        <p:nvSpPr>
          <p:cNvPr id="8" name="TextBox 7"/>
          <p:cNvSpPr txBox="1"/>
          <p:nvPr/>
        </p:nvSpPr>
        <p:spPr>
          <a:xfrm>
            <a:off x="6299609" y="1641956"/>
            <a:ext cx="2592288" cy="923330"/>
          </a:xfrm>
          <a:prstGeom prst="rect">
            <a:avLst/>
          </a:prstGeom>
          <a:noFill/>
        </p:spPr>
        <p:txBody>
          <a:bodyPr wrap="square" rtlCol="0">
            <a:spAutoFit/>
          </a:bodyPr>
          <a:lstStyle/>
          <a:p>
            <a:pPr indent="228600">
              <a:spcAft>
                <a:spcPts val="0"/>
              </a:spcAft>
            </a:pPr>
            <a:r>
              <a:rPr lang="ru-RU" b="1" dirty="0">
                <a:solidFill>
                  <a:srgbClr val="C00000"/>
                </a:solidFill>
                <a:latin typeface="Times New Roman"/>
                <a:ea typeface="Times New Roman"/>
              </a:rPr>
              <a:t>Предпосылки </a:t>
            </a:r>
            <a:r>
              <a:rPr lang="ru-RU" b="1" dirty="0" smtClean="0">
                <a:solidFill>
                  <a:srgbClr val="C00000"/>
                </a:solidFill>
                <a:latin typeface="Times New Roman"/>
                <a:ea typeface="Times New Roman"/>
                <a:cs typeface="Times New Roman"/>
              </a:rPr>
              <a:t>естественно-научной</a:t>
            </a:r>
            <a:r>
              <a:rPr lang="ru-RU" dirty="0" smtClean="0">
                <a:solidFill>
                  <a:srgbClr val="C00000"/>
                </a:solidFill>
                <a:latin typeface="Times New Roman"/>
                <a:ea typeface="Times New Roman"/>
                <a:cs typeface="Times New Roman"/>
              </a:rPr>
              <a:t>     </a:t>
            </a:r>
            <a:r>
              <a:rPr lang="ru-RU" b="1" dirty="0" smtClean="0">
                <a:solidFill>
                  <a:srgbClr val="C00000"/>
                </a:solidFill>
                <a:latin typeface="Times New Roman"/>
                <a:ea typeface="Times New Roman"/>
                <a:cs typeface="Times New Roman"/>
              </a:rPr>
              <a:t>грамотности</a:t>
            </a:r>
            <a:endParaRPr lang="ru-RU" dirty="0">
              <a:solidFill>
                <a:srgbClr val="C00000"/>
              </a:solidFill>
              <a:ea typeface="Calibri"/>
              <a:cs typeface="Times New Roman"/>
            </a:endParaRPr>
          </a:p>
        </p:txBody>
      </p:sp>
      <p:sp>
        <p:nvSpPr>
          <p:cNvPr id="9" name="TextBox 8"/>
          <p:cNvSpPr txBox="1"/>
          <p:nvPr/>
        </p:nvSpPr>
        <p:spPr>
          <a:xfrm>
            <a:off x="755576" y="1696641"/>
            <a:ext cx="2606613" cy="923330"/>
          </a:xfrm>
          <a:prstGeom prst="rect">
            <a:avLst/>
          </a:prstGeom>
          <a:noFill/>
        </p:spPr>
        <p:txBody>
          <a:bodyPr wrap="square" rtlCol="0">
            <a:spAutoFit/>
          </a:bodyPr>
          <a:lstStyle/>
          <a:p>
            <a:pPr indent="228600">
              <a:spcAft>
                <a:spcPts val="0"/>
              </a:spcAft>
            </a:pPr>
            <a:r>
              <a:rPr lang="ru-RU" b="1" dirty="0">
                <a:solidFill>
                  <a:srgbClr val="C00000"/>
                </a:solidFill>
                <a:latin typeface="Times New Roman"/>
                <a:ea typeface="Times New Roman"/>
              </a:rPr>
              <a:t>Предпосылки </a:t>
            </a:r>
            <a:r>
              <a:rPr lang="ru-RU" b="1" dirty="0" smtClean="0">
                <a:solidFill>
                  <a:srgbClr val="C00000"/>
                </a:solidFill>
                <a:latin typeface="Times New Roman"/>
                <a:ea typeface="Times New Roman"/>
                <a:cs typeface="Times New Roman"/>
              </a:rPr>
              <a:t>математической</a:t>
            </a:r>
            <a:r>
              <a:rPr lang="ru-RU" dirty="0">
                <a:solidFill>
                  <a:srgbClr val="C00000"/>
                </a:solidFill>
                <a:latin typeface="Times New Roman"/>
                <a:ea typeface="Times New Roman"/>
                <a:cs typeface="Times New Roman"/>
              </a:rPr>
              <a:t> </a:t>
            </a:r>
            <a:endParaRPr lang="ru-RU" dirty="0" smtClean="0">
              <a:solidFill>
                <a:srgbClr val="C00000"/>
              </a:solidFill>
              <a:latin typeface="Times New Roman"/>
              <a:ea typeface="Times New Roman"/>
              <a:cs typeface="Times New Roman"/>
            </a:endParaRPr>
          </a:p>
          <a:p>
            <a:pPr indent="228600">
              <a:spcAft>
                <a:spcPts val="0"/>
              </a:spcAft>
            </a:pPr>
            <a:r>
              <a:rPr lang="ru-RU" b="1" dirty="0">
                <a:solidFill>
                  <a:srgbClr val="C00000"/>
                </a:solidFill>
                <a:latin typeface="Times New Roman"/>
                <a:ea typeface="Times New Roman"/>
                <a:cs typeface="Times New Roman"/>
              </a:rPr>
              <a:t> </a:t>
            </a:r>
            <a:r>
              <a:rPr lang="ru-RU" b="1" dirty="0" smtClean="0">
                <a:solidFill>
                  <a:srgbClr val="C00000"/>
                </a:solidFill>
                <a:latin typeface="Times New Roman"/>
                <a:ea typeface="Times New Roman"/>
                <a:cs typeface="Times New Roman"/>
              </a:rPr>
              <a:t>  грамотности</a:t>
            </a:r>
            <a:endParaRPr lang="ru-RU" sz="1400" dirty="0">
              <a:solidFill>
                <a:srgbClr val="C00000"/>
              </a:solidFill>
              <a:ea typeface="Calibri"/>
              <a:cs typeface="Times New Roman"/>
            </a:endParaRPr>
          </a:p>
        </p:txBody>
      </p:sp>
      <p:sp>
        <p:nvSpPr>
          <p:cNvPr id="10" name="TextBox 9"/>
          <p:cNvSpPr txBox="1"/>
          <p:nvPr/>
        </p:nvSpPr>
        <p:spPr>
          <a:xfrm>
            <a:off x="3487663" y="5088236"/>
            <a:ext cx="3604618" cy="1200329"/>
          </a:xfrm>
          <a:prstGeom prst="rect">
            <a:avLst/>
          </a:prstGeom>
          <a:noFill/>
        </p:spPr>
        <p:txBody>
          <a:bodyPr wrap="square" rtlCol="0">
            <a:spAutoFit/>
          </a:bodyPr>
          <a:lstStyle/>
          <a:p>
            <a:r>
              <a:rPr lang="ru-RU" b="1" dirty="0" smtClean="0">
                <a:solidFill>
                  <a:srgbClr val="111111"/>
                </a:solidFill>
                <a:latin typeface="Times New Roman"/>
                <a:ea typeface="Times New Roman"/>
              </a:rPr>
              <a:t> </a:t>
            </a:r>
            <a:r>
              <a:rPr lang="ru-RU" sz="2400" b="1" dirty="0">
                <a:solidFill>
                  <a:srgbClr val="C00000"/>
                </a:solidFill>
                <a:latin typeface="Times New Roman"/>
                <a:ea typeface="Times New Roman"/>
              </a:rPr>
              <a:t>П</a:t>
            </a:r>
            <a:r>
              <a:rPr lang="ru-RU" sz="2400" b="1" dirty="0" smtClean="0">
                <a:solidFill>
                  <a:srgbClr val="C00000"/>
                </a:solidFill>
                <a:latin typeface="Times New Roman"/>
                <a:ea typeface="Times New Roman"/>
              </a:rPr>
              <a:t>редпосылки</a:t>
            </a:r>
            <a:r>
              <a:rPr lang="ru-RU" b="1" dirty="0" smtClean="0">
                <a:solidFill>
                  <a:srgbClr val="111111"/>
                </a:solidFill>
                <a:latin typeface="Times New Roman"/>
                <a:ea typeface="Times New Roman"/>
              </a:rPr>
              <a:t>  </a:t>
            </a:r>
            <a:r>
              <a:rPr lang="ru-RU" sz="2400" b="1" dirty="0" smtClean="0">
                <a:solidFill>
                  <a:srgbClr val="C00000"/>
                </a:solidFill>
                <a:latin typeface="Times New Roman"/>
                <a:ea typeface="Times New Roman"/>
              </a:rPr>
              <a:t>глобальной                           компетенции</a:t>
            </a:r>
            <a:endParaRPr lang="ru-RU" sz="2400" b="1" dirty="0">
              <a:solidFill>
                <a:srgbClr val="C00000"/>
              </a:solidFill>
            </a:endParaRPr>
          </a:p>
        </p:txBody>
      </p:sp>
      <p:cxnSp>
        <p:nvCxnSpPr>
          <p:cNvPr id="14" name="Прямая соединительная линия 13"/>
          <p:cNvCxnSpPr>
            <a:endCxn id="5" idx="2"/>
          </p:cNvCxnSpPr>
          <p:nvPr/>
        </p:nvCxnSpPr>
        <p:spPr>
          <a:xfrm>
            <a:off x="1961232" y="2679685"/>
            <a:ext cx="1050776" cy="749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a:endCxn id="6" idx="0"/>
          </p:cNvCxnSpPr>
          <p:nvPr/>
        </p:nvCxnSpPr>
        <p:spPr>
          <a:xfrm>
            <a:off x="4488172" y="4165389"/>
            <a:ext cx="11820" cy="742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Прямая соединительная линия 30"/>
          <p:cNvCxnSpPr>
            <a:endCxn id="5" idx="6"/>
          </p:cNvCxnSpPr>
          <p:nvPr/>
        </p:nvCxnSpPr>
        <p:spPr>
          <a:xfrm flipH="1">
            <a:off x="5892328" y="2712303"/>
            <a:ext cx="1175768" cy="7166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Прямая соединительная линия 36"/>
          <p:cNvCxnSpPr/>
          <p:nvPr/>
        </p:nvCxnSpPr>
        <p:spPr>
          <a:xfrm flipH="1">
            <a:off x="6156759" y="2704320"/>
            <a:ext cx="1438994" cy="2552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Прямая соединительная линия 38"/>
          <p:cNvCxnSpPr/>
          <p:nvPr/>
        </p:nvCxnSpPr>
        <p:spPr>
          <a:xfrm>
            <a:off x="1619672" y="2731998"/>
            <a:ext cx="1224136" cy="2552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Прямая соединительная линия 41"/>
          <p:cNvCxnSpPr/>
          <p:nvPr/>
        </p:nvCxnSpPr>
        <p:spPr>
          <a:xfrm>
            <a:off x="3012008" y="1983650"/>
            <a:ext cx="2975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Прямая соединительная линия 54"/>
          <p:cNvCxnSpPr>
            <a:endCxn id="5" idx="0"/>
          </p:cNvCxnSpPr>
          <p:nvPr/>
        </p:nvCxnSpPr>
        <p:spPr>
          <a:xfrm flipH="1">
            <a:off x="4452168" y="1963955"/>
            <a:ext cx="11820" cy="7483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Прямая соединительная линия 64"/>
          <p:cNvCxnSpPr/>
          <p:nvPr/>
        </p:nvCxnSpPr>
        <p:spPr>
          <a:xfrm flipV="1">
            <a:off x="2653911" y="3715376"/>
            <a:ext cx="485809" cy="1153784"/>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Прямая соединительная линия 91"/>
          <p:cNvCxnSpPr/>
          <p:nvPr/>
        </p:nvCxnSpPr>
        <p:spPr>
          <a:xfrm>
            <a:off x="5796136" y="3717032"/>
            <a:ext cx="588019" cy="11521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73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734963" y="260648"/>
            <a:ext cx="7966942" cy="3985706"/>
          </a:xfrm>
          <a:prstGeom prst="rect">
            <a:avLst/>
          </a:prstGeom>
          <a:noFill/>
        </p:spPr>
        <p:txBody>
          <a:bodyPr wrap="square" rtlCol="0">
            <a:spAutoFit/>
          </a:bodyPr>
          <a:lstStyle/>
          <a:p>
            <a:pPr>
              <a:lnSpc>
                <a:spcPct val="115000"/>
              </a:lnSpc>
              <a:spcAft>
                <a:spcPts val="1000"/>
              </a:spcAft>
            </a:pPr>
            <a:r>
              <a:rPr lang="ru-RU" sz="2000" b="1" i="1" dirty="0">
                <a:solidFill>
                  <a:srgbClr val="C00000"/>
                </a:solidFill>
                <a:latin typeface="Arial" pitchFamily="34" charset="0"/>
                <a:ea typeface="Calibri"/>
                <a:cs typeface="Arial" pitchFamily="34" charset="0"/>
              </a:rPr>
              <a:t>Таким образом, в результате свободной </a:t>
            </a:r>
            <a:r>
              <a:rPr lang="ru-RU" sz="2000" b="1" i="1" dirty="0" smtClean="0">
                <a:solidFill>
                  <a:srgbClr val="C00000"/>
                </a:solidFill>
                <a:latin typeface="Arial" pitchFamily="34" charset="0"/>
                <a:ea typeface="Calibri"/>
                <a:cs typeface="Arial" pitchFamily="34" charset="0"/>
              </a:rPr>
              <a:t>деятельности,</a:t>
            </a:r>
            <a:r>
              <a:rPr lang="en-US" sz="2000" b="1" i="1" dirty="0" smtClean="0">
                <a:solidFill>
                  <a:srgbClr val="C00000"/>
                </a:solidFill>
                <a:latin typeface="Arial" pitchFamily="34" charset="0"/>
                <a:ea typeface="Calibri"/>
                <a:cs typeface="Arial" pitchFamily="34" charset="0"/>
              </a:rPr>
              <a:t> </a:t>
            </a:r>
            <a:r>
              <a:rPr lang="ru-RU" sz="2000" b="1" i="1" dirty="0" smtClean="0">
                <a:solidFill>
                  <a:srgbClr val="C00000"/>
                </a:solidFill>
                <a:latin typeface="Arial" pitchFamily="34" charset="0"/>
                <a:ea typeface="Calibri"/>
                <a:cs typeface="Arial" pitchFamily="34" charset="0"/>
              </a:rPr>
              <a:t>непрерывной</a:t>
            </a:r>
            <a:r>
              <a:rPr lang="ru-RU" sz="2000" b="1" i="1" dirty="0">
                <a:solidFill>
                  <a:srgbClr val="C00000"/>
                </a:solidFill>
                <a:latin typeface="Arial" pitchFamily="34" charset="0"/>
                <a:ea typeface="Calibri"/>
                <a:cs typeface="Arial" pitchFamily="34" charset="0"/>
              </a:rPr>
              <a:t> образовательной деятельности с применением элементов ТРИЗ у детей снимается чувство скованности, преодолевается застенчивость, постепенно развивается логика мышления. Речевая и общая инициатива ТРИЗ дает детям возможность проявить свою индивидуальность, нестандартно мыслить. ТРИЗ развивает такие нравственные качества, как умение радоваться успехам других, желание помочь, стремление найти выход из затруднительного положения.</a:t>
            </a:r>
            <a:endParaRPr lang="ru-RU" sz="2000" dirty="0">
              <a:solidFill>
                <a:srgbClr val="C00000"/>
              </a:solidFill>
              <a:latin typeface="Arial" pitchFamily="34" charset="0"/>
              <a:ea typeface="Calibri"/>
              <a:cs typeface="Arial"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933056"/>
            <a:ext cx="5148000" cy="2666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59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 y="0"/>
            <a:ext cx="9173294" cy="6898430"/>
          </a:xfrm>
          <a:prstGeom prst="rect">
            <a:avLst/>
          </a:prstGeom>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89" y="1262658"/>
            <a:ext cx="8136000" cy="54006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C:\Users\User\Desktop\podelki_iz_plastili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6421"/>
            <a:ext cx="1944000" cy="2003203"/>
          </a:xfrm>
          <a:prstGeom prst="ellipse">
            <a:avLst/>
          </a:prstGeom>
          <a:ln>
            <a:noFill/>
          </a:ln>
          <a:effectLst>
            <a:reflection blurRad="6350" stA="52000" endA="300" endPos="35000" dir="5400000" sy="-100000" algn="bl" rotWithShape="0"/>
            <a:softEdge rad="112500"/>
          </a:effectLst>
          <a:scene3d>
            <a:camera prst="obliqueTopRight"/>
            <a:lightRig rig="threePt" dir="t"/>
          </a:scene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3688" y="139153"/>
            <a:ext cx="7237151" cy="830997"/>
          </a:xfrm>
          <a:prstGeom prst="rect">
            <a:avLst/>
          </a:prstGeom>
        </p:spPr>
        <p:txBody>
          <a:bodyPr wrap="square">
            <a:spAutoFit/>
          </a:bodyPr>
          <a:lstStyle/>
          <a:p>
            <a:pPr lvl="0" algn="ctr"/>
            <a:r>
              <a:rPr lang="ru-RU" sz="4800" dirty="0">
                <a:solidFill>
                  <a:srgbClr val="FF0000"/>
                </a:solidFill>
                <a:effectLst>
                  <a:outerShdw blurRad="38100" dist="38100" dir="2700000" algn="tl">
                    <a:srgbClr val="000000">
                      <a:alpha val="43137"/>
                    </a:srgbClr>
                  </a:outerShdw>
                </a:effectLst>
                <a:latin typeface="Comic Sans MS" pitchFamily="66" charset="0"/>
                <a:ea typeface="Arial Unicode MS" pitchFamily="34" charset="-128"/>
                <a:cs typeface="Arial Unicode MS" pitchFamily="34" charset="-128"/>
              </a:rPr>
              <a:t>Спасибо за </a:t>
            </a:r>
            <a:r>
              <a:rPr lang="ru-RU" sz="4800" dirty="0" smtClean="0">
                <a:solidFill>
                  <a:srgbClr val="FF0000"/>
                </a:solidFill>
                <a:effectLst>
                  <a:outerShdw blurRad="38100" dist="38100" dir="2700000" algn="tl">
                    <a:srgbClr val="000000">
                      <a:alpha val="43137"/>
                    </a:srgbClr>
                  </a:outerShdw>
                </a:effectLst>
                <a:latin typeface="Comic Sans MS" pitchFamily="66" charset="0"/>
                <a:ea typeface="Arial Unicode MS" pitchFamily="34" charset="-128"/>
                <a:cs typeface="Arial Unicode MS" pitchFamily="34" charset="-128"/>
              </a:rPr>
              <a:t>внимание!</a:t>
            </a:r>
            <a:endParaRPr lang="ru-RU" sz="4800" dirty="0">
              <a:solidFill>
                <a:srgbClr val="FF0000"/>
              </a:solidFill>
              <a:effectLst>
                <a:outerShdw blurRad="38100" dist="38100" dir="2700000" algn="tl">
                  <a:srgbClr val="000000">
                    <a:alpha val="43137"/>
                  </a:srgbClr>
                </a:outerShdw>
              </a:effectLst>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237128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1026" name="Picture 2" descr="C:\Users\User\Downloads\книга-removebg-pre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b="8799"/>
          <a:stretch/>
        </p:blipFill>
        <p:spPr bwMode="auto">
          <a:xfrm>
            <a:off x="5397322" y="4077072"/>
            <a:ext cx="3204000" cy="19480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82394" y="1340768"/>
            <a:ext cx="4752528" cy="1169551"/>
          </a:xfrm>
          <a:prstGeom prst="rect">
            <a:avLst/>
          </a:prstGeom>
          <a:solidFill>
            <a:schemeClr val="accent6">
              <a:lumMod val="20000"/>
              <a:lumOff val="80000"/>
            </a:schemeClr>
          </a:solidFill>
          <a:scene3d>
            <a:camera prst="orthographicFront"/>
            <a:lightRig rig="threePt" dir="t"/>
          </a:scene3d>
          <a:sp3d>
            <a:bevelT w="165100" prst="coolSlant"/>
          </a:sp3d>
        </p:spPr>
        <p:txBody>
          <a:bodyPr wrap="square">
            <a:spAutoFit/>
          </a:bodyPr>
          <a:lstStyle/>
          <a:p>
            <a:r>
              <a:rPr lang="ru-RU" sz="2800" b="1" dirty="0" smtClean="0">
                <a:solidFill>
                  <a:srgbClr val="C00000"/>
                </a:solidFill>
              </a:rPr>
              <a:t>   Читательская грамотность</a:t>
            </a:r>
          </a:p>
          <a:p>
            <a:endParaRPr lang="ru-RU" dirty="0"/>
          </a:p>
          <a:p>
            <a:endParaRPr lang="ru-RU" sz="2400" dirty="0" smtClean="0"/>
          </a:p>
        </p:txBody>
      </p:sp>
      <p:sp>
        <p:nvSpPr>
          <p:cNvPr id="4" name="TextBox 3"/>
          <p:cNvSpPr txBox="1"/>
          <p:nvPr/>
        </p:nvSpPr>
        <p:spPr>
          <a:xfrm>
            <a:off x="899592" y="260648"/>
            <a:ext cx="7704856" cy="523220"/>
          </a:xfrm>
          <a:prstGeom prst="rect">
            <a:avLst/>
          </a:prstGeom>
          <a:noFill/>
        </p:spPr>
        <p:txBody>
          <a:bodyPr wrap="square" rtlCol="0">
            <a:spAutoFit/>
          </a:bodyPr>
          <a:lstStyle/>
          <a:p>
            <a:pPr algn="ctr"/>
            <a:r>
              <a:rPr lang="ru-RU" sz="2800" dirty="0" smtClean="0"/>
              <a:t>  </a:t>
            </a:r>
            <a:r>
              <a:rPr lang="ru-RU" sz="2800" b="1" dirty="0" smtClean="0">
                <a:solidFill>
                  <a:srgbClr val="002060"/>
                </a:solidFill>
              </a:rPr>
              <a:t>Международные образовательные стандарты</a:t>
            </a:r>
            <a:endParaRPr lang="ru-RU" sz="2800" b="1" dirty="0">
              <a:solidFill>
                <a:srgbClr val="002060"/>
              </a:solidFill>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3844" y="1124744"/>
            <a:ext cx="3276000" cy="3651851"/>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
        <p:nvSpPr>
          <p:cNvPr id="2" name="TextBox 1"/>
          <p:cNvSpPr txBox="1"/>
          <p:nvPr/>
        </p:nvSpPr>
        <p:spPr>
          <a:xfrm>
            <a:off x="780416" y="3600016"/>
            <a:ext cx="4356484" cy="954107"/>
          </a:xfrm>
          <a:prstGeom prst="rect">
            <a:avLst/>
          </a:prstGeom>
          <a:solidFill>
            <a:schemeClr val="bg2"/>
          </a:solidFill>
          <a:scene3d>
            <a:camera prst="orthographicFront"/>
            <a:lightRig rig="threePt" dir="t"/>
          </a:scene3d>
          <a:sp3d>
            <a:bevelT w="152400" h="50800" prst="softRound"/>
          </a:sp3d>
        </p:spPr>
        <p:txBody>
          <a:bodyPr wrap="square" rtlCol="0">
            <a:spAutoFit/>
          </a:bodyPr>
          <a:lstStyle/>
          <a:p>
            <a:pPr lvl="0"/>
            <a:r>
              <a:rPr lang="ru-RU" sz="2800" b="1" dirty="0">
                <a:solidFill>
                  <a:srgbClr val="C00000"/>
                </a:solidFill>
              </a:rPr>
              <a:t>Формирование речевой активности дошкольников</a:t>
            </a:r>
          </a:p>
        </p:txBody>
      </p:sp>
    </p:spTree>
    <p:extLst>
      <p:ext uri="{BB962C8B-B14F-4D97-AF65-F5344CB8AC3E}">
        <p14:creationId xmlns:p14="http://schemas.microsoft.com/office/powerpoint/2010/main" val="25336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827584" y="260648"/>
            <a:ext cx="7488832" cy="523220"/>
          </a:xfrm>
          <a:prstGeom prst="rect">
            <a:avLst/>
          </a:prstGeom>
          <a:noFill/>
        </p:spPr>
        <p:txBody>
          <a:bodyPr wrap="square" rtlCol="0">
            <a:spAutoFit/>
          </a:bodyPr>
          <a:lstStyle/>
          <a:p>
            <a:pPr algn="ctr"/>
            <a:r>
              <a:rPr lang="ru-RU" sz="2800" b="1" dirty="0">
                <a:solidFill>
                  <a:srgbClr val="002060"/>
                </a:solidFill>
              </a:rPr>
              <a:t>Международные образовательные стандарты </a:t>
            </a:r>
          </a:p>
        </p:txBody>
      </p:sp>
      <p:sp>
        <p:nvSpPr>
          <p:cNvPr id="4" name="Прямоугольник 3"/>
          <p:cNvSpPr/>
          <p:nvPr/>
        </p:nvSpPr>
        <p:spPr>
          <a:xfrm>
            <a:off x="563588" y="1269884"/>
            <a:ext cx="5832648" cy="1077218"/>
          </a:xfrm>
          <a:prstGeom prst="rect">
            <a:avLst/>
          </a:prstGeom>
          <a:solidFill>
            <a:schemeClr val="accent2">
              <a:lumMod val="20000"/>
              <a:lumOff val="80000"/>
            </a:schemeClr>
          </a:solidFill>
          <a:scene3d>
            <a:camera prst="orthographicFront"/>
            <a:lightRig rig="threePt" dir="t"/>
          </a:scene3d>
          <a:sp3d>
            <a:bevelT prst="angle"/>
          </a:sp3d>
        </p:spPr>
        <p:txBody>
          <a:bodyPr wrap="square">
            <a:spAutoFit/>
          </a:bodyPr>
          <a:lstStyle/>
          <a:p>
            <a:r>
              <a:rPr lang="ru-RU" sz="2800" dirty="0" smtClean="0"/>
              <a:t>    </a:t>
            </a:r>
            <a:r>
              <a:rPr lang="ru-RU" sz="2800" b="1" dirty="0" smtClean="0">
                <a:solidFill>
                  <a:srgbClr val="0070C0"/>
                </a:solidFill>
              </a:rPr>
              <a:t>Естественно-научная </a:t>
            </a:r>
            <a:r>
              <a:rPr lang="ru-RU" sz="2800" b="1" dirty="0">
                <a:solidFill>
                  <a:srgbClr val="0070C0"/>
                </a:solidFill>
              </a:rPr>
              <a:t>грамотность </a:t>
            </a:r>
            <a:endParaRPr lang="ru-RU" sz="2800" b="1" dirty="0" smtClean="0">
              <a:solidFill>
                <a:srgbClr val="0070C0"/>
              </a:solidFill>
            </a:endParaRPr>
          </a:p>
          <a:p>
            <a:endParaRPr lang="ru-RU" dirty="0"/>
          </a:p>
          <a:p>
            <a:endParaRPr lang="ru-RU" dirty="0" smtClean="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66000" r="2867" b="22120"/>
          <a:stretch/>
        </p:blipFill>
        <p:spPr>
          <a:xfrm>
            <a:off x="6444208" y="1269884"/>
            <a:ext cx="2175917" cy="4443413"/>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p:spPr>
      </p:pic>
      <p:sp>
        <p:nvSpPr>
          <p:cNvPr id="3" name="TextBox 2"/>
          <p:cNvSpPr txBox="1"/>
          <p:nvPr/>
        </p:nvSpPr>
        <p:spPr>
          <a:xfrm>
            <a:off x="797868" y="2996951"/>
            <a:ext cx="4608512" cy="2246769"/>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rtlCol="0">
            <a:spAutoFit/>
          </a:bodyPr>
          <a:lstStyle/>
          <a:p>
            <a:pPr lvl="0"/>
            <a:r>
              <a:rPr lang="ru-RU" sz="2800" b="1" dirty="0">
                <a:solidFill>
                  <a:srgbClr val="0070C0"/>
                </a:solidFill>
              </a:rPr>
              <a:t>Формирование </a:t>
            </a:r>
            <a:r>
              <a:rPr lang="ru-RU" sz="2800" b="1" dirty="0" smtClean="0">
                <a:solidFill>
                  <a:srgbClr val="0070C0"/>
                </a:solidFill>
              </a:rPr>
              <a:t>естественно</a:t>
            </a:r>
            <a:r>
              <a:rPr lang="en-US" sz="2800" b="1" dirty="0" smtClean="0">
                <a:solidFill>
                  <a:srgbClr val="0070C0"/>
                </a:solidFill>
              </a:rPr>
              <a:t>-</a:t>
            </a:r>
            <a:r>
              <a:rPr lang="ru-RU" sz="2800" b="1" dirty="0" smtClean="0">
                <a:solidFill>
                  <a:srgbClr val="0070C0"/>
                </a:solidFill>
              </a:rPr>
              <a:t>научных </a:t>
            </a:r>
            <a:r>
              <a:rPr lang="ru-RU" sz="2800" b="1" dirty="0">
                <a:solidFill>
                  <a:srgbClr val="0070C0"/>
                </a:solidFill>
              </a:rPr>
              <a:t>представлений и основ экологической грамотности у дошкольников</a:t>
            </a:r>
          </a:p>
        </p:txBody>
      </p:sp>
    </p:spTree>
    <p:extLst>
      <p:ext uri="{BB962C8B-B14F-4D97-AF65-F5344CB8AC3E}">
        <p14:creationId xmlns:p14="http://schemas.microsoft.com/office/powerpoint/2010/main" val="108195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827584" y="260648"/>
            <a:ext cx="7560840" cy="523220"/>
          </a:xfrm>
          <a:prstGeom prst="rect">
            <a:avLst/>
          </a:prstGeom>
          <a:noFill/>
        </p:spPr>
        <p:txBody>
          <a:bodyPr wrap="square" rtlCol="0">
            <a:spAutoFit/>
          </a:bodyPr>
          <a:lstStyle/>
          <a:p>
            <a:pPr algn="ctr"/>
            <a:r>
              <a:rPr lang="ru-RU" sz="2800" b="1" dirty="0">
                <a:solidFill>
                  <a:srgbClr val="002060"/>
                </a:solidFill>
              </a:rPr>
              <a:t>Международные образовательные стандарты</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7500"/>
          <a:stretch/>
        </p:blipFill>
        <p:spPr>
          <a:xfrm>
            <a:off x="5580112" y="1844824"/>
            <a:ext cx="3168000" cy="2883981"/>
          </a:xfrm>
          <a:prstGeom prst="rect">
            <a:avLst/>
          </a:prstGeom>
          <a:scene3d>
            <a:camera prst="perspectiveLeft"/>
            <a:lightRig rig="threePt" dir="t"/>
          </a:scene3d>
          <a:sp3d>
            <a:bevelT w="139700" h="139700" prst="divot"/>
          </a:sp3d>
        </p:spPr>
      </p:pic>
      <p:sp>
        <p:nvSpPr>
          <p:cNvPr id="4" name="TextBox 3"/>
          <p:cNvSpPr txBox="1"/>
          <p:nvPr/>
        </p:nvSpPr>
        <p:spPr>
          <a:xfrm>
            <a:off x="539552" y="1151166"/>
            <a:ext cx="5184576" cy="523220"/>
          </a:xfrm>
          <a:prstGeom prst="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ru-RU" sz="2800" b="1" dirty="0">
                <a:solidFill>
                  <a:srgbClr val="7030A0"/>
                </a:solidFill>
                <a:latin typeface="Calibri" pitchFamily="34" charset="0"/>
                <a:ea typeface="Times New Roman"/>
              </a:rPr>
              <a:t>Математическая грамотность</a:t>
            </a:r>
            <a:endParaRPr lang="ru-RU" sz="2800" b="1" dirty="0">
              <a:solidFill>
                <a:srgbClr val="7030A0"/>
              </a:solidFill>
              <a:latin typeface="Calibri" pitchFamily="34" charset="0"/>
            </a:endParaRPr>
          </a:p>
        </p:txBody>
      </p:sp>
      <p:sp>
        <p:nvSpPr>
          <p:cNvPr id="7" name="TextBox 6"/>
          <p:cNvSpPr txBox="1"/>
          <p:nvPr/>
        </p:nvSpPr>
        <p:spPr>
          <a:xfrm>
            <a:off x="899592" y="2643215"/>
            <a:ext cx="4464496" cy="2246769"/>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lvl="0"/>
            <a:r>
              <a:rPr lang="ru-RU" sz="2800" b="1" dirty="0" smtClean="0">
                <a:solidFill>
                  <a:srgbClr val="7030A0"/>
                </a:solidFill>
              </a:rPr>
              <a:t> Формирование              финансовой </a:t>
            </a:r>
            <a:r>
              <a:rPr lang="ru-RU" sz="2800" b="1" dirty="0">
                <a:solidFill>
                  <a:srgbClr val="7030A0"/>
                </a:solidFill>
              </a:rPr>
              <a:t>и математической грамотности детей дошкольного возраста </a:t>
            </a:r>
          </a:p>
        </p:txBody>
      </p:sp>
    </p:spTree>
    <p:extLst>
      <p:ext uri="{BB962C8B-B14F-4D97-AF65-F5344CB8AC3E}">
        <p14:creationId xmlns:p14="http://schemas.microsoft.com/office/powerpoint/2010/main" val="117526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extBox 1"/>
          <p:cNvSpPr txBox="1"/>
          <p:nvPr/>
        </p:nvSpPr>
        <p:spPr>
          <a:xfrm>
            <a:off x="755576" y="260648"/>
            <a:ext cx="7488832" cy="523220"/>
          </a:xfrm>
          <a:prstGeom prst="rect">
            <a:avLst/>
          </a:prstGeom>
          <a:noFill/>
        </p:spPr>
        <p:txBody>
          <a:bodyPr wrap="square" rtlCol="0">
            <a:spAutoFit/>
          </a:bodyPr>
          <a:lstStyle/>
          <a:p>
            <a:pPr lvl="0" algn="ctr"/>
            <a:r>
              <a:rPr lang="ru-RU" sz="2800" b="1" dirty="0">
                <a:solidFill>
                  <a:srgbClr val="002060"/>
                </a:solidFill>
              </a:rPr>
              <a:t>Международные образовательные стандарты</a:t>
            </a:r>
          </a:p>
        </p:txBody>
      </p:sp>
      <p:sp>
        <p:nvSpPr>
          <p:cNvPr id="4" name="TextBox 3"/>
          <p:cNvSpPr txBox="1"/>
          <p:nvPr/>
        </p:nvSpPr>
        <p:spPr>
          <a:xfrm>
            <a:off x="611560" y="1338882"/>
            <a:ext cx="4248472" cy="800219"/>
          </a:xfrm>
          <a:prstGeom prst="rect">
            <a:avLst/>
          </a:prstGeom>
          <a:solidFill>
            <a:schemeClr val="bg2"/>
          </a:solidFill>
          <a:scene3d>
            <a:camera prst="orthographicFront"/>
            <a:lightRig rig="threePt" dir="t"/>
          </a:scene3d>
          <a:sp3d>
            <a:bevelT w="152400" h="50800" prst="softRound"/>
          </a:sp3d>
        </p:spPr>
        <p:txBody>
          <a:bodyPr wrap="square" rtlCol="0">
            <a:spAutoFit/>
          </a:bodyPr>
          <a:lstStyle/>
          <a:p>
            <a:pPr lvl="0"/>
            <a:r>
              <a:rPr lang="ru-RU" sz="2800" b="1" dirty="0" smtClean="0">
                <a:solidFill>
                  <a:schemeClr val="accent6">
                    <a:lumMod val="75000"/>
                  </a:schemeClr>
                </a:solidFill>
              </a:rPr>
              <a:t>Глобальные </a:t>
            </a:r>
            <a:r>
              <a:rPr lang="ru-RU" sz="2800" b="1" dirty="0">
                <a:solidFill>
                  <a:schemeClr val="accent6">
                    <a:lumMod val="75000"/>
                  </a:schemeClr>
                </a:solidFill>
              </a:rPr>
              <a:t>компетенции</a:t>
            </a:r>
          </a:p>
          <a:p>
            <a:endParaRPr lang="ru-RU" dirty="0"/>
          </a:p>
        </p:txBody>
      </p:sp>
      <p:sp>
        <p:nvSpPr>
          <p:cNvPr id="6" name="TextBox 5"/>
          <p:cNvSpPr txBox="1"/>
          <p:nvPr/>
        </p:nvSpPr>
        <p:spPr>
          <a:xfrm>
            <a:off x="755576" y="3041129"/>
            <a:ext cx="4464496" cy="1815882"/>
          </a:xfrm>
          <a:prstGeom prst="rect">
            <a:avLst/>
          </a:prstGeom>
          <a:solidFill>
            <a:schemeClr val="accent1">
              <a:lumMod val="20000"/>
              <a:lumOff val="80000"/>
            </a:schemeClr>
          </a:solidFill>
          <a:scene3d>
            <a:camera prst="orthographicFront"/>
            <a:lightRig rig="threePt" dir="t"/>
          </a:scene3d>
          <a:sp3d>
            <a:bevelT w="152400" h="50800" prst="softRound"/>
          </a:sp3d>
        </p:spPr>
        <p:txBody>
          <a:bodyPr wrap="square" rtlCol="0">
            <a:spAutoFit/>
          </a:bodyPr>
          <a:lstStyle/>
          <a:p>
            <a:pPr lvl="0"/>
            <a:r>
              <a:rPr lang="ru-RU" sz="2800" b="1" dirty="0">
                <a:solidFill>
                  <a:schemeClr val="accent6">
                    <a:lumMod val="75000"/>
                  </a:schemeClr>
                </a:solidFill>
              </a:rPr>
              <a:t>Формирование социально-коммуникативной грамотности на уровне дошкольного образования</a:t>
            </a:r>
          </a:p>
        </p:txBody>
      </p:sp>
      <p:pic>
        <p:nvPicPr>
          <p:cNvPr id="2050" name="Picture 2" descr="C:\Users\User\Desktop\ШАШКИ\загруженно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949070"/>
            <a:ext cx="2952000" cy="24887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4134" y="980728"/>
            <a:ext cx="2591988" cy="256197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Tree>
    <p:extLst>
      <p:ext uri="{BB962C8B-B14F-4D97-AF65-F5344CB8AC3E}">
        <p14:creationId xmlns:p14="http://schemas.microsoft.com/office/powerpoint/2010/main" val="132129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Скругленный прямоугольник 2"/>
          <p:cNvSpPr/>
          <p:nvPr/>
        </p:nvSpPr>
        <p:spPr>
          <a:xfrm>
            <a:off x="599605" y="5085182"/>
            <a:ext cx="2391879" cy="12241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smtClean="0">
                <a:solidFill>
                  <a:schemeClr val="tx1"/>
                </a:solidFill>
                <a:latin typeface="Arial Narrow" panose="020B0606020202030204" pitchFamily="34" charset="0"/>
                <a:cs typeface="Times New Roman" panose="02020603050405020304" pitchFamily="18" charset="0"/>
              </a:rPr>
              <a:t>      </a:t>
            </a:r>
            <a:r>
              <a:rPr lang="ru-RU" sz="2000" dirty="0" smtClean="0">
                <a:solidFill>
                  <a:srgbClr val="002060"/>
                </a:solidFill>
                <a:latin typeface="Arial Narrow" panose="020B0606020202030204" pitchFamily="34" charset="0"/>
                <a:cs typeface="Times New Roman" panose="02020603050405020304" pitchFamily="18" charset="0"/>
              </a:rPr>
              <a:t>ПЕДАГОГ- ПАРТНЕР</a:t>
            </a:r>
            <a:endParaRPr lang="ru-RU" sz="2000" dirty="0">
              <a:solidFill>
                <a:srgbClr val="002060"/>
              </a:solidFill>
              <a:latin typeface="Arial Narrow" panose="020B0606020202030204" pitchFamily="34" charset="0"/>
              <a:cs typeface="Times New Roman" panose="02020603050405020304" pitchFamily="18" charset="0"/>
            </a:endParaRPr>
          </a:p>
        </p:txBody>
      </p:sp>
      <p:sp>
        <p:nvSpPr>
          <p:cNvPr id="4" name="Скругленный прямоугольник 3"/>
          <p:cNvSpPr/>
          <p:nvPr/>
        </p:nvSpPr>
        <p:spPr>
          <a:xfrm>
            <a:off x="590167" y="1078635"/>
            <a:ext cx="2520280" cy="1296144"/>
          </a:xfrm>
          <a:prstGeom prst="roundRect">
            <a:avLst/>
          </a:prstGeom>
          <a:solidFill>
            <a:schemeClr val="accent6">
              <a:lumMod val="20000"/>
              <a:lumOff val="8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6390942" y="1101441"/>
            <a:ext cx="2340523" cy="129001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6460004" y="5085182"/>
            <a:ext cx="2271461" cy="129614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smtClean="0">
                <a:solidFill>
                  <a:schemeClr val="tx1"/>
                </a:solidFill>
                <a:latin typeface="Arial Narrow" panose="020B0606020202030204" pitchFamily="34" charset="0"/>
                <a:cs typeface="Times New Roman" panose="02020603050405020304" pitchFamily="18" charset="0"/>
              </a:rPr>
              <a:t>       </a:t>
            </a:r>
            <a:r>
              <a:rPr lang="ru-RU" sz="2000" dirty="0" smtClean="0">
                <a:solidFill>
                  <a:srgbClr val="002060"/>
                </a:solidFill>
                <a:latin typeface="Arial Narrow" panose="020B0606020202030204" pitchFamily="34" charset="0"/>
                <a:cs typeface="Times New Roman" panose="02020603050405020304" pitchFamily="18" charset="0"/>
              </a:rPr>
              <a:t>РОДИТЕЛЬ </a:t>
            </a:r>
            <a:r>
              <a:rPr lang="ru-RU" sz="2000" dirty="0">
                <a:solidFill>
                  <a:srgbClr val="002060"/>
                </a:solidFill>
                <a:latin typeface="Arial Narrow" panose="020B0606020202030204" pitchFamily="34" charset="0"/>
                <a:cs typeface="Times New Roman" panose="02020603050405020304" pitchFamily="18" charset="0"/>
              </a:rPr>
              <a:t>– </a:t>
            </a:r>
            <a:r>
              <a:rPr lang="ru-RU" sz="2000" dirty="0" smtClean="0">
                <a:solidFill>
                  <a:srgbClr val="002060"/>
                </a:solidFill>
                <a:latin typeface="Arial Narrow" panose="020B0606020202030204" pitchFamily="34" charset="0"/>
                <a:cs typeface="Times New Roman" panose="02020603050405020304" pitchFamily="18" charset="0"/>
              </a:rPr>
              <a:t>       АКТИВНЫЙ      УЧАСТНИК</a:t>
            </a:r>
            <a:endParaRPr lang="ru-RU" sz="2000" dirty="0">
              <a:solidFill>
                <a:srgbClr val="002060"/>
              </a:solidFill>
              <a:latin typeface="Arial Narrow" panose="020B0606020202030204" pitchFamily="34" charset="0"/>
              <a:cs typeface="Times New Roman" panose="02020603050405020304" pitchFamily="18" charset="0"/>
            </a:endParaRPr>
          </a:p>
        </p:txBody>
      </p:sp>
      <p:sp>
        <p:nvSpPr>
          <p:cNvPr id="8" name="Прямоугольник 7"/>
          <p:cNvSpPr/>
          <p:nvPr/>
        </p:nvSpPr>
        <p:spPr>
          <a:xfrm>
            <a:off x="2411760" y="3107293"/>
            <a:ext cx="4320480" cy="369332"/>
          </a:xfrm>
          <a:prstGeom prst="rect">
            <a:avLst/>
          </a:prstGeom>
        </p:spPr>
        <p:txBody>
          <a:bodyPr wrap="square">
            <a:spAutoFit/>
          </a:bodyPr>
          <a:lstStyle/>
          <a:p>
            <a:pPr lvl="0"/>
            <a:r>
              <a:rPr lang="ru-RU" b="1" dirty="0" smtClean="0">
                <a:solidFill>
                  <a:schemeClr val="bg1"/>
                </a:solidFill>
                <a:latin typeface="Arial Narrow" panose="020B0606020202030204" pitchFamily="34" charset="0"/>
              </a:rPr>
              <a:t>новых компетенций</a:t>
            </a:r>
            <a:endParaRPr lang="ru-RU" b="1" dirty="0">
              <a:solidFill>
                <a:schemeClr val="bg1"/>
              </a:solidFill>
              <a:latin typeface="Arial Narrow" panose="020B0606020202030204" pitchFamily="34" charset="0"/>
            </a:endParaRPr>
          </a:p>
        </p:txBody>
      </p:sp>
      <p:sp>
        <p:nvSpPr>
          <p:cNvPr id="9" name="Прямоугольник 8"/>
          <p:cNvSpPr/>
          <p:nvPr/>
        </p:nvSpPr>
        <p:spPr>
          <a:xfrm>
            <a:off x="3189883" y="2973243"/>
            <a:ext cx="3362074" cy="954107"/>
          </a:xfrm>
          <a:prstGeom prst="rect">
            <a:avLst/>
          </a:prstGeom>
        </p:spPr>
        <p:txBody>
          <a:bodyPr wrap="none">
            <a:spAutoFit/>
          </a:bodyPr>
          <a:lstStyle/>
          <a:p>
            <a:r>
              <a:rPr lang="ru-RU" sz="2800" b="1" dirty="0">
                <a:solidFill>
                  <a:srgbClr val="C00000"/>
                </a:solidFill>
              </a:rPr>
              <a:t>Условия развития </a:t>
            </a:r>
            <a:endParaRPr lang="ru-RU" sz="2800" b="1" dirty="0" smtClean="0">
              <a:solidFill>
                <a:srgbClr val="C00000"/>
              </a:solidFill>
            </a:endParaRPr>
          </a:p>
          <a:p>
            <a:r>
              <a:rPr lang="ru-RU" sz="2800" b="1" dirty="0" smtClean="0">
                <a:solidFill>
                  <a:srgbClr val="C00000"/>
                </a:solidFill>
              </a:rPr>
              <a:t>новых </a:t>
            </a:r>
            <a:r>
              <a:rPr lang="ru-RU" sz="2800" b="1" dirty="0">
                <a:solidFill>
                  <a:srgbClr val="C00000"/>
                </a:solidFill>
              </a:rPr>
              <a:t>компетенций</a:t>
            </a:r>
          </a:p>
        </p:txBody>
      </p:sp>
      <p:sp>
        <p:nvSpPr>
          <p:cNvPr id="11" name="Овал 10"/>
          <p:cNvSpPr/>
          <p:nvPr/>
        </p:nvSpPr>
        <p:spPr>
          <a:xfrm>
            <a:off x="2949452" y="2540521"/>
            <a:ext cx="368133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83568" y="188640"/>
            <a:ext cx="7560840" cy="461665"/>
          </a:xfrm>
          <a:prstGeom prst="rect">
            <a:avLst/>
          </a:prstGeom>
          <a:solidFill>
            <a:schemeClr val="accent6">
              <a:lumMod val="20000"/>
              <a:lumOff val="80000"/>
            </a:schemeClr>
          </a:solidFill>
          <a:scene3d>
            <a:camera prst="orthographicFront"/>
            <a:lightRig rig="threePt" dir="t"/>
          </a:scene3d>
          <a:sp3d>
            <a:bevelT prst="slope"/>
          </a:sp3d>
        </p:spPr>
        <p:txBody>
          <a:bodyPr wrap="square" rtlCol="0">
            <a:spAutoFit/>
          </a:bodyPr>
          <a:lstStyle/>
          <a:p>
            <a:pPr algn="ctr"/>
            <a:r>
              <a:rPr lang="ru-RU" sz="2400" b="1" dirty="0" smtClean="0">
                <a:solidFill>
                  <a:srgbClr val="C00000"/>
                </a:solidFill>
              </a:rPr>
              <a:t>            Условия </a:t>
            </a:r>
            <a:r>
              <a:rPr lang="ru-RU" sz="2400" b="1" dirty="0">
                <a:solidFill>
                  <a:srgbClr val="C00000"/>
                </a:solidFill>
              </a:rPr>
              <a:t>развития новых компетенций в ДОУ</a:t>
            </a:r>
          </a:p>
        </p:txBody>
      </p:sp>
      <p:sp>
        <p:nvSpPr>
          <p:cNvPr id="13" name="TextBox 12"/>
          <p:cNvSpPr txBox="1"/>
          <p:nvPr/>
        </p:nvSpPr>
        <p:spPr>
          <a:xfrm>
            <a:off x="827583" y="1064987"/>
            <a:ext cx="2102843" cy="1323439"/>
          </a:xfrm>
          <a:prstGeom prst="rect">
            <a:avLst/>
          </a:prstGeom>
          <a:noFill/>
        </p:spPr>
        <p:txBody>
          <a:bodyPr wrap="square" rtlCol="0">
            <a:spAutoFit/>
          </a:bodyPr>
          <a:lstStyle/>
          <a:p>
            <a:pPr lvl="0"/>
            <a:r>
              <a:rPr lang="ru-RU" sz="2000" dirty="0">
                <a:solidFill>
                  <a:srgbClr val="002060"/>
                </a:solidFill>
                <a:latin typeface="Arial Narrow" panose="020B0606020202030204" pitchFamily="34" charset="0"/>
                <a:cs typeface="Times New Roman" panose="02020603050405020304" pitchFamily="18" charset="0"/>
              </a:rPr>
              <a:t>РАЗВИВАЮЩАЯ </a:t>
            </a:r>
            <a:r>
              <a:rPr lang="ru-RU" sz="2000" dirty="0" smtClean="0">
                <a:solidFill>
                  <a:srgbClr val="002060"/>
                </a:solidFill>
                <a:latin typeface="Arial Narrow" panose="020B0606020202030204" pitchFamily="34" charset="0"/>
                <a:cs typeface="Times New Roman" panose="02020603050405020304" pitchFamily="18" charset="0"/>
              </a:rPr>
              <a:t>ПРЕДМЕТНО-ПРОСТРАНСТВЕН-НАЯ </a:t>
            </a:r>
            <a:r>
              <a:rPr lang="ru-RU" sz="2000" dirty="0">
                <a:solidFill>
                  <a:srgbClr val="002060"/>
                </a:solidFill>
                <a:latin typeface="Arial Narrow" panose="020B0606020202030204" pitchFamily="34" charset="0"/>
                <a:cs typeface="Times New Roman" panose="02020603050405020304" pitchFamily="18" charset="0"/>
              </a:rPr>
              <a:t>СРЕДА</a:t>
            </a:r>
          </a:p>
        </p:txBody>
      </p:sp>
      <p:sp>
        <p:nvSpPr>
          <p:cNvPr id="14" name="TextBox 13"/>
          <p:cNvSpPr txBox="1"/>
          <p:nvPr/>
        </p:nvSpPr>
        <p:spPr>
          <a:xfrm>
            <a:off x="6779444" y="1313924"/>
            <a:ext cx="1869976" cy="707886"/>
          </a:xfrm>
          <a:prstGeom prst="rect">
            <a:avLst/>
          </a:prstGeom>
          <a:noFill/>
        </p:spPr>
        <p:txBody>
          <a:bodyPr wrap="square" rtlCol="0">
            <a:spAutoFit/>
          </a:bodyPr>
          <a:lstStyle/>
          <a:p>
            <a:pPr lvl="0"/>
            <a:r>
              <a:rPr lang="ru-RU" sz="2000" dirty="0">
                <a:solidFill>
                  <a:srgbClr val="002060"/>
                </a:solidFill>
                <a:latin typeface="Arial Narrow" panose="020B0606020202030204" pitchFamily="34" charset="0"/>
                <a:cs typeface="Times New Roman" panose="02020603050405020304" pitchFamily="18" charset="0"/>
              </a:rPr>
              <a:t>РАЗВИВАЮЩИЕ ТЕХНОЛОГИИ </a:t>
            </a:r>
          </a:p>
        </p:txBody>
      </p:sp>
      <p:sp>
        <p:nvSpPr>
          <p:cNvPr id="15" name="Стрелка вправо 14"/>
          <p:cNvSpPr/>
          <p:nvPr/>
        </p:nvSpPr>
        <p:spPr>
          <a:xfrm rot="2157075">
            <a:off x="2106152" y="26259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3146276">
            <a:off x="6721622" y="23562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772389" flipV="1">
            <a:off x="2590730" y="3982667"/>
            <a:ext cx="484887" cy="1015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rot="14607720">
            <a:off x="6178122" y="4267756"/>
            <a:ext cx="954888" cy="479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367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a:ln>
            <a:noFill/>
          </a:ln>
        </p:spPr>
      </p:pic>
      <p:sp>
        <p:nvSpPr>
          <p:cNvPr id="4" name="TextBox 3"/>
          <p:cNvSpPr txBox="1"/>
          <p:nvPr/>
        </p:nvSpPr>
        <p:spPr>
          <a:xfrm>
            <a:off x="323528" y="224356"/>
            <a:ext cx="6336704" cy="2431435"/>
          </a:xfrm>
          <a:prstGeom prst="rect">
            <a:avLst/>
          </a:prstGeom>
          <a:noFill/>
        </p:spPr>
        <p:txBody>
          <a:bodyPr wrap="square" rtlCol="0">
            <a:spAutoFit/>
          </a:bodyPr>
          <a:lstStyle/>
          <a:p>
            <a:pPr lvl="0" algn="ctr"/>
            <a:r>
              <a:rPr lang="ru-RU" sz="3200" b="1" dirty="0" smtClean="0">
                <a:ln w="11430"/>
                <a:solidFill>
                  <a:srgbClr val="FF0000"/>
                </a:solidFill>
                <a:effectLst>
                  <a:outerShdw blurRad="50800" dist="39000" dir="5460000" algn="tl">
                    <a:srgbClr val="000000">
                      <a:alpha val="38000"/>
                    </a:srgbClr>
                  </a:outerShdw>
                </a:effectLst>
                <a:latin typeface="Comic Sans MS" pitchFamily="66" charset="0"/>
              </a:rPr>
              <a:t> Что </a:t>
            </a:r>
            <a:r>
              <a:rPr lang="ru-RU" sz="3200" b="1" dirty="0">
                <a:ln w="11430"/>
                <a:solidFill>
                  <a:srgbClr val="FF0000"/>
                </a:solidFill>
                <a:effectLst>
                  <a:outerShdw blurRad="50800" dist="39000" dir="5460000" algn="tl">
                    <a:srgbClr val="000000">
                      <a:alpha val="38000"/>
                    </a:srgbClr>
                  </a:outerShdw>
                </a:effectLst>
                <a:latin typeface="Comic Sans MS" pitchFamily="66" charset="0"/>
              </a:rPr>
              <a:t>такое </a:t>
            </a:r>
            <a:r>
              <a:rPr lang="ru-RU" sz="3200" b="1" dirty="0" smtClean="0">
                <a:ln w="11430"/>
                <a:solidFill>
                  <a:srgbClr val="FF0000"/>
                </a:solidFill>
                <a:effectLst>
                  <a:outerShdw blurRad="50800" dist="39000" dir="5460000" algn="tl">
                    <a:srgbClr val="000000">
                      <a:alpha val="38000"/>
                    </a:srgbClr>
                  </a:outerShdw>
                </a:effectLst>
                <a:latin typeface="Comic Sans MS" pitchFamily="66" charset="0"/>
              </a:rPr>
              <a:t>ТРИЗ-технология?</a:t>
            </a:r>
            <a:endParaRPr lang="ru-RU" sz="3200" b="1" dirty="0">
              <a:ln w="11430"/>
              <a:solidFill>
                <a:srgbClr val="FF0000"/>
              </a:solidFill>
              <a:effectLst>
                <a:outerShdw blurRad="50800" dist="39000" dir="5460000" algn="tl">
                  <a:srgbClr val="000000">
                    <a:alpha val="38000"/>
                  </a:srgbClr>
                </a:outerShdw>
              </a:effectLst>
              <a:latin typeface="Comic Sans MS" pitchFamily="66" charset="0"/>
            </a:endParaRPr>
          </a:p>
          <a:p>
            <a:pPr lvl="0" algn="ctr"/>
            <a:endParaRPr lang="ru-RU" sz="2400" b="1" dirty="0">
              <a:solidFill>
                <a:srgbClr val="002060"/>
              </a:solidFill>
              <a:latin typeface="Comic Sans MS" pitchFamily="66" charset="0"/>
              <a:cs typeface="Times New Roman" pitchFamily="18" charset="0"/>
            </a:endParaRPr>
          </a:p>
          <a:p>
            <a:pPr lvl="0" algn="ctr"/>
            <a:r>
              <a:rPr lang="ru-RU" sz="2400" b="1" dirty="0" smtClean="0">
                <a:solidFill>
                  <a:srgbClr val="002060"/>
                </a:solidFill>
                <a:latin typeface="Comic Sans MS" pitchFamily="66" charset="0"/>
                <a:cs typeface="Times New Roman" pitchFamily="18" charset="0"/>
              </a:rPr>
              <a:t>Методика </a:t>
            </a:r>
            <a:r>
              <a:rPr lang="ru-RU" sz="2400" b="1" dirty="0">
                <a:solidFill>
                  <a:srgbClr val="002060"/>
                </a:solidFill>
                <a:latin typeface="Comic Sans MS" pitchFamily="66" charset="0"/>
                <a:cs typeface="Times New Roman" pitchFamily="18" charset="0"/>
              </a:rPr>
              <a:t>ТРИЗ </a:t>
            </a:r>
            <a:r>
              <a:rPr lang="ru-RU" sz="2400" b="1" dirty="0" smtClean="0">
                <a:solidFill>
                  <a:srgbClr val="FF0000"/>
                </a:solidFill>
                <a:latin typeface="Comic Sans MS" pitchFamily="66" charset="0"/>
                <a:cs typeface="Arial" pitchFamily="34" charset="0"/>
              </a:rPr>
              <a:t>(</a:t>
            </a:r>
            <a:r>
              <a:rPr lang="ru-RU" sz="2400" b="1" dirty="0">
                <a:solidFill>
                  <a:srgbClr val="FF0000"/>
                </a:solidFill>
                <a:latin typeface="Comic Sans MS" pitchFamily="66" charset="0"/>
                <a:cs typeface="Arial" pitchFamily="34" charset="0"/>
              </a:rPr>
              <a:t>теория решения </a:t>
            </a:r>
            <a:r>
              <a:rPr lang="ru-RU" sz="2400" b="1" dirty="0" smtClean="0">
                <a:solidFill>
                  <a:srgbClr val="FF0000"/>
                </a:solidFill>
                <a:latin typeface="Comic Sans MS" pitchFamily="66" charset="0"/>
                <a:cs typeface="Arial" pitchFamily="34" charset="0"/>
              </a:rPr>
              <a:t> изобретательских </a:t>
            </a:r>
            <a:r>
              <a:rPr lang="ru-RU" sz="2400" b="1" dirty="0">
                <a:solidFill>
                  <a:srgbClr val="FF0000"/>
                </a:solidFill>
                <a:latin typeface="Comic Sans MS" pitchFamily="66" charset="0"/>
                <a:cs typeface="Arial" pitchFamily="34" charset="0"/>
              </a:rPr>
              <a:t>задач)</a:t>
            </a:r>
            <a:endParaRPr lang="en-US" sz="2400" b="1" dirty="0">
              <a:solidFill>
                <a:srgbClr val="FF0000"/>
              </a:solidFill>
              <a:latin typeface="Comic Sans MS" pitchFamily="66" charset="0"/>
              <a:cs typeface="Arial" pitchFamily="34" charset="0"/>
            </a:endParaRPr>
          </a:p>
          <a:p>
            <a:pPr lvl="0" algn="ctr"/>
            <a:r>
              <a:rPr lang="ru-RU" sz="2400" b="1" dirty="0" smtClean="0">
                <a:solidFill>
                  <a:srgbClr val="002060"/>
                </a:solidFill>
                <a:latin typeface="Comic Sans MS" pitchFamily="66" charset="0"/>
                <a:cs typeface="Times New Roman" pitchFamily="18" charset="0"/>
              </a:rPr>
              <a:t>была </a:t>
            </a:r>
            <a:r>
              <a:rPr lang="ru-RU" sz="2400" b="1" dirty="0">
                <a:solidFill>
                  <a:srgbClr val="002060"/>
                </a:solidFill>
                <a:latin typeface="Comic Sans MS" pitchFamily="66" charset="0"/>
                <a:cs typeface="Times New Roman" pitchFamily="18" charset="0"/>
              </a:rPr>
              <a:t>придумана </a:t>
            </a:r>
            <a:r>
              <a:rPr lang="ru-RU" sz="2400" b="1" dirty="0" smtClean="0">
                <a:solidFill>
                  <a:srgbClr val="002060"/>
                </a:solidFill>
                <a:latin typeface="Comic Sans MS" pitchFamily="66" charset="0"/>
                <a:cs typeface="Times New Roman" pitchFamily="18" charset="0"/>
              </a:rPr>
              <a:t>и разработана Генрихом </a:t>
            </a:r>
            <a:r>
              <a:rPr lang="ru-RU" sz="2400" b="1" dirty="0">
                <a:solidFill>
                  <a:srgbClr val="002060"/>
                </a:solidFill>
                <a:latin typeface="Comic Sans MS" pitchFamily="66" charset="0"/>
                <a:cs typeface="Times New Roman" pitchFamily="18" charset="0"/>
              </a:rPr>
              <a:t>Сауловичем Альтшуллером</a:t>
            </a:r>
          </a:p>
        </p:txBody>
      </p:sp>
      <p:sp>
        <p:nvSpPr>
          <p:cNvPr id="7" name="TextBox 6"/>
          <p:cNvSpPr txBox="1"/>
          <p:nvPr/>
        </p:nvSpPr>
        <p:spPr>
          <a:xfrm>
            <a:off x="4272107" y="3116550"/>
            <a:ext cx="4479676" cy="3416320"/>
          </a:xfrm>
          <a:prstGeom prst="rect">
            <a:avLst/>
          </a:prstGeom>
          <a:noFill/>
          <a:ln w="28575">
            <a:noFill/>
          </a:ln>
          <a:scene3d>
            <a:camera prst="orthographicFront"/>
            <a:lightRig rig="threePt" dir="t"/>
          </a:scene3d>
          <a:sp3d>
            <a:bevelT w="114300" prst="artDeco"/>
          </a:sp3d>
        </p:spPr>
        <p:txBody>
          <a:bodyPr wrap="square" rtlCol="0">
            <a:spAutoFit/>
          </a:bodyPr>
          <a:lstStyle/>
          <a:p>
            <a:pPr algn="just"/>
            <a:r>
              <a:rPr lang="ru-RU" sz="2400" dirty="0" smtClean="0">
                <a:solidFill>
                  <a:srgbClr val="000000"/>
                </a:solidFill>
                <a:latin typeface="Comic Sans MS" pitchFamily="66" charset="0"/>
              </a:rPr>
              <a:t>  </a:t>
            </a:r>
            <a:r>
              <a:rPr lang="ru-RU" sz="2400" b="1" dirty="0" smtClean="0">
                <a:solidFill>
                  <a:srgbClr val="FF0000"/>
                </a:solidFill>
                <a:latin typeface="Comic Sans MS" pitchFamily="66" charset="0"/>
              </a:rPr>
              <a:t>Цель ТРИЗ</a:t>
            </a:r>
            <a:r>
              <a:rPr lang="en-US" sz="2400" b="1" dirty="0" smtClean="0">
                <a:solidFill>
                  <a:srgbClr val="FF0000"/>
                </a:solidFill>
                <a:latin typeface="Comic Sans MS" pitchFamily="66" charset="0"/>
              </a:rPr>
              <a:t>: </a:t>
            </a:r>
            <a:r>
              <a:rPr lang="ru-RU" sz="2400" dirty="0" smtClean="0">
                <a:solidFill>
                  <a:srgbClr val="FF0000"/>
                </a:solidFill>
                <a:latin typeface="Comic Sans MS" pitchFamily="66" charset="0"/>
              </a:rPr>
              <a:t>развивать </a:t>
            </a:r>
            <a:r>
              <a:rPr lang="ru-RU" sz="2400" dirty="0">
                <a:solidFill>
                  <a:srgbClr val="FF0000"/>
                </a:solidFill>
                <a:latin typeface="Comic Sans MS" pitchFamily="66" charset="0"/>
              </a:rPr>
              <a:t>системное мышление </a:t>
            </a:r>
            <a:r>
              <a:rPr lang="ru-RU" sz="2400" dirty="0" smtClean="0">
                <a:solidFill>
                  <a:srgbClr val="FF0000"/>
                </a:solidFill>
                <a:latin typeface="Comic Sans MS" pitchFamily="66" charset="0"/>
              </a:rPr>
              <a:t>детей, воспитывать </a:t>
            </a:r>
            <a:r>
              <a:rPr lang="ru-RU" sz="2400" dirty="0">
                <a:solidFill>
                  <a:srgbClr val="FF0000"/>
                </a:solidFill>
                <a:latin typeface="Comic Sans MS" pitchFamily="66" charset="0"/>
              </a:rPr>
              <a:t>творческую </a:t>
            </a:r>
            <a:r>
              <a:rPr lang="ru-RU" sz="2400" dirty="0" smtClean="0">
                <a:solidFill>
                  <a:srgbClr val="FF0000"/>
                </a:solidFill>
                <a:latin typeface="Comic Sans MS" pitchFamily="66" charset="0"/>
              </a:rPr>
              <a:t>личность, способную </a:t>
            </a:r>
            <a:r>
              <a:rPr lang="ru-RU" sz="2400" dirty="0">
                <a:solidFill>
                  <a:srgbClr val="FF0000"/>
                </a:solidFill>
                <a:latin typeface="Comic Sans MS" pitchFamily="66" charset="0"/>
              </a:rPr>
              <a:t>понимать единство и противоречие окружающего мира, и научить детей самостоятельно решать свои маленькие проблемы.</a:t>
            </a:r>
          </a:p>
        </p:txBody>
      </p:sp>
      <p:pic>
        <p:nvPicPr>
          <p:cNvPr id="10" name="Picture 8" descr="http://kidsthinkaboutit.com/wp-content/uploads/2013/10/shutterstock_95643235.jpg"/>
          <p:cNvPicPr>
            <a:picLocks noChangeAspect="1" noChangeArrowheads="1"/>
          </p:cNvPicPr>
          <p:nvPr/>
        </p:nvPicPr>
        <p:blipFill>
          <a:blip r:embed="rId3" cstate="print"/>
          <a:srcRect/>
          <a:stretch>
            <a:fillRect/>
          </a:stretch>
        </p:blipFill>
        <p:spPr bwMode="auto">
          <a:xfrm>
            <a:off x="323528" y="2348880"/>
            <a:ext cx="4356000" cy="4000909"/>
          </a:xfrm>
          <a:prstGeom prst="ellipse">
            <a:avLst/>
          </a:prstGeom>
          <a:ln>
            <a:noFill/>
          </a:ln>
          <a:effectLst>
            <a:softEdge rad="317500"/>
          </a:effec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1499"/>
          <a:stretch/>
        </p:blipFill>
        <p:spPr bwMode="auto">
          <a:xfrm>
            <a:off x="6621524" y="283304"/>
            <a:ext cx="2160000" cy="2569873"/>
          </a:xfrm>
          <a:prstGeom prst="rect">
            <a:avLst/>
          </a:prstGeom>
          <a:ln>
            <a:noFill/>
          </a:ln>
          <a:effectLst>
            <a:softEdge rad="112500"/>
          </a:effectLst>
          <a:extLst/>
        </p:spPr>
      </p:pic>
    </p:spTree>
    <p:extLst>
      <p:ext uri="{BB962C8B-B14F-4D97-AF65-F5344CB8AC3E}">
        <p14:creationId xmlns:p14="http://schemas.microsoft.com/office/powerpoint/2010/main" val="31996694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3042</TotalTime>
  <Words>1402</Words>
  <Application>Microsoft Office PowerPoint</Application>
  <PresentationFormat>Экран (4:3)</PresentationFormat>
  <Paragraphs>222</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Использование ТРИЗ технологии в формировании  функциональной грамотности в условиях  ФГОС ДО.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ТРИЗ технологии в формировании  функциональной грамотности в условиях ФГОС ДО.</dc:title>
  <dc:creator>User</dc:creator>
  <cp:lastModifiedBy>User</cp:lastModifiedBy>
  <cp:revision>135</cp:revision>
  <dcterms:created xsi:type="dcterms:W3CDTF">2022-04-03T04:16:44Z</dcterms:created>
  <dcterms:modified xsi:type="dcterms:W3CDTF">2022-08-10T01:32:43Z</dcterms:modified>
</cp:coreProperties>
</file>