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7"/>
  </p:notesMasterIdLst>
  <p:sldIdLst>
    <p:sldId id="307" r:id="rId2"/>
    <p:sldId id="301" r:id="rId3"/>
    <p:sldId id="302" r:id="rId4"/>
    <p:sldId id="297" r:id="rId5"/>
    <p:sldId id="303" r:id="rId6"/>
    <p:sldId id="257" r:id="rId7"/>
    <p:sldId id="299" r:id="rId8"/>
    <p:sldId id="289" r:id="rId9"/>
    <p:sldId id="258" r:id="rId10"/>
    <p:sldId id="268" r:id="rId11"/>
    <p:sldId id="260" r:id="rId12"/>
    <p:sldId id="259" r:id="rId13"/>
    <p:sldId id="287" r:id="rId14"/>
    <p:sldId id="305" r:id="rId15"/>
    <p:sldId id="306" r:id="rId16"/>
    <p:sldId id="308" r:id="rId17"/>
    <p:sldId id="277" r:id="rId18"/>
    <p:sldId id="278" r:id="rId19"/>
    <p:sldId id="279" r:id="rId20"/>
    <p:sldId id="288" r:id="rId21"/>
    <p:sldId id="291" r:id="rId22"/>
    <p:sldId id="290" r:id="rId23"/>
    <p:sldId id="293" r:id="rId24"/>
    <p:sldId id="284" r:id="rId25"/>
    <p:sldId id="285" r:id="rId26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FF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7" d="100"/>
          <a:sy n="107" d="100"/>
        </p:scale>
        <p:origin x="-134" y="-101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1E2DCB-5BD0-4C96-83CD-3839751E9ED3}" type="datetimeFigureOut">
              <a:rPr lang="ru-RU" smtClean="0"/>
              <a:pPr/>
              <a:t>14.11.2021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050D16-29FA-4FF4-9D9E-195556BD302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050D16-29FA-4FF4-9D9E-195556BD3023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51435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16133"/>
            <a:ext cx="3679116" cy="470388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16133"/>
            <a:ext cx="3505200" cy="17346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6" y="2031357"/>
            <a:ext cx="3313355" cy="127662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6" y="3315810"/>
            <a:ext cx="3309803" cy="945472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137621"/>
            <a:ext cx="2133600" cy="563236"/>
          </a:xfrm>
        </p:spPr>
        <p:txBody>
          <a:bodyPr anchor="b"/>
          <a:lstStyle>
            <a:lvl1pPr algn="l">
              <a:defRPr sz="2400"/>
            </a:lvl1pPr>
          </a:lstStyle>
          <a:p>
            <a:fld id="{B4C71EC6-210F-42DE-9C53-41977AD35B3D}" type="datetimeFigureOut">
              <a:rPr lang="ru-RU" smtClean="0"/>
              <a:pPr/>
              <a:t>14.11.2021</a:t>
            </a:fld>
            <a:endParaRPr lang="ru-RU"/>
          </a:p>
        </p:txBody>
      </p:sp>
      <p:sp>
        <p:nvSpPr>
          <p:cNvPr id="50" name="Rectangle 49"/>
          <p:cNvSpPr/>
          <p:nvPr/>
        </p:nvSpPr>
        <p:spPr>
          <a:xfrm>
            <a:off x="4650889" y="4566213"/>
            <a:ext cx="3505200" cy="613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4289975"/>
            <a:ext cx="2831592" cy="273844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4289975"/>
            <a:ext cx="643666" cy="27384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9" name="Rectangle 88"/>
          <p:cNvSpPr/>
          <p:nvPr/>
        </p:nvSpPr>
        <p:spPr>
          <a:xfrm>
            <a:off x="4650889" y="4566213"/>
            <a:ext cx="3505200" cy="613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772610"/>
            <a:ext cx="1484453" cy="3585258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772610"/>
            <a:ext cx="5423704" cy="358525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10287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485900"/>
            <a:ext cx="4038600" cy="30861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4038600" cy="30861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0FF606-3632-4053-8F9A-99D7E11D59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57222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175622"/>
            <a:ext cx="6637468" cy="1021556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6" y="3200400"/>
            <a:ext cx="6637467" cy="1140310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1735074"/>
            <a:ext cx="3419856" cy="26197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1735073"/>
            <a:ext cx="3419856" cy="26197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1737007"/>
            <a:ext cx="3057148" cy="47982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231021"/>
            <a:ext cx="3419856" cy="21268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8" y="1737007"/>
            <a:ext cx="3055717" cy="47982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231021"/>
            <a:ext cx="3419856" cy="21268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51435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16133"/>
            <a:ext cx="3679116" cy="470388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16133"/>
            <a:ext cx="3505200" cy="4679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14.11.2021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8" name="Rectangle 57"/>
          <p:cNvSpPr/>
          <p:nvPr/>
        </p:nvSpPr>
        <p:spPr>
          <a:xfrm>
            <a:off x="905572" y="451413"/>
            <a:ext cx="3562257" cy="423633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642395"/>
            <a:ext cx="3090440" cy="3863051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4566213"/>
            <a:ext cx="3505200" cy="613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4293627"/>
            <a:ext cx="3493664" cy="273844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1993076"/>
            <a:ext cx="3304572" cy="1097365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3102746"/>
            <a:ext cx="3298784" cy="113842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51435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16133"/>
            <a:ext cx="3679116" cy="470388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16133"/>
            <a:ext cx="3505200" cy="4679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2" y="451413"/>
            <a:ext cx="3562257" cy="4236334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4566213"/>
            <a:ext cx="3505200" cy="613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1995678"/>
            <a:ext cx="3300984" cy="109728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9" y="520346"/>
            <a:ext cx="3359623" cy="4101084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1" y="3099816"/>
            <a:ext cx="3300573" cy="113967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4293627"/>
            <a:ext cx="3493664" cy="273844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51435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250116"/>
            <a:ext cx="8229600" cy="4639235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16133"/>
            <a:ext cx="3679116" cy="524433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16133"/>
            <a:ext cx="3505200" cy="4679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770748"/>
            <a:ext cx="7024744" cy="8572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3" y="1742739"/>
            <a:ext cx="6777317" cy="26317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16836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14.11.2021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4389120"/>
            <a:ext cx="350215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168369"/>
            <a:ext cx="133215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microsoft.com/office/2007/relationships/hdphoto" Target="../media/hdphoto5.wdp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microsoft.com/office/2007/relationships/hdphoto" Target="../media/hdphoto8.wdp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1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slide" Target="slide20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03648" y="375033"/>
            <a:ext cx="7200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Классификация треугольников </a:t>
            </a:r>
          </a:p>
          <a:p>
            <a:pPr algn="ctr"/>
            <a:r>
              <a:rPr lang="ru-RU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по углам</a:t>
            </a:r>
            <a:endParaRPr lang="ru-RU" sz="3600" b="1" kern="10" dirty="0">
              <a:ln w="9525">
                <a:noFill/>
                <a:round/>
                <a:headEnd/>
                <a:tailEnd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4" name="Picture 30" descr="Треугольники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488188" y="300917"/>
            <a:ext cx="1568450" cy="1132285"/>
          </a:xfrm>
          <a:prstGeom prst="rect">
            <a:avLst/>
          </a:prstGeom>
          <a:noFill/>
          <a:ln/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2195310" y="1575361"/>
            <a:ext cx="6215106" cy="1191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Группа 18"/>
          <p:cNvGrpSpPr/>
          <p:nvPr/>
        </p:nvGrpSpPr>
        <p:grpSpPr>
          <a:xfrm>
            <a:off x="571472" y="1660915"/>
            <a:ext cx="2714644" cy="3065718"/>
            <a:chOff x="571472" y="2214552"/>
            <a:chExt cx="2714644" cy="4087624"/>
          </a:xfrm>
        </p:grpSpPr>
        <p:cxnSp>
          <p:nvCxnSpPr>
            <p:cNvPr id="9" name="Прямая со стрелкой 8"/>
            <p:cNvCxnSpPr/>
            <p:nvPr/>
          </p:nvCxnSpPr>
          <p:spPr>
            <a:xfrm flipH="1">
              <a:off x="1633795" y="2214552"/>
              <a:ext cx="1580883" cy="1571637"/>
            </a:xfrm>
            <a:prstGeom prst="straightConnector1">
              <a:avLst/>
            </a:prstGeom>
            <a:ln w="34925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571472" y="5686623"/>
              <a:ext cx="2714644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 smtClean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остроугольный</a:t>
              </a:r>
              <a:r>
                <a:rPr lang="ru-RU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3579784" y="1643343"/>
            <a:ext cx="2857520" cy="3150480"/>
            <a:chOff x="3579784" y="2191124"/>
            <a:chExt cx="2857520" cy="4200639"/>
          </a:xfrm>
        </p:grpSpPr>
        <p:cxnSp>
          <p:nvCxnSpPr>
            <p:cNvPr id="10" name="Прямая со стрелкой 9"/>
            <p:cNvCxnSpPr/>
            <p:nvPr/>
          </p:nvCxnSpPr>
          <p:spPr>
            <a:xfrm flipH="1">
              <a:off x="4857752" y="2191124"/>
              <a:ext cx="9524" cy="1317297"/>
            </a:xfrm>
            <a:prstGeom prst="straightConnector1">
              <a:avLst/>
            </a:prstGeom>
            <a:ln w="34925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3579784" y="5776210"/>
              <a:ext cx="285752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 smtClean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прямоугольный</a:t>
              </a:r>
              <a:r>
                <a:rPr lang="ru-RU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6444208" y="1690266"/>
            <a:ext cx="2928958" cy="3028267"/>
            <a:chOff x="6482496" y="2244172"/>
            <a:chExt cx="2928958" cy="4037689"/>
          </a:xfrm>
        </p:grpSpPr>
        <p:cxnSp>
          <p:nvCxnSpPr>
            <p:cNvPr id="11" name="Прямая со стрелкой 10"/>
            <p:cNvCxnSpPr/>
            <p:nvPr/>
          </p:nvCxnSpPr>
          <p:spPr>
            <a:xfrm>
              <a:off x="6770528" y="2244172"/>
              <a:ext cx="792088" cy="1624027"/>
            </a:xfrm>
            <a:prstGeom prst="straightConnector1">
              <a:avLst/>
            </a:prstGeom>
            <a:ln w="34925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6482496" y="5666308"/>
              <a:ext cx="2928958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 smtClean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тупоугольный</a:t>
              </a:r>
              <a:r>
                <a:rPr lang="ru-RU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1" name="Полилиния 30"/>
          <p:cNvSpPr/>
          <p:nvPr/>
        </p:nvSpPr>
        <p:spPr>
          <a:xfrm>
            <a:off x="5983112" y="3008976"/>
            <a:ext cx="2686756" cy="762000"/>
          </a:xfrm>
          <a:custGeom>
            <a:avLst/>
            <a:gdLst>
              <a:gd name="connsiteX0" fmla="*/ 1128889 w 2686756"/>
              <a:gd name="connsiteY0" fmla="*/ 0 h 1016000"/>
              <a:gd name="connsiteX1" fmla="*/ 0 w 2686756"/>
              <a:gd name="connsiteY1" fmla="*/ 1016000 h 1016000"/>
              <a:gd name="connsiteX2" fmla="*/ 2686756 w 2686756"/>
              <a:gd name="connsiteY2" fmla="*/ 214489 h 1016000"/>
              <a:gd name="connsiteX3" fmla="*/ 1128889 w 2686756"/>
              <a:gd name="connsiteY3" fmla="*/ 0 h 10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86756" h="1016000">
                <a:moveTo>
                  <a:pt x="1128889" y="0"/>
                </a:moveTo>
                <a:lnTo>
                  <a:pt x="0" y="1016000"/>
                </a:lnTo>
                <a:lnTo>
                  <a:pt x="2686756" y="214489"/>
                </a:lnTo>
                <a:lnTo>
                  <a:pt x="1128889" y="0"/>
                </a:lnTo>
                <a:close/>
              </a:path>
            </a:pathLst>
          </a:cu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135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олилиния 31"/>
          <p:cNvSpPr/>
          <p:nvPr/>
        </p:nvSpPr>
        <p:spPr>
          <a:xfrm>
            <a:off x="877711" y="3003681"/>
            <a:ext cx="1512168" cy="1273149"/>
          </a:xfrm>
          <a:custGeom>
            <a:avLst/>
            <a:gdLst>
              <a:gd name="connsiteX0" fmla="*/ 1106311 w 2133600"/>
              <a:gd name="connsiteY0" fmla="*/ 180622 h 2223911"/>
              <a:gd name="connsiteX1" fmla="*/ 0 w 2133600"/>
              <a:gd name="connsiteY1" fmla="*/ 1343378 h 2223911"/>
              <a:gd name="connsiteX2" fmla="*/ 2133600 w 2133600"/>
              <a:gd name="connsiteY2" fmla="*/ 2223911 h 2223911"/>
              <a:gd name="connsiteX3" fmla="*/ 1264356 w 2133600"/>
              <a:gd name="connsiteY3" fmla="*/ 0 h 2223911"/>
              <a:gd name="connsiteX4" fmla="*/ 1095022 w 2133600"/>
              <a:gd name="connsiteY4" fmla="*/ 237067 h 2223911"/>
              <a:gd name="connsiteX5" fmla="*/ 1095022 w 2133600"/>
              <a:gd name="connsiteY5" fmla="*/ 237067 h 2223911"/>
              <a:gd name="connsiteX6" fmla="*/ 1083733 w 2133600"/>
              <a:gd name="connsiteY6" fmla="*/ 237067 h 2223911"/>
              <a:gd name="connsiteX7" fmla="*/ 1106311 w 2133600"/>
              <a:gd name="connsiteY7" fmla="*/ 180622 h 2223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33600" h="2223911">
                <a:moveTo>
                  <a:pt x="1106311" y="180622"/>
                </a:moveTo>
                <a:lnTo>
                  <a:pt x="0" y="1343378"/>
                </a:lnTo>
                <a:lnTo>
                  <a:pt x="2133600" y="2223911"/>
                </a:lnTo>
                <a:lnTo>
                  <a:pt x="1264356" y="0"/>
                </a:lnTo>
                <a:lnTo>
                  <a:pt x="1095022" y="237067"/>
                </a:lnTo>
                <a:lnTo>
                  <a:pt x="1095022" y="237067"/>
                </a:lnTo>
                <a:lnTo>
                  <a:pt x="1083733" y="237067"/>
                </a:lnTo>
                <a:lnTo>
                  <a:pt x="1106311" y="180622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25000">
                <a:srgbClr val="FFFF00"/>
              </a:gs>
              <a:gs pos="75000">
                <a:srgbClr val="00B0F0"/>
              </a:gs>
              <a:gs pos="100000">
                <a:srgbClr val="FFFF00"/>
              </a:gs>
            </a:gsLst>
            <a:path path="rect">
              <a:fillToRect l="100000" t="100000"/>
            </a:path>
          </a:gra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ый треугольник 1"/>
          <p:cNvSpPr/>
          <p:nvPr/>
        </p:nvSpPr>
        <p:spPr>
          <a:xfrm>
            <a:off x="4180952" y="3078374"/>
            <a:ext cx="1372648" cy="914400"/>
          </a:xfrm>
          <a:prstGeom prst="rtTriangle">
            <a:avLst/>
          </a:prstGeom>
          <a:solidFill>
            <a:srgbClr val="00B0F0">
              <a:alpha val="4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15285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44008" y="956119"/>
            <a:ext cx="3528392" cy="3564396"/>
          </a:xfrm>
          <a:solidFill>
            <a:srgbClr val="FFFFCC"/>
          </a:solidFill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Треугольник, </a:t>
            </a:r>
          </a:p>
          <a:p>
            <a:pPr algn="ctr"/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у  которого все   стороны имеют  разную  длину,  называют  </a:t>
            </a:r>
            <a:r>
              <a:rPr lang="ru-RU" sz="3200" b="1" i="1" u="sng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разносторонним</a:t>
            </a:r>
            <a:endParaRPr lang="ru-RU" sz="3200" b="1" i="1" u="sng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100000"/>
                    </a14:imgEffect>
                    <a14:imgEffect>
                      <a14:brightnessContrast brigh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2012" y="3057804"/>
            <a:ext cx="2389788" cy="1653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100000"/>
                    </a14:imgEffect>
                    <a14:imgEffect>
                      <a14:brightnessContrast brigh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303498"/>
            <a:ext cx="2592288" cy="1566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100000"/>
                    </a14:imgEffect>
                    <a14:imgEffect>
                      <a14:brightnessContrast brigh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76729" y="1814178"/>
            <a:ext cx="2435231" cy="172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13174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550" y="0"/>
            <a:ext cx="9052812" cy="843558"/>
          </a:xfrm>
          <a:solidFill>
            <a:srgbClr val="FFFFCC"/>
          </a:solidFill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Треугольники  можно   классифицировать по  </a:t>
            </a:r>
            <a:r>
              <a:rPr lang="ru-RU" sz="24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количеству  равных сторон</a:t>
            </a:r>
            <a:endParaRPr lang="ru-RU" sz="2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85272" y="951570"/>
            <a:ext cx="4414720" cy="1566174"/>
          </a:xfrm>
          <a:prstGeom prst="rect">
            <a:avLst/>
          </a:prstGeom>
          <a:solidFill>
            <a:srgbClr val="FFFFCC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800" kern="1200">
                <a:solidFill>
                  <a:srgbClr val="42424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Если  две  стороны треугольника  равны, то  его называют</a:t>
            </a:r>
            <a:r>
              <a:rPr lang="ru-RU" sz="2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600" b="1" i="1" u="sng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равнобедренным  треугольником</a:t>
            </a:r>
            <a:endParaRPr lang="ru-RU" sz="2600" b="1" i="1" u="sng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4552956" y="951570"/>
            <a:ext cx="4591044" cy="1566174"/>
          </a:xfrm>
          <a:prstGeom prst="rect">
            <a:avLst/>
          </a:prstGeom>
          <a:solidFill>
            <a:srgbClr val="FFFFCC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800" kern="1200">
                <a:solidFill>
                  <a:srgbClr val="42424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Если  три  стороны треугольника  равны, то  его называют  </a:t>
            </a:r>
            <a:r>
              <a:rPr lang="ru-RU" sz="2600" b="1" i="1" u="sng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равносторонним треугольником</a:t>
            </a:r>
            <a:endParaRPr lang="ru-RU" sz="2600" b="1" i="1" u="sng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100000"/>
                    </a14:imgEffect>
                    <a14:imgEffect>
                      <a14:brightnessContrast bright="15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2643758"/>
            <a:ext cx="2520280" cy="124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100000"/>
                    </a14:imgEffect>
                    <a14:imgEffect>
                      <a14:brightnessContrast brigh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643758"/>
            <a:ext cx="2160240" cy="124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одзаголовок 2"/>
          <p:cNvSpPr txBox="1">
            <a:spLocks/>
          </p:cNvSpPr>
          <p:nvPr/>
        </p:nvSpPr>
        <p:spPr>
          <a:xfrm>
            <a:off x="85272" y="3975906"/>
            <a:ext cx="4342712" cy="1080120"/>
          </a:xfrm>
          <a:prstGeom prst="rect">
            <a:avLst/>
          </a:prstGeom>
          <a:solidFill>
            <a:srgbClr val="FFFFCC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800" kern="1200">
                <a:solidFill>
                  <a:srgbClr val="42424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АВ, ВС – боковые  стороны</a:t>
            </a:r>
          </a:p>
          <a:p>
            <a:pPr algn="ctr"/>
            <a:r>
              <a:rPr lang="ru-RU" sz="20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АС –основание</a:t>
            </a:r>
          </a:p>
          <a:p>
            <a:pPr algn="ctr"/>
            <a:r>
              <a:rPr lang="ru-RU" sz="20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АВ=ВС</a:t>
            </a:r>
            <a:endParaRPr lang="ru-RU" sz="2000" b="1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одзаголовок 2"/>
          <p:cNvSpPr txBox="1">
            <a:spLocks/>
          </p:cNvSpPr>
          <p:nvPr/>
        </p:nvSpPr>
        <p:spPr>
          <a:xfrm>
            <a:off x="4552956" y="3975906"/>
            <a:ext cx="4126688" cy="1080120"/>
          </a:xfrm>
          <a:prstGeom prst="rect">
            <a:avLst/>
          </a:prstGeom>
          <a:solidFill>
            <a:srgbClr val="FFFFCC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800" kern="1200">
                <a:solidFill>
                  <a:srgbClr val="42424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400" b="1" i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MN = NE = EM</a:t>
            </a:r>
            <a:endParaRPr lang="ru-RU" sz="2400" b="1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444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6" grpId="0" animBg="1"/>
      <p:bldP spid="9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03648" y="375033"/>
            <a:ext cx="7200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accent1"/>
                </a:solidFill>
                <a:latin typeface="Times New Roman"/>
                <a:cs typeface="Times New Roman"/>
              </a:rPr>
              <a:t>Классификация треугольников </a:t>
            </a:r>
          </a:p>
          <a:p>
            <a:pPr algn="ctr"/>
            <a:r>
              <a:rPr lang="ru-RU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accent1"/>
                </a:solidFill>
                <a:latin typeface="Times New Roman"/>
                <a:cs typeface="Times New Roman"/>
              </a:rPr>
              <a:t>по сторонам</a:t>
            </a:r>
            <a:endParaRPr lang="ru-RU" sz="3600" b="1" kern="10" dirty="0">
              <a:ln w="9525">
                <a:noFill/>
                <a:round/>
                <a:headEnd/>
                <a:tailEnd/>
              </a:ln>
              <a:solidFill>
                <a:schemeClr val="accent1"/>
              </a:solidFill>
              <a:latin typeface="Times New Roman"/>
              <a:cs typeface="Times New Roman"/>
            </a:endParaRPr>
          </a:p>
        </p:txBody>
      </p:sp>
      <p:pic>
        <p:nvPicPr>
          <p:cNvPr id="4" name="Picture 30" descr="Треугольники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500034" y="321453"/>
            <a:ext cx="1568450" cy="1132285"/>
          </a:xfrm>
          <a:prstGeom prst="rect">
            <a:avLst/>
          </a:prstGeom>
          <a:noFill/>
          <a:ln/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2195310" y="1575361"/>
            <a:ext cx="6215106" cy="1191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Группа 18"/>
          <p:cNvGrpSpPr/>
          <p:nvPr/>
        </p:nvGrpSpPr>
        <p:grpSpPr>
          <a:xfrm>
            <a:off x="571472" y="1660915"/>
            <a:ext cx="2714644" cy="3065718"/>
            <a:chOff x="571472" y="2214552"/>
            <a:chExt cx="2714644" cy="4087624"/>
          </a:xfrm>
        </p:grpSpPr>
        <p:grpSp>
          <p:nvGrpSpPr>
            <p:cNvPr id="18" name="Группа 17"/>
            <p:cNvGrpSpPr/>
            <p:nvPr/>
          </p:nvGrpSpPr>
          <p:grpSpPr>
            <a:xfrm>
              <a:off x="990853" y="2214552"/>
              <a:ext cx="2223825" cy="3266136"/>
              <a:chOff x="990853" y="2214552"/>
              <a:chExt cx="2223825" cy="3266136"/>
            </a:xfrm>
          </p:grpSpPr>
          <p:cxnSp>
            <p:nvCxnSpPr>
              <p:cNvPr id="9" name="Прямая со стрелкой 8"/>
              <p:cNvCxnSpPr/>
              <p:nvPr/>
            </p:nvCxnSpPr>
            <p:spPr>
              <a:xfrm flipH="1">
                <a:off x="1633795" y="2214552"/>
                <a:ext cx="1580883" cy="1571637"/>
              </a:xfrm>
              <a:prstGeom prst="straightConnector1">
                <a:avLst/>
              </a:prstGeom>
              <a:ln w="34925">
                <a:solidFill>
                  <a:srgbClr val="00B05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Равнобедренный треугольник 15"/>
              <p:cNvSpPr/>
              <p:nvPr/>
            </p:nvSpPr>
            <p:spPr>
              <a:xfrm>
                <a:off x="990853" y="3909052"/>
                <a:ext cx="1285884" cy="1571636"/>
              </a:xfrm>
              <a:prstGeom prst="triangle">
                <a:avLst/>
              </a:prstGeom>
              <a:gradFill>
                <a:gsLst>
                  <a:gs pos="0">
                    <a:srgbClr val="00B0F0"/>
                  </a:gs>
                  <a:gs pos="25000">
                    <a:srgbClr val="FFFF00"/>
                  </a:gs>
                  <a:gs pos="75000">
                    <a:srgbClr val="00B0F0"/>
                  </a:gs>
                  <a:gs pos="100000">
                    <a:srgbClr val="FFFF00"/>
                  </a:gs>
                </a:gsLst>
                <a:path path="rect">
                  <a:fillToRect l="100000" t="100000"/>
                </a:path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571472" y="5686623"/>
              <a:ext cx="2714644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</a:t>
              </a:r>
              <a:r>
                <a:rPr lang="ru-RU" sz="2400" b="1" dirty="0" smtClean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авнобедренный</a:t>
              </a:r>
              <a:r>
                <a:rPr lang="ru-RU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3428992" y="1643343"/>
            <a:ext cx="2857520" cy="3168308"/>
            <a:chOff x="3428992" y="2191124"/>
            <a:chExt cx="2857520" cy="4224410"/>
          </a:xfrm>
        </p:grpSpPr>
        <p:grpSp>
          <p:nvGrpSpPr>
            <p:cNvPr id="25" name="Группа 24"/>
            <p:cNvGrpSpPr/>
            <p:nvPr/>
          </p:nvGrpSpPr>
          <p:grpSpPr>
            <a:xfrm>
              <a:off x="3635896" y="2191124"/>
              <a:ext cx="2133600" cy="3588457"/>
              <a:chOff x="3635896" y="2191124"/>
              <a:chExt cx="2133600" cy="3588457"/>
            </a:xfrm>
          </p:grpSpPr>
          <p:cxnSp>
            <p:nvCxnSpPr>
              <p:cNvPr id="10" name="Прямая со стрелкой 9"/>
              <p:cNvCxnSpPr/>
              <p:nvPr/>
            </p:nvCxnSpPr>
            <p:spPr>
              <a:xfrm flipH="1">
                <a:off x="4857752" y="2191124"/>
                <a:ext cx="9524" cy="1317297"/>
              </a:xfrm>
              <a:prstGeom prst="straightConnector1">
                <a:avLst/>
              </a:prstGeom>
              <a:ln w="34925">
                <a:solidFill>
                  <a:srgbClr val="00B05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Полилиния 20"/>
              <p:cNvSpPr/>
              <p:nvPr/>
            </p:nvSpPr>
            <p:spPr>
              <a:xfrm>
                <a:off x="3635896" y="3555670"/>
                <a:ext cx="2133600" cy="2223911"/>
              </a:xfrm>
              <a:custGeom>
                <a:avLst/>
                <a:gdLst>
                  <a:gd name="connsiteX0" fmla="*/ 1106311 w 2133600"/>
                  <a:gd name="connsiteY0" fmla="*/ 180622 h 2223911"/>
                  <a:gd name="connsiteX1" fmla="*/ 0 w 2133600"/>
                  <a:gd name="connsiteY1" fmla="*/ 1343378 h 2223911"/>
                  <a:gd name="connsiteX2" fmla="*/ 2133600 w 2133600"/>
                  <a:gd name="connsiteY2" fmla="*/ 2223911 h 2223911"/>
                  <a:gd name="connsiteX3" fmla="*/ 1264356 w 2133600"/>
                  <a:gd name="connsiteY3" fmla="*/ 0 h 2223911"/>
                  <a:gd name="connsiteX4" fmla="*/ 1095022 w 2133600"/>
                  <a:gd name="connsiteY4" fmla="*/ 237067 h 2223911"/>
                  <a:gd name="connsiteX5" fmla="*/ 1095022 w 2133600"/>
                  <a:gd name="connsiteY5" fmla="*/ 237067 h 2223911"/>
                  <a:gd name="connsiteX6" fmla="*/ 1083733 w 2133600"/>
                  <a:gd name="connsiteY6" fmla="*/ 237067 h 2223911"/>
                  <a:gd name="connsiteX7" fmla="*/ 1106311 w 2133600"/>
                  <a:gd name="connsiteY7" fmla="*/ 180622 h 2223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133600" h="2223911">
                    <a:moveTo>
                      <a:pt x="1106311" y="180622"/>
                    </a:moveTo>
                    <a:lnTo>
                      <a:pt x="0" y="1343378"/>
                    </a:lnTo>
                    <a:lnTo>
                      <a:pt x="2133600" y="2223911"/>
                    </a:lnTo>
                    <a:lnTo>
                      <a:pt x="1264356" y="0"/>
                    </a:lnTo>
                    <a:lnTo>
                      <a:pt x="1095022" y="237067"/>
                    </a:lnTo>
                    <a:lnTo>
                      <a:pt x="1095022" y="237067"/>
                    </a:lnTo>
                    <a:lnTo>
                      <a:pt x="1083733" y="237067"/>
                    </a:lnTo>
                    <a:lnTo>
                      <a:pt x="1106311" y="180622"/>
                    </a:lnTo>
                    <a:close/>
                  </a:path>
                </a:pathLst>
              </a:custGeom>
              <a:gradFill>
                <a:gsLst>
                  <a:gs pos="0">
                    <a:srgbClr val="00B0F0"/>
                  </a:gs>
                  <a:gs pos="25000">
                    <a:srgbClr val="FFFF00"/>
                  </a:gs>
                  <a:gs pos="75000">
                    <a:srgbClr val="00B0F0"/>
                  </a:gs>
                  <a:gs pos="100000">
                    <a:srgbClr val="FFFF00"/>
                  </a:gs>
                </a:gsLst>
                <a:path path="rect">
                  <a:fillToRect l="100000" t="100000"/>
                </a:path>
              </a:gradFill>
              <a:ln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3428992" y="5799981"/>
              <a:ext cx="285752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</a:t>
              </a:r>
              <a:r>
                <a:rPr lang="ru-RU" sz="2400" b="1" dirty="0" smtClean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азносторонний</a:t>
              </a:r>
              <a:r>
                <a:rPr lang="ru-RU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6117888" y="1690266"/>
            <a:ext cx="2928958" cy="3048229"/>
            <a:chOff x="6156176" y="2244172"/>
            <a:chExt cx="2928958" cy="4064305"/>
          </a:xfrm>
        </p:grpSpPr>
        <p:grpSp>
          <p:nvGrpSpPr>
            <p:cNvPr id="28" name="Группа 27"/>
            <p:cNvGrpSpPr/>
            <p:nvPr/>
          </p:nvGrpSpPr>
          <p:grpSpPr>
            <a:xfrm>
              <a:off x="6554504" y="2244172"/>
              <a:ext cx="1714512" cy="3056879"/>
              <a:chOff x="6554504" y="2244172"/>
              <a:chExt cx="1714512" cy="3056879"/>
            </a:xfrm>
          </p:grpSpPr>
          <p:cxnSp>
            <p:nvCxnSpPr>
              <p:cNvPr id="11" name="Прямая со стрелкой 10"/>
              <p:cNvCxnSpPr/>
              <p:nvPr/>
            </p:nvCxnSpPr>
            <p:spPr>
              <a:xfrm>
                <a:off x="6770528" y="2244172"/>
                <a:ext cx="792088" cy="1624027"/>
              </a:xfrm>
              <a:prstGeom prst="straightConnector1">
                <a:avLst/>
              </a:prstGeom>
              <a:ln w="34925">
                <a:solidFill>
                  <a:srgbClr val="00B05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Равнобедренный треугольник 22"/>
              <p:cNvSpPr/>
              <p:nvPr/>
            </p:nvSpPr>
            <p:spPr>
              <a:xfrm>
                <a:off x="6554504" y="4015167"/>
                <a:ext cx="1714512" cy="1285884"/>
              </a:xfrm>
              <a:prstGeom prst="triangle">
                <a:avLst/>
              </a:prstGeom>
              <a:gradFill>
                <a:gsLst>
                  <a:gs pos="0">
                    <a:srgbClr val="03D4A8"/>
                  </a:gs>
                  <a:gs pos="25000">
                    <a:srgbClr val="FFFF00"/>
                  </a:gs>
                  <a:gs pos="75000">
                    <a:srgbClr val="0087E6"/>
                  </a:gs>
                  <a:gs pos="100000">
                    <a:srgbClr val="FFFF00"/>
                  </a:gs>
                </a:gsLst>
                <a:lin ang="3600000" scaled="0"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6156176" y="5692924"/>
              <a:ext cx="2928958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</a:t>
              </a:r>
              <a:r>
                <a:rPr lang="ru-RU" sz="2400" b="1" dirty="0" smtClean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авносторонний</a:t>
              </a:r>
              <a:r>
                <a:rPr lang="ru-RU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657400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56952" y="627534"/>
            <a:ext cx="7200800" cy="864096"/>
          </a:xfrm>
        </p:spPr>
        <p:txBody>
          <a:bodyPr>
            <a:normAutofit fontScale="90000"/>
          </a:bodyPr>
          <a:lstStyle/>
          <a:p>
            <a:r>
              <a:rPr lang="ru-RU" sz="5400" b="1" dirty="0" smtClean="0">
                <a:solidFill>
                  <a:srgbClr val="C00000"/>
                </a:solidFill>
              </a:rPr>
              <a:t>Разноцветные шары</a:t>
            </a:r>
            <a:endParaRPr lang="ru-RU" sz="5400" b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91680" y="4191930"/>
            <a:ext cx="5760640" cy="539744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Зрительная гимнастика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6448" y="1491630"/>
            <a:ext cx="3571105" cy="263106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27972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Click="0" advTm="6000">
        <p:fade/>
        <p:sndAc>
          <p:stSnd>
            <p:snd r:embed="rId4" name="1.wav"/>
          </p:stSnd>
        </p:sndAc>
      </p:transition>
    </mc:Choice>
    <mc:Fallback>
      <p:transition advClick="0" advTm="6000">
        <p:fade/>
        <p:sndAc>
          <p:stSnd>
            <p:snd r:embed="rId2" name="1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1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49786" y="128726"/>
            <a:ext cx="1341820" cy="1080000"/>
          </a:xfrm>
          <a:prstGeom prst="ellipse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1" y="314248"/>
            <a:ext cx="1398740" cy="1080000"/>
          </a:xfrm>
          <a:prstGeom prst="ellipse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97914" y="1312307"/>
            <a:ext cx="1465869" cy="1080000"/>
          </a:xfrm>
          <a:prstGeom prst="ellipse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0" y="1523488"/>
            <a:ext cx="1388572" cy="1080000"/>
          </a:xfrm>
          <a:prstGeom prst="ellipse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94167" y="2502581"/>
            <a:ext cx="1593830" cy="1080000"/>
          </a:xfrm>
          <a:prstGeom prst="ellipse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3999" y="2720586"/>
            <a:ext cx="1449788" cy="1080963"/>
          </a:xfrm>
          <a:prstGeom prst="ellipse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49787" y="3626444"/>
            <a:ext cx="1341820" cy="1080000"/>
          </a:xfrm>
          <a:prstGeom prst="ellipse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3686" y="3858958"/>
            <a:ext cx="1593830" cy="1080000"/>
          </a:xfrm>
          <a:prstGeom prst="ellipse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829" y="-1590291"/>
            <a:ext cx="1398740" cy="1080000"/>
          </a:xfrm>
          <a:prstGeom prst="ellipse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830" y="5493050"/>
            <a:ext cx="1465869" cy="1080000"/>
          </a:xfrm>
          <a:prstGeom prst="ellipse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2329" y="-1571065"/>
            <a:ext cx="1449788" cy="1080963"/>
          </a:xfrm>
          <a:prstGeom prst="ellipse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465" y="5535509"/>
            <a:ext cx="1388572" cy="1080000"/>
          </a:xfrm>
          <a:prstGeom prst="ellipse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6830" y="-1564661"/>
            <a:ext cx="1465869" cy="1080000"/>
          </a:xfrm>
          <a:prstGeom prst="ellipse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1102" y="5535928"/>
            <a:ext cx="1593830" cy="1080000"/>
          </a:xfrm>
          <a:prstGeom prst="ellipse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1329" y="-1565213"/>
            <a:ext cx="1449788" cy="1080963"/>
          </a:xfrm>
          <a:prstGeom prst="ellipse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6619" y="5570006"/>
            <a:ext cx="1341820" cy="1080000"/>
          </a:xfrm>
          <a:prstGeom prst="ellipse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5829" y="-1566392"/>
            <a:ext cx="1398740" cy="1080000"/>
          </a:xfrm>
          <a:prstGeom prst="ellipse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6154" y="5493050"/>
            <a:ext cx="1465869" cy="1080000"/>
          </a:xfrm>
          <a:prstGeom prst="ellipse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69261" y="260963"/>
            <a:ext cx="1593828" cy="10800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27977" y="-1322575"/>
            <a:ext cx="1341820" cy="10800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4193" y="5204162"/>
            <a:ext cx="1398740" cy="10800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4" y="-1264420"/>
            <a:ext cx="1465867" cy="10800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81778" y="5199334"/>
            <a:ext cx="1388574" cy="10800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13677" y="-1150120"/>
            <a:ext cx="1465867" cy="10800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8491" y="5399155"/>
            <a:ext cx="1593828" cy="10800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8301" y="-1157664"/>
            <a:ext cx="1448499" cy="10800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67475" y="5290496"/>
            <a:ext cx="1341820" cy="10800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337" y="2040209"/>
            <a:ext cx="1398741" cy="10800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7025" y="797026"/>
            <a:ext cx="1465866" cy="10800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180" y="655297"/>
            <a:ext cx="1388575" cy="10800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018514" y="1088414"/>
            <a:ext cx="1593827" cy="1080000"/>
          </a:xfrm>
          <a:prstGeom prst="ellipse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412" y="1804012"/>
            <a:ext cx="1448500" cy="10800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966" y="2974451"/>
            <a:ext cx="1677275" cy="135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7360" y="2664335"/>
            <a:ext cx="1748425" cy="135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1900" y="611616"/>
            <a:ext cx="1832337" cy="135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715317" y="2756054"/>
            <a:ext cx="1992289" cy="135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5873" y="539954"/>
            <a:ext cx="1735714" cy="135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43" y="631013"/>
            <a:ext cx="1810619" cy="1350000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153344" y="3354094"/>
            <a:ext cx="1810618" cy="135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1" name="Заголовок 1"/>
          <p:cNvSpPr txBox="1">
            <a:spLocks/>
          </p:cNvSpPr>
          <p:nvPr/>
        </p:nvSpPr>
        <p:spPr>
          <a:xfrm>
            <a:off x="1513155" y="1517914"/>
            <a:ext cx="5890368" cy="99417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b="1" smtClean="0">
                <a:solidFill>
                  <a:srgbClr val="C00000"/>
                </a:solidFill>
              </a:rPr>
              <a:t>Ребята!</a:t>
            </a:r>
            <a:br>
              <a:rPr lang="ru-RU" sz="5400" b="1" smtClean="0">
                <a:solidFill>
                  <a:srgbClr val="C00000"/>
                </a:solidFill>
              </a:rPr>
            </a:br>
            <a:r>
              <a:rPr lang="ru-RU" sz="5400" b="1" smtClean="0">
                <a:solidFill>
                  <a:srgbClr val="C00000"/>
                </a:solidFill>
              </a:rPr>
              <a:t>Берегите зрение!</a:t>
            </a:r>
            <a:endParaRPr lang="ru-RU" sz="5400" b="1" dirty="0">
              <a:solidFill>
                <a:srgbClr val="C00000"/>
              </a:solidFill>
            </a:endParaRPr>
          </a:p>
        </p:txBody>
      </p:sp>
      <p:sp>
        <p:nvSpPr>
          <p:cNvPr id="42" name="Умножение 41">
            <a:hlinkClick r:id="" action="ppaction://hlinkshowjump?jump=endshow"/>
          </p:cNvPr>
          <p:cNvSpPr/>
          <p:nvPr/>
        </p:nvSpPr>
        <p:spPr>
          <a:xfrm>
            <a:off x="8109285" y="72189"/>
            <a:ext cx="914400" cy="685800"/>
          </a:xfrm>
          <a:prstGeom prst="mathMultiply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962132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 advClick="0" advTm="191000">
        <p:fade/>
      </p:transition>
    </mc:Choice>
    <mc:Fallback>
      <p:transition advClick="0" advTm="19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1.15521 -0.002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760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59259E-6 L -1.15716 -0.0051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6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63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1.15521 -0.0025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760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96296E-6 L -1.15716 -0.005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6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63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1.15521 -0.00255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760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0"/>
                            </p:stCondLst>
                            <p:childTnLst>
                              <p:par>
                                <p:cTn id="20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22222E-6 L -1.15716 -0.0050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6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0"/>
                            </p:stCondLst>
                            <p:childTnLst>
                              <p:par>
                                <p:cTn id="23" presetID="63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1.15521 -0.00255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760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1000"/>
                            </p:stCondLst>
                            <p:childTnLst>
                              <p:par>
                                <p:cTn id="26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81481E-6 L -1.15716 -0.00509 " pathEditMode="relative" rAng="0" ptsTypes="AA">
                                      <p:cBhvr>
                                        <p:cTn id="27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6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500"/>
                            </p:stCondLst>
                            <p:childTnLst>
                              <p:par>
                                <p:cTn id="29" presetID="42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1.48148E-6 L -0.00742 1.3527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8" y="6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500"/>
                            </p:stCondLst>
                            <p:childTnLst>
                              <p:par>
                                <p:cTn id="32" presetID="64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7.40741E-7 L 4.16667E-7 -1.37199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8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7500"/>
                            </p:stCondLst>
                            <p:childTnLst>
                              <p:par>
                                <p:cTn id="35" presetID="42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1.48148E-6 L -0.00742 1.35278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8" y="6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9500"/>
                            </p:stCondLst>
                            <p:childTnLst>
                              <p:par>
                                <p:cTn id="38" presetID="64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7.40741E-7 L -8.33333E-7 -1.37199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8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1500"/>
                            </p:stCondLst>
                            <p:childTnLst>
                              <p:par>
                                <p:cTn id="41" presetID="42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1.48148E-6 L -0.00742 1.35278 " pathEditMode="relative" rAng="0" ptsTypes="AA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8" y="6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2500"/>
                            </p:stCondLst>
                            <p:childTnLst>
                              <p:par>
                                <p:cTn id="44" presetID="64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1.875E-6 -1.37199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8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4500"/>
                            </p:stCondLst>
                            <p:childTnLst>
                              <p:par>
                                <p:cTn id="47" presetID="42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96296E-6 L -0.00742 1.35277 " pathEditMode="relative" rAng="0" ptsTypes="AA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8" y="6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500"/>
                            </p:stCondLst>
                            <p:childTnLst>
                              <p:par>
                                <p:cTn id="50" presetID="64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40741E-7 L -3.33333E-6 -1.37199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8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500"/>
                            </p:stCondLst>
                            <p:childTnLst>
                              <p:par>
                                <p:cTn id="53" presetID="42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96296E-6 L -0.00742 1.35277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8" y="6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8500"/>
                            </p:stCondLst>
                            <p:childTnLst>
                              <p:par>
                                <p:cTn id="56" presetID="64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7.40741E-7 L 1.04167E-6 -1.37199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8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9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0"/>
                            </p:stCondLst>
                            <p:childTnLst>
                              <p:par>
                                <p:cTn id="63" presetID="7" presetClass="pat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607 -4.44444E-6 L 1.03073 -4.44444E-6 L 1.03073 0.70649 L 0.18607 0.70649 L 0.18607 -4.44444E-6 Z " pathEditMode="relative" rAng="0" ptsTypes="AAAAA">
                                      <p:cBhvr>
                                        <p:cTn id="64" dur="6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227" y="3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80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8500"/>
                            </p:stCondLst>
                            <p:childTnLst>
                              <p:par>
                                <p:cTn id="70" presetID="42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11111E-6 L 1.19154 1.22523 " pathEditMode="relative" rAng="0" ptsTypes="AA">
                                      <p:cBhvr>
                                        <p:cTn id="71" dur="2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570" y="6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0"/>
                            </p:stCondLst>
                            <p:childTnLst>
                              <p:par>
                                <p:cTn id="73" presetID="64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-1.18567 -1.26366 " pathEditMode="relative" rAng="0" ptsTypes="AA">
                                      <p:cBhvr>
                                        <p:cTn id="74" dur="2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055" y="-6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3500"/>
                            </p:stCondLst>
                            <p:childTnLst>
                              <p:par>
                                <p:cTn id="76" presetID="42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111E-6 L -1.26042 1.29861 " pathEditMode="relative" rAng="0" ptsTypes="AA">
                                      <p:cBhvr>
                                        <p:cTn id="77" dur="2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021" y="64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6000"/>
                            </p:stCondLst>
                            <p:childTnLst>
                              <p:par>
                                <p:cTn id="79" presetID="64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7037E-6 L 1.26042 -1.26366 " pathEditMode="relative" rAng="0" ptsTypes="AA">
                                      <p:cBhvr>
                                        <p:cTn id="80" dur="2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03" y="-6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8500"/>
                            </p:stCondLst>
                            <p:childTnLst>
                              <p:par>
                                <p:cTn id="82" presetID="42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11111E-6 L 1.19154 1.22523 " pathEditMode="relative" rAng="0" ptsTypes="AA">
                                      <p:cBhvr>
                                        <p:cTn id="83" dur="2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570" y="6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1000"/>
                            </p:stCondLst>
                            <p:childTnLst>
                              <p:par>
                                <p:cTn id="85" presetID="64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-1.18567 -1.26366 " pathEditMode="relative" rAng="0" ptsTypes="AA">
                                      <p:cBhvr>
                                        <p:cTn id="86" dur="2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055" y="-6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3500"/>
                            </p:stCondLst>
                            <p:childTnLst>
                              <p:par>
                                <p:cTn id="88" presetID="42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111E-6 L -1.26042 1.29861 " pathEditMode="relative" rAng="0" ptsTypes="AA">
                                      <p:cBhvr>
                                        <p:cTn id="89" dur="2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021" y="64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66000"/>
                            </p:stCondLst>
                            <p:childTnLst>
                              <p:par>
                                <p:cTn id="91" presetID="64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7037E-6 L 1.26042 -1.26366 " pathEditMode="relative" rAng="0" ptsTypes="AA">
                                      <p:cBhvr>
                                        <p:cTn id="92" dur="2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03" y="-6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68500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69000"/>
                            </p:stCondLst>
                            <p:childTnLst>
                              <p:par>
                                <p:cTn id="98" presetID="26" presetClass="pat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07407E-6 C 3.33333E-6 0.16366 0.08333 0.29699 0.18554 0.29699 C 0.30599 0.29699 0.34948 0.14885 0.36797 0.05926 L 0.38646 -0.05995 C 0.40494 -0.14953 0.4513 -0.29699 0.58737 -0.29699 C 0.67396 -0.29699 0.77304 -0.16435 0.77304 -4.07407E-6 C 0.77304 0.16366 0.67396 0.29699 0.58737 0.29699 C 0.4513 0.29699 0.40494 0.14885 0.38646 0.05926 L 0.36797 -0.05995 C 0.34948 -0.14953 0.30599 -0.29699 0.18554 -0.29699 C 0.08333 -0.29699 3.33333E-6 -0.16435 3.33333E-6 -4.07407E-6 Z " pathEditMode="relative" rAng="0" ptsTypes="AAAAAAAAAAA">
                                      <p:cBhvr>
                                        <p:cTn id="99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4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9000"/>
                            </p:stCondLst>
                            <p:childTnLst>
                              <p:par>
                                <p:cTn id="10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95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79750"/>
                            </p:stCondLst>
                            <p:childTnLst>
                              <p:par>
                                <p:cTn id="109" presetID="1" presetClass="pat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59259E-6 C 0.21315 -2.59259E-6 0.3862 0.12523 0.3862 0.2794 C 0.3862 0.43334 0.21315 0.55926 2.70833E-6 0.55926 C -0.21328 0.55926 -0.38594 0.43334 -0.38594 0.2794 C -0.38594 0.12523 -0.21328 -2.59259E-6 2.70833E-6 -2.59259E-6 Z " pathEditMode="relative" rAng="0" ptsTypes="AAAAA">
                                      <p:cBhvr>
                                        <p:cTn id="110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94750"/>
                            </p:stCondLst>
                            <p:childTnLst>
                              <p:par>
                                <p:cTn id="1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95250"/>
                            </p:stCondLst>
                            <p:childTnLst>
                              <p:par>
                                <p:cTn id="1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95750"/>
                            </p:stCondLst>
                            <p:childTnLst>
                              <p:par>
                                <p:cTn id="120" presetID="38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85185E-6 L 0.04948 0.60533 L 0.09597 -1.85185E-6 L 0.14544 0.60533 L 0.19505 -1.85185E-6 L 0.24154 0.60533 L 0.29102 -1.85185E-6 L 0.3375 0.60533 L 0.38711 -1.85185E-6 L 0.43659 0.60533 L 0.48308 -1.85185E-6 L 0.53255 0.60533 L 0.57904 -1.85185E-6 L 0.62865 0.60533 L 0.67813 -1.85185E-6 L 0.72461 0.60533 L 0.77422 -1.85185E-6 " pathEditMode="relative" rAng="0" ptsTypes="AAAAAAAAAAAAAAAAA">
                                      <p:cBhvr>
                                        <p:cTn id="121" dur="14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711" y="30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9750"/>
                            </p:stCondLst>
                            <p:childTnLst>
                              <p:par>
                                <p:cTn id="1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10250"/>
                            </p:stCondLst>
                            <p:childTnLst>
                              <p:par>
                                <p:cTn id="1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10750"/>
                            </p:stCondLst>
                            <p:childTnLst>
                              <p:par>
                                <p:cTn id="131" presetID="47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882 -0.08426 C 0.02257 0.22384 0.00104 0.44514 -0.02049 0.44514 C -0.04202 0.44514 -0.06042 0.22384 -0.0665 -0.08426 C -0.0757 0.22384 -0.09393 0.44514 -0.11563 0.44514 C -0.13698 0.44514 -0.15556 0.22384 -0.16164 -0.08426 C -0.17084 0.22384 -0.18907 0.44514 -0.21059 0.44514 C -0.2323 0.44514 -0.25365 0.22384 -0.25973 -0.08426 C -0.26563 0.22384 -0.28403 0.44514 -0.30903 0.44514 C -0.32726 0.44514 -0.34914 0.22384 -0.35487 -0.08426 C -0.36077 0.22384 -0.38247 0.44514 -0.404 0.44514 C -0.4257 0.44514 -0.44393 0.22384 -0.45 -0.08426 C -0.45903 0.22384 -0.47743 0.44514 -0.49896 0.44514 C -0.52066 0.44514 -0.53907 0.22384 -0.54809 -0.08426 C -0.55417 0.22384 -0.57257 0.44514 -0.5941 0.44514 C -0.61563 0.44514 -0.63733 0.22384 -0.64323 -0.08426 C -0.64931 0.22384 -0.66771 0.44514 -0.69237 0.44514 C -0.71407 0.44514 -0.73247 0.22384 -0.7382 -0.08426 " pathEditMode="relative" rAng="0" ptsTypes="AAAAAAAAAAAAAAAAA">
                                      <p:cBhvr>
                                        <p:cTn id="132" dur="1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351" y="2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25750"/>
                            </p:stCondLst>
                            <p:childTnLst>
                              <p:par>
                                <p:cTn id="1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26250"/>
                            </p:stCondLst>
                            <p:childTnLst>
                              <p:par>
                                <p:cTn id="1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26500"/>
                            </p:stCondLst>
                            <p:childTnLst>
                              <p:par>
                                <p:cTn id="142" presetID="46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1.48148E-6 C -0.01302 -0.17431 0.14792 -0.32546 0.36381 -0.33588 C 0.5698 -0.34908 0.7629 -0.23148 0.77592 -0.0625 C 0.7918 0.09444 0.65691 0.23958 0.46355 0.25092 C 0.28672 0.25833 0.11902 0.1618 0.10612 0.01597 C 0.09336 -0.11667 0.20612 -0.24213 0.37019 -0.25255 C 0.52149 -0.26019 0.66316 -0.1794 0.67292 -0.05718 C 0.68243 0.05208 0.59232 0.15949 0.4573 0.16435 C 0.3349 0.17222 0.21875 0.10926 0.20912 0.01018 C 0.20274 -0.07824 0.27045 -0.16412 0.37683 -0.16921 C 0.46993 -0.17431 0.56329 -0.12778 0.5698 -0.05162 C 0.57644 0.01366 0.52813 0.07569 0.45066 0.08079 C 0.38646 0.08657 0.31862 0.05741 0.31563 0.00555 C 0.30899 -0.03588 0.3349 -0.08079 0.38308 -0.08588 C 0.42162 -0.08588 0.46029 -0.07523 0.46693 -0.04699 C 0.46993 -0.02871 0.46355 -0.00996 0.44441 -0.00232 C 0.43464 1.48148E-6 0.428 1.48148E-6 0.41836 -0.00232 " pathEditMode="relative" rAng="0" ptsTypes="AAAAAAAAAAAAAAAAA">
                                      <p:cBhvr>
                                        <p:cTn id="143" dur="1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28" y="-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36500"/>
                            </p:stCondLst>
                            <p:childTnLst>
                              <p:par>
                                <p:cTn id="1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37000"/>
                            </p:stCondLst>
                            <p:childTnLst>
                              <p:par>
                                <p:cTn id="1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37500"/>
                            </p:stCondLst>
                            <p:childTnLst>
                              <p:par>
                                <p:cTn id="1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38000"/>
                            </p:stCondLst>
                            <p:childTnLst>
                              <p:par>
                                <p:cTn id="1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38500"/>
                            </p:stCondLst>
                            <p:childTnLst>
                              <p:par>
                                <p:cTn id="1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39000"/>
                            </p:stCondLst>
                            <p:childTnLst>
                              <p:par>
                                <p:cTn id="1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39500"/>
                            </p:stCondLst>
                            <p:childTnLst>
                              <p:par>
                                <p:cTn id="1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40000"/>
                            </p:stCondLst>
                            <p:childTnLst>
                              <p:par>
                                <p:cTn id="1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40500"/>
                            </p:stCondLst>
                            <p:childTnLst>
                              <p:par>
                                <p:cTn id="177" presetID="35" presetClass="emph" presetSubtype="0" repeatCount="6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35" presetClass="emph" presetSubtype="0" repeatCount="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35" presetClass="emph" presetSubtype="0" repeatCount="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3" presetID="35" presetClass="emph" presetSubtype="0" repeatCount="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35" presetClass="emph" presetSubtype="0" repeatCount="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35" presetClass="emph" presetSubtype="0" repeatCount="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35" presetClass="emph" presetSubtype="0" repeatCount="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46500"/>
                            </p:stCondLst>
                            <p:childTnLst>
                              <p:par>
                                <p:cTn id="19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147000"/>
                            </p:stCondLst>
                            <p:childTnLst>
                              <p:par>
                                <p:cTn id="19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147500"/>
                            </p:stCondLst>
                            <p:childTnLst>
                              <p:par>
                                <p:cTn id="20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5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148000"/>
                            </p:stCondLst>
                            <p:childTnLst>
                              <p:par>
                                <p:cTn id="21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148500"/>
                            </p:stCondLst>
                            <p:childTnLst>
                              <p:par>
                                <p:cTn id="21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149000"/>
                            </p:stCondLst>
                            <p:childTnLst>
                              <p:par>
                                <p:cTn id="22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149500"/>
                            </p:stCondLst>
                            <p:childTnLst>
                              <p:par>
                                <p:cTn id="22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150000"/>
                            </p:stCondLst>
                            <p:childTnLst>
                              <p:par>
                                <p:cTn id="23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83518"/>
            <a:ext cx="8208912" cy="122413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Определите вид треугольника, изображенного на рисунке, в зависимости от вида его углов и количества равных сторон</a:t>
            </a:r>
            <a:endParaRPr lang="ru-RU" sz="3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1779662"/>
            <a:ext cx="6777317" cy="2631733"/>
          </a:xfrm>
        </p:spPr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76894"/>
            <a:ext cx="8140420" cy="2639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94307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83518"/>
            <a:ext cx="8208912" cy="122413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 338. </a:t>
            </a:r>
            <a:r>
              <a:rPr lang="ru-RU" sz="3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Определите вид треугольника, изображенного на рисунке в зависимости от вида его углов и количества равных сторон</a:t>
            </a:r>
            <a:endParaRPr lang="ru-RU" sz="3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51669"/>
            <a:ext cx="8208912" cy="2880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52835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83518"/>
            <a:ext cx="8208912" cy="648072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 339 (работаем в парах).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Начертите: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275607"/>
            <a:ext cx="8136903" cy="648072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ru-RU" sz="2800" b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sldjump"/>
              </a:rPr>
              <a:t>1) Разносторонний остроугольный треугольник</a:t>
            </a:r>
            <a:endParaRPr lang="ru-RU" sz="2800" b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467544" y="2139702"/>
            <a:ext cx="8136903" cy="64807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Font typeface="Wingdings 2" pitchFamily="18" charset="2"/>
              <a:buNone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2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) </a:t>
            </a:r>
            <a:r>
              <a:rPr lang="ru-RU" sz="3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Равнобедренный прямоугольный треугольник</a:t>
            </a:r>
            <a:endParaRPr lang="ru-RU" sz="3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474442" y="3003798"/>
            <a:ext cx="8136903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Font typeface="Wingdings 2" pitchFamily="18" charset="2"/>
              <a:buNone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/>
              </a:rPr>
              <a:t>3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/>
              </a:rPr>
              <a:t>) Равнобедренный тупоугольный треугольник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423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Вычислите сумму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7200" dirty="0" smtClean="0"/>
              <a:t>27+16+33+24</a:t>
            </a:r>
            <a:endParaRPr lang="ru-RU" sz="7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83518"/>
            <a:ext cx="8208912" cy="648072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 339.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Проверка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Lisa\Desktop\hello_html_2bc3edd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100622"/>
            <a:ext cx="3312368" cy="2474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43608" y="1563638"/>
            <a:ext cx="68907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 разносторонний остроугольный треугольник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Управляющая кнопка: в начало 5">
            <a:hlinkClick r:id="rId3" action="ppaction://hlinksldjump" highlightClick="1"/>
          </p:cNvPr>
          <p:cNvSpPr/>
          <p:nvPr/>
        </p:nvSpPr>
        <p:spPr>
          <a:xfrm>
            <a:off x="7606933" y="4360607"/>
            <a:ext cx="857256" cy="428628"/>
          </a:xfrm>
          <a:prstGeom prst="actionButtonBeginning">
            <a:avLst/>
          </a:prstGeom>
          <a:solidFill>
            <a:srgbClr val="92D050"/>
          </a:solidFill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13831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83518"/>
            <a:ext cx="8208912" cy="648072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 339.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Проверка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 descr="C:\Users\Lisa\Desktop\ptr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1" y="1779662"/>
            <a:ext cx="2976076" cy="2892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71600" y="1180941"/>
            <a:ext cx="70423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 равнобедренный прямоугольный треугольник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Управляющая кнопка: в начало 5">
            <a:hlinkClick r:id="rId3" action="ppaction://hlinksldjump" highlightClick="1"/>
          </p:cNvPr>
          <p:cNvSpPr/>
          <p:nvPr/>
        </p:nvSpPr>
        <p:spPr>
          <a:xfrm>
            <a:off x="7668344" y="4339841"/>
            <a:ext cx="857256" cy="428628"/>
          </a:xfrm>
          <a:prstGeom prst="actionButtonBeginning">
            <a:avLst/>
          </a:prstGeom>
          <a:solidFill>
            <a:srgbClr val="92D050"/>
          </a:solidFill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58783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83518"/>
            <a:ext cx="8208912" cy="648072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 339.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Проверка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9" name="Picture 5" descr="C:\Users\Lisa\Desktop\04066eb0_5b76_0132_4b20_015c2d23c3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552860"/>
            <a:ext cx="6527266" cy="1688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40181" y="1376164"/>
            <a:ext cx="68420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3) равнобедренный тупоугольный треугольник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3419872" y="3147814"/>
            <a:ext cx="288032" cy="28803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H="1">
            <a:off x="5652120" y="3146028"/>
            <a:ext cx="216024" cy="36182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115448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83518"/>
            <a:ext cx="8208912" cy="648072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 352,№353.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в группах 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467544" y="2139702"/>
            <a:ext cx="8136903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Font typeface="Wingdings 2" pitchFamily="18" charset="2"/>
              <a:buNone/>
            </a:pP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0748" t="31313" r="41023" b="47595"/>
          <a:stretch>
            <a:fillRect/>
          </a:stretch>
        </p:blipFill>
        <p:spPr bwMode="auto">
          <a:xfrm>
            <a:off x="1115616" y="1275606"/>
            <a:ext cx="6853175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98355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83518"/>
            <a:ext cx="8208912" cy="648072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РЕФЛЕКСИЯ</a:t>
            </a:r>
            <a:endParaRPr lang="ru-RU" sz="3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1" y="1707654"/>
            <a:ext cx="8136903" cy="648072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 уроке я научился (научилась)…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467543" y="2472801"/>
            <a:ext cx="8136903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Font typeface="Wingdings 2" pitchFamily="18" charset="2"/>
              <a:buNone/>
            </a:pP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Для меня стало новым …</a:t>
            </a:r>
            <a:endParaRPr lang="ru-RU" sz="3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467542" y="3219822"/>
            <a:ext cx="8136903" cy="936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Font typeface="Wingdings 2" pitchFamily="18" charset="2"/>
              <a:buNone/>
            </a:pP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Я понял(а), что могу …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467543" y="3947190"/>
            <a:ext cx="8136903" cy="936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Font typeface="Wingdings 2" pitchFamily="18" charset="2"/>
              <a:buNone/>
            </a:pP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Мне понравилось …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467543" y="1059582"/>
            <a:ext cx="8136903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 algn="ctr">
              <a:buFont typeface="Wingdings 2" pitchFamily="18" charset="2"/>
              <a:buNone/>
            </a:pP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Продолжите предложения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22311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/>
      <p:bldP spid="7" grpId="0"/>
      <p:bldP spid="8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83518"/>
            <a:ext cx="8208912" cy="936104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ДОМАШНЕЕ ЗАДАНИЕ</a:t>
            </a:r>
            <a:endParaRPr lang="ru-RU" sz="3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8580" indent="0" algn="ctr">
              <a:buNone/>
            </a:pPr>
            <a:r>
              <a:rPr lang="ru-RU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1)Выучить п.14, </a:t>
            </a:r>
          </a:p>
          <a:p>
            <a:pPr marL="68580" indent="0" algn="ctr">
              <a:buNone/>
            </a:pPr>
            <a:r>
              <a:rPr lang="ru-RU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Решить № 340,354,</a:t>
            </a:r>
          </a:p>
          <a:p>
            <a:pPr marL="68580" indent="0" algn="ctr">
              <a:buNone/>
            </a:pPr>
            <a:r>
              <a:rPr lang="ru-RU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356(3)</a:t>
            </a:r>
          </a:p>
        </p:txBody>
      </p:sp>
    </p:spTree>
    <p:extLst>
      <p:ext uri="{BB962C8B-B14F-4D97-AF65-F5344CB8AC3E}">
        <p14:creationId xmlns:p14="http://schemas.microsoft.com/office/powerpoint/2010/main" xmlns="" val="4149942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490" y="770748"/>
            <a:ext cx="7024744" cy="1152930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>Сегодня мы совершим путешествие по стране Геометрия. А о каких фигурах пойдет речь на уроке, вы узнаете, если правильно выполните задание.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3" y="1491631"/>
            <a:ext cx="7920880" cy="2882842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611560" y="1563636"/>
          <a:ext cx="7920881" cy="1828800"/>
        </p:xfrm>
        <a:graphic>
          <a:graphicData uri="http://schemas.openxmlformats.org/drawingml/2006/table">
            <a:tbl>
              <a:tblPr/>
              <a:tblGrid>
                <a:gridCol w="793661"/>
                <a:gridCol w="3166366"/>
                <a:gridCol w="587590"/>
                <a:gridCol w="3373264"/>
              </a:tblGrid>
              <a:tr h="2640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000" dirty="0"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latin typeface="Times New Roman"/>
                          <a:ea typeface="MS Mincho"/>
                          <a:cs typeface="Times New Roman"/>
                        </a:rPr>
                        <a:t>62-14</a:t>
                      </a:r>
                      <a:endParaRPr lang="ru-RU" sz="2000" dirty="0"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000" dirty="0"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49580" algn="ctr">
                        <a:spcAft>
                          <a:spcPts val="0"/>
                        </a:spcAft>
                        <a:tabLst>
                          <a:tab pos="921385" algn="l"/>
                        </a:tabLst>
                      </a:pPr>
                      <a:r>
                        <a:rPr lang="ru-RU" sz="2000" b="1" dirty="0" smtClean="0">
                          <a:latin typeface="Times New Roman"/>
                          <a:ea typeface="MS Mincho"/>
                          <a:cs typeface="Times New Roman"/>
                        </a:rPr>
                        <a:t>73-39</a:t>
                      </a:r>
                      <a:endParaRPr lang="ru-RU" sz="2000" dirty="0"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40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000" dirty="0"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latin typeface="Times New Roman"/>
                          <a:ea typeface="MS Mincho"/>
                          <a:cs typeface="Times New Roman"/>
                        </a:rPr>
                        <a:t>100-79</a:t>
                      </a:r>
                      <a:endParaRPr lang="ru-RU" sz="2000" dirty="0"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000" dirty="0"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latin typeface="Times New Roman"/>
                          <a:ea typeface="MS Mincho"/>
                          <a:cs typeface="Times New Roman"/>
                        </a:rPr>
                        <a:t>100-88</a:t>
                      </a:r>
                      <a:endParaRPr lang="ru-RU" sz="2000" dirty="0"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40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000" dirty="0"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smtClean="0">
                          <a:latin typeface="Times New Roman"/>
                          <a:ea typeface="MS Mincho"/>
                          <a:cs typeface="Times New Roman"/>
                        </a:rPr>
                        <a:t>39-14</a:t>
                      </a:r>
                      <a:endParaRPr lang="ru-RU" sz="2000" dirty="0"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000" dirty="0"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latin typeface="Times New Roman"/>
                          <a:ea typeface="MS Mincho"/>
                          <a:cs typeface="Times New Roman"/>
                        </a:rPr>
                        <a:t>102:3</a:t>
                      </a:r>
                      <a:endParaRPr lang="ru-RU" sz="2000" dirty="0"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40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000" dirty="0"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smtClean="0">
                          <a:latin typeface="Times New Roman"/>
                          <a:ea typeface="MS Mincho"/>
                          <a:cs typeface="Times New Roman"/>
                        </a:rPr>
                        <a:t>15+62</a:t>
                      </a:r>
                      <a:endParaRPr lang="ru-RU" sz="2000" dirty="0"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000" dirty="0"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latin typeface="Times New Roman"/>
                          <a:ea typeface="MS Mincho"/>
                          <a:cs typeface="Times New Roman"/>
                        </a:rPr>
                        <a:t>48*2</a:t>
                      </a:r>
                      <a:endParaRPr lang="ru-RU" sz="2000" dirty="0"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40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000" dirty="0"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smtClean="0">
                          <a:latin typeface="Times New Roman"/>
                          <a:ea typeface="MS Mincho"/>
                          <a:cs typeface="Times New Roman"/>
                        </a:rPr>
                        <a:t>42:14</a:t>
                      </a:r>
                      <a:endParaRPr lang="ru-RU" sz="2000" dirty="0"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000" dirty="0"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latin typeface="Times New Roman"/>
                          <a:ea typeface="MS Mincho"/>
                          <a:cs typeface="Times New Roman"/>
                        </a:rPr>
                        <a:t>56+42</a:t>
                      </a:r>
                      <a:endParaRPr lang="ru-RU" sz="2000" dirty="0"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40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000" dirty="0"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latin typeface="Times New Roman"/>
                          <a:ea typeface="MS Mincho"/>
                          <a:cs typeface="Times New Roman"/>
                        </a:rPr>
                        <a:t>11*11</a:t>
                      </a:r>
                      <a:endParaRPr lang="ru-RU" sz="2000" dirty="0"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000" dirty="0"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latin typeface="Times New Roman"/>
                          <a:ea typeface="MS Mincho"/>
                          <a:cs typeface="Times New Roman"/>
                        </a:rPr>
                        <a:t>120:0</a:t>
                      </a:r>
                      <a:endParaRPr lang="ru-RU" sz="2000" dirty="0"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683568" y="3651870"/>
          <a:ext cx="7848872" cy="720080"/>
        </p:xfrm>
        <a:graphic>
          <a:graphicData uri="http://schemas.openxmlformats.org/drawingml/2006/table">
            <a:tbl>
              <a:tblPr/>
              <a:tblGrid>
                <a:gridCol w="713459"/>
                <a:gridCol w="726701"/>
                <a:gridCol w="701038"/>
                <a:gridCol w="714279"/>
                <a:gridCol w="712640"/>
                <a:gridCol w="714279"/>
                <a:gridCol w="715920"/>
                <a:gridCol w="715099"/>
                <a:gridCol w="715920"/>
                <a:gridCol w="716739"/>
                <a:gridCol w="702798"/>
              </a:tblGrid>
              <a:tr h="3600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MS Mincho"/>
                          <a:cs typeface="Times New Roman"/>
                        </a:rPr>
                        <a:t>25</a:t>
                      </a:r>
                      <a:endParaRPr lang="ru-RU" sz="2000" dirty="0"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MS Mincho"/>
                          <a:cs typeface="Times New Roman"/>
                        </a:rPr>
                        <a:t>12</a:t>
                      </a:r>
                      <a:endParaRPr lang="ru-RU" sz="2000" dirty="0"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MS Mincho"/>
                          <a:cs typeface="Times New Roman"/>
                        </a:rPr>
                        <a:t>77</a:t>
                      </a:r>
                      <a:endParaRPr lang="ru-RU" sz="2000" dirty="0"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/>
                          <a:ea typeface="MS Mincho"/>
                          <a:cs typeface="Times New Roman"/>
                        </a:rPr>
                        <a:t>34</a:t>
                      </a:r>
                      <a:endParaRPr lang="ru-RU" sz="2000"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MS Mincho"/>
                          <a:cs typeface="Times New Roman"/>
                        </a:rPr>
                        <a:t>3</a:t>
                      </a:r>
                      <a:endParaRPr lang="ru-RU" sz="2000" dirty="0"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MS Mincho"/>
                          <a:cs typeface="Times New Roman"/>
                        </a:rPr>
                        <a:t>96</a:t>
                      </a:r>
                      <a:endParaRPr lang="ru-RU" sz="2000" dirty="0"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MS Mincho"/>
                          <a:cs typeface="Times New Roman"/>
                        </a:rPr>
                        <a:t>21</a:t>
                      </a:r>
                      <a:endParaRPr lang="ru-RU" sz="2000" dirty="0"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MS Mincho"/>
                          <a:cs typeface="Times New Roman"/>
                        </a:rPr>
                        <a:t>34</a:t>
                      </a:r>
                      <a:endParaRPr lang="ru-RU" sz="2000" dirty="0"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MS Mincho"/>
                          <a:cs typeface="Times New Roman"/>
                        </a:rPr>
                        <a:t>98</a:t>
                      </a:r>
                      <a:endParaRPr lang="ru-RU" sz="2000" dirty="0"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MS Mincho"/>
                          <a:cs typeface="Times New Roman"/>
                        </a:rPr>
                        <a:t>121</a:t>
                      </a:r>
                      <a:endParaRPr lang="ru-RU" sz="2000" dirty="0"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MS Mincho"/>
                          <a:cs typeface="Times New Roman"/>
                        </a:rPr>
                        <a:t>48</a:t>
                      </a:r>
                      <a:endParaRPr lang="ru-RU" sz="2000" dirty="0"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899592" y="1491630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899592" y="1851670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л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899592" y="2139702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т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899592" y="2427734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е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899592" y="2715766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г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899592" y="3075806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4716016" y="1491630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ь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4716016" y="1851670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р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4716016" y="2139702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4716016" y="2427734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4716016" y="2787774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н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4716016" y="3075806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srgbClr val="FF0000"/>
                </a:solidFill>
              </a:rPr>
              <a:t>х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2.34568E-6 L 0.7559 0.47623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" y="2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1.35802E-6 C 0.19167 0.175 0.38351 0.35031 0.46181 0.4179 C 0.53993 0.48549 0.46806 0.40771 0.47031 0.40555 " pathEditMode="relative" ptsTypes="aaA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61 0.00617 L -0.00781 0.35617 " pathEditMode="relative" ptsTypes="AA"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16 0.00617 L 0.15764 0.3003 " pathEditMode="relative" ptsTypes="AA"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61 0.00617 L 0.30712 0.24413 " pathEditMode="relative" ptsTypes="AA"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16 -0.00802 L 0.68525 0.17407 " pathEditMode="relative" ptsTypes="AA">
                                      <p:cBhvr>
                                        <p:cTn id="3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79 0.00617 L 0.13403 0.48209 " pathEditMode="relative" ptsTypes="AA">
                                      <p:cBhvr>
                                        <p:cTn id="4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95062E-6 L -0.33854 0.42006 " pathEditMode="relative" ptsTypes="AA">
                                      <p:cBhvr>
                                        <p:cTn id="4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6.04938E-6 L -0.18107 0.37778 " pathEditMode="relative" ptsTypes="AA">
                                      <p:cBhvr>
                                        <p:cTn id="4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83951E-6 L -0.03142 0.29413 " pathEditMode="relative" ptsTypes="AA">
                                      <p:cBhvr>
                                        <p:cTn id="5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83951E-6 L 0.19688 0.22407 " pathEditMode="relative" ptsTypes="AA">
                                      <p:cBhvr>
                                        <p:cTn id="5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6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323528" y="555526"/>
            <a:ext cx="8243888" cy="2808312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b="1" i="1" dirty="0" smtClean="0">
                <a:solidFill>
                  <a:srgbClr val="3333FF"/>
                </a:solidFill>
              </a:rPr>
              <a:t>          Классная  работа                ____.___.____г. 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endParaRPr lang="ru-RU" b="1" i="1" dirty="0">
              <a:solidFill>
                <a:srgbClr val="3333FF"/>
              </a:solidFill>
            </a:endParaRP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endParaRPr lang="ru-RU" b="1" i="1" dirty="0" smtClean="0">
              <a:solidFill>
                <a:srgbClr val="3333FF"/>
              </a:solidFill>
            </a:endParaRP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endParaRPr lang="ru-RU" b="1" i="1" dirty="0">
              <a:solidFill>
                <a:srgbClr val="3333FF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ru-RU" sz="1800" i="1" dirty="0" smtClean="0">
              <a:solidFill>
                <a:srgbClr val="3333FF"/>
              </a:solidFill>
            </a:endParaRP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1200" i="1" dirty="0" smtClean="0">
                <a:solidFill>
                  <a:srgbClr val="3333FF"/>
                </a:solidFill>
              </a:rPr>
              <a:t>                 </a:t>
            </a:r>
            <a:r>
              <a:rPr lang="ru-RU" sz="2000" i="1" dirty="0" smtClean="0">
                <a:solidFill>
                  <a:srgbClr val="3333FF"/>
                </a:solidFill>
              </a:rPr>
              <a:t> </a:t>
            </a:r>
            <a:r>
              <a:rPr lang="ru-RU" sz="5000" b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Треугольник и его виды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endParaRPr lang="ru-RU" sz="4800" dirty="0" smtClean="0">
              <a:solidFill>
                <a:srgbClr val="CC0000"/>
              </a:solidFill>
              <a:latin typeface="Comic Sans MS" pitchFamily="66" charset="0"/>
            </a:endParaRP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endParaRPr lang="ru-RU" sz="4800" dirty="0" smtClean="0">
              <a:solidFill>
                <a:srgbClr val="CC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22825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1419622"/>
            <a:ext cx="6809043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Отметьте в тетради 3 точки, и соедините</a:t>
            </a:r>
          </a:p>
          <a:p>
            <a:pPr marL="457200" indent="-457200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их последовательно отрезками.</a:t>
            </a:r>
          </a:p>
          <a:p>
            <a:pPr marL="457200" indent="-457200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у вас получилось?</a:t>
            </a:r>
          </a:p>
          <a:p>
            <a:pPr marL="457200" indent="-457200"/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flipV="1">
            <a:off x="1187624" y="3291830"/>
            <a:ext cx="2736304" cy="3600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Блок-схема: узел 4"/>
          <p:cNvSpPr/>
          <p:nvPr/>
        </p:nvSpPr>
        <p:spPr>
          <a:xfrm>
            <a:off x="1115616" y="3579862"/>
            <a:ext cx="144016" cy="14401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Блок-схема: узел 5"/>
          <p:cNvSpPr/>
          <p:nvPr/>
        </p:nvSpPr>
        <p:spPr>
          <a:xfrm>
            <a:off x="2339752" y="3435846"/>
            <a:ext cx="144016" cy="14401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Блок-схема: узел 6"/>
          <p:cNvSpPr/>
          <p:nvPr/>
        </p:nvSpPr>
        <p:spPr>
          <a:xfrm>
            <a:off x="3851920" y="3219822"/>
            <a:ext cx="144016" cy="14401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авнобедренный треугольник 7"/>
          <p:cNvSpPr/>
          <p:nvPr/>
        </p:nvSpPr>
        <p:spPr>
          <a:xfrm>
            <a:off x="5796136" y="2859782"/>
            <a:ext cx="2160240" cy="1440160"/>
          </a:xfrm>
          <a:prstGeom prst="triangl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Блок-схема: узел 8"/>
          <p:cNvSpPr/>
          <p:nvPr/>
        </p:nvSpPr>
        <p:spPr>
          <a:xfrm>
            <a:off x="6804248" y="2787774"/>
            <a:ext cx="144016" cy="14401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Блок-схема: узел 9"/>
          <p:cNvSpPr/>
          <p:nvPr/>
        </p:nvSpPr>
        <p:spPr>
          <a:xfrm>
            <a:off x="7884368" y="4227934"/>
            <a:ext cx="144016" cy="14401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Блок-схема: узел 10"/>
          <p:cNvSpPr/>
          <p:nvPr/>
        </p:nvSpPr>
        <p:spPr>
          <a:xfrm>
            <a:off x="5796136" y="4227934"/>
            <a:ext cx="144016" cy="14401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44008" y="267494"/>
            <a:ext cx="3528392" cy="4253021"/>
          </a:xfrm>
          <a:solidFill>
            <a:srgbClr val="FFFFCC"/>
          </a:solidFill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Треугольник –</a:t>
            </a:r>
          </a:p>
          <a:p>
            <a:pPr algn="ctr"/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это геометрическая фигура , </a:t>
            </a:r>
          </a:p>
          <a:p>
            <a:pPr algn="ctr"/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состоящая из трех точек,  не лежащих на одной прямой , и соединенных между собой </a:t>
            </a:r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100000"/>
                    </a14:imgEffect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4118"/>
            <a:ext cx="2520280" cy="1613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100000"/>
                    </a14:imgEffect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7227" y="1977684"/>
            <a:ext cx="2376264" cy="1462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97000"/>
                    </a14:imgEffect>
                    <a14:imgEffect>
                      <a14:brightnessContrast brigh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3610794"/>
            <a:ext cx="2448272" cy="1532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97489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16016" y="0"/>
            <a:ext cx="3456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Работаем в </a:t>
            </a:r>
            <a:r>
              <a:rPr lang="ru-RU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парах</a:t>
            </a:r>
            <a:endParaRPr lang="ru-RU" sz="24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Равнобедренный треугольник 9"/>
          <p:cNvSpPr/>
          <p:nvPr/>
        </p:nvSpPr>
        <p:spPr>
          <a:xfrm rot="18149952">
            <a:off x="4382154" y="506636"/>
            <a:ext cx="1153643" cy="1134765"/>
          </a:xfrm>
          <a:prstGeom prst="triangle">
            <a:avLst>
              <a:gd name="adj" fmla="val 45703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Равнобедренный треугольник 10"/>
          <p:cNvSpPr/>
          <p:nvPr/>
        </p:nvSpPr>
        <p:spPr>
          <a:xfrm rot="16200000">
            <a:off x="3103117" y="1232321"/>
            <a:ext cx="780689" cy="867259"/>
          </a:xfrm>
          <a:prstGeom prst="triangle">
            <a:avLst>
              <a:gd name="adj" fmla="val 0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Равнобедренный треугольник 11"/>
          <p:cNvSpPr/>
          <p:nvPr/>
        </p:nvSpPr>
        <p:spPr>
          <a:xfrm rot="16200000">
            <a:off x="1475656" y="2139702"/>
            <a:ext cx="432048" cy="720080"/>
          </a:xfrm>
          <a:prstGeom prst="triangle">
            <a:avLst>
              <a:gd name="adj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Равнобедренный треугольник 15"/>
          <p:cNvSpPr/>
          <p:nvPr/>
        </p:nvSpPr>
        <p:spPr>
          <a:xfrm rot="13368449">
            <a:off x="2646136" y="602787"/>
            <a:ext cx="1136878" cy="923501"/>
          </a:xfrm>
          <a:prstGeom prst="triangle">
            <a:avLst>
              <a:gd name="adj" fmla="val 10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ый треугольник 16"/>
          <p:cNvSpPr/>
          <p:nvPr/>
        </p:nvSpPr>
        <p:spPr>
          <a:xfrm rot="9658322">
            <a:off x="6783742" y="691657"/>
            <a:ext cx="989868" cy="923562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Равнобедренный треугольник 12"/>
          <p:cNvSpPr/>
          <p:nvPr/>
        </p:nvSpPr>
        <p:spPr>
          <a:xfrm rot="5400000">
            <a:off x="797340" y="750655"/>
            <a:ext cx="1063225" cy="870139"/>
          </a:xfrm>
          <a:prstGeom prst="triangle">
            <a:avLst>
              <a:gd name="adj" fmla="val 48019"/>
            </a:avLst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1043608" y="987574"/>
            <a:ext cx="300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843808" y="62753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339752" y="163564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724128" y="91556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995936" y="170765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804248" y="69954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619672" y="4155926"/>
            <a:ext cx="5544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Разделите треугольники на группы. Попробуйте дать название каждой группе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 flipV="1">
            <a:off x="6156176" y="1419622"/>
            <a:ext cx="720080" cy="576064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6876256" y="1419622"/>
            <a:ext cx="792088" cy="288032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 flipH="1">
            <a:off x="6156176" y="1707654"/>
            <a:ext cx="1512168" cy="288032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6804248" y="149163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9" name="Прямая соединительная линия 38"/>
          <p:cNvCxnSpPr/>
          <p:nvPr/>
        </p:nvCxnSpPr>
        <p:spPr>
          <a:xfrm flipV="1">
            <a:off x="2195736" y="1347614"/>
            <a:ext cx="360040" cy="648072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 flipV="1">
            <a:off x="1475656" y="1347614"/>
            <a:ext cx="1080120" cy="648072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1475656" y="1995686"/>
            <a:ext cx="720080" cy="0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539552" y="2499742"/>
            <a:ext cx="806489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Прямоугольный              Тупоугольный            Остроугольный </a:t>
            </a:r>
          </a:p>
          <a:p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Равносторонний           Разносторонний          Равнобедренный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7774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5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99980" y="627534"/>
            <a:ext cx="25757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урока</a:t>
            </a:r>
            <a:endParaRPr lang="ru-RU" sz="36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3568" y="1419622"/>
            <a:ext cx="704596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понятия треугольника, </a:t>
            </a:r>
          </a:p>
          <a:p>
            <a:pPr marL="457200" indent="-457200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классификации по виду их углов и по </a:t>
            </a:r>
          </a:p>
          <a:p>
            <a:pPr marL="457200" indent="-457200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количеству равных сторон.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3568" y="3003798"/>
            <a:ext cx="7736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рассмотреть различные виды треугольников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3651870"/>
            <a:ext cx="69876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научиться определять вид треугольника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560" y="4227934"/>
            <a:ext cx="7736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научиться строить различные треугольники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4290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504" y="195486"/>
            <a:ext cx="8784976" cy="486054"/>
          </a:xfrm>
          <a:solidFill>
            <a:srgbClr val="FFFFCC"/>
          </a:solidFill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Треугольники  можно   различать  по  виду  их  углов</a:t>
            </a:r>
            <a:endParaRPr lang="ru-RU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100000"/>
                    </a14:imgEffect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951570"/>
            <a:ext cx="2232248" cy="1165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97000"/>
                    </a14:imgEffect>
                    <a14:imgEffect>
                      <a14:brightnessContrast brigh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514" y="3705876"/>
            <a:ext cx="2070230" cy="1194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2555776" y="1036886"/>
            <a:ext cx="6588224" cy="1080120"/>
          </a:xfrm>
          <a:prstGeom prst="rect">
            <a:avLst/>
          </a:prstGeom>
          <a:solidFill>
            <a:srgbClr val="FFFFCC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800" kern="1200">
                <a:solidFill>
                  <a:srgbClr val="42424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Если  все  углы   треугольника  острые, то  его называют  </a:t>
            </a:r>
            <a:r>
              <a:rPr lang="ru-RU" sz="2800" b="1" i="1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остроугольным</a:t>
            </a:r>
            <a:endParaRPr lang="ru-RU" sz="2800" b="1" i="1" u="sng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2555776" y="2211710"/>
            <a:ext cx="6588224" cy="1224137"/>
          </a:xfrm>
          <a:prstGeom prst="rect">
            <a:avLst/>
          </a:prstGeom>
          <a:solidFill>
            <a:srgbClr val="FFFFCC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800" kern="1200">
                <a:solidFill>
                  <a:srgbClr val="42424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Если  один  из  углов треугольника  прямой, то  его называют  </a:t>
            </a:r>
            <a:r>
              <a:rPr lang="ru-RU" sz="2800" b="1" i="1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прямоугольным</a:t>
            </a:r>
            <a:endParaRPr lang="ru-RU" sz="2800" b="1" i="1" u="sng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2843808" y="3705876"/>
            <a:ext cx="6192688" cy="1194085"/>
          </a:xfrm>
          <a:prstGeom prst="rect">
            <a:avLst/>
          </a:prstGeom>
          <a:solidFill>
            <a:srgbClr val="FFFFCC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800" kern="1200">
                <a:solidFill>
                  <a:srgbClr val="42424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Если  один  из  углов треугольника  тупой, то  его называют  </a:t>
            </a:r>
            <a:r>
              <a:rPr lang="ru-RU" sz="2800" b="1" i="1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тупоугольным</a:t>
            </a:r>
            <a:endParaRPr lang="ru-RU" sz="2800" b="1" i="1" u="sng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0096" y="2137905"/>
            <a:ext cx="1771079" cy="1459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90912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6" grpId="0" animBg="1"/>
      <p:bldP spid="7" grpId="0" animBg="1"/>
      <p:bldP spid="8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стин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Остин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стин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10010</TotalTime>
  <Words>406</Words>
  <Application>Microsoft Office PowerPoint</Application>
  <PresentationFormat>Экран (16:9)</PresentationFormat>
  <Paragraphs>122</Paragraphs>
  <Slides>25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Остин</vt:lpstr>
      <vt:lpstr>Слайд 1</vt:lpstr>
      <vt:lpstr>Вычислите сумму </vt:lpstr>
      <vt:lpstr>    Сегодня мы совершим путешествие по стране Геометрия. А о каких фигурах пойдет речь на уроке, вы узнаете, если правильно выполните задание.  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Разноцветные шары</vt:lpstr>
      <vt:lpstr>Слайд 15</vt:lpstr>
      <vt:lpstr>Слайд 16</vt:lpstr>
      <vt:lpstr> Определите вид треугольника, изображенного на рисунке, в зависимости от вида его углов и количества равных сторон</vt:lpstr>
      <vt:lpstr>№ 338. Определите вид треугольника, изображенного на рисунке в зависимости от вида его углов и количества равных сторон</vt:lpstr>
      <vt:lpstr>№ 339 (работаем в парах). Начертите:</vt:lpstr>
      <vt:lpstr>№ 339. Проверка</vt:lpstr>
      <vt:lpstr>№ 339. Проверка</vt:lpstr>
      <vt:lpstr>№ 339. Проверка</vt:lpstr>
      <vt:lpstr>№ 352,№353. Работа в группах </vt:lpstr>
      <vt:lpstr>РЕФЛЕКСИЯ</vt:lpstr>
      <vt:lpstr>ДОМАШНЕЕ ЗАДАНИЕ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ТРЕУГОЛЬНИК  И  ЕГО  ВИДЫ</dc:title>
  <dc:creator>Lisa</dc:creator>
  <cp:lastModifiedBy>Nikita Nazarov</cp:lastModifiedBy>
  <cp:revision>149</cp:revision>
  <dcterms:modified xsi:type="dcterms:W3CDTF">2021-11-14T11:25:42Z</dcterms:modified>
</cp:coreProperties>
</file>