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83" r:id="rId6"/>
    <p:sldId id="284" r:id="rId7"/>
    <p:sldId id="285" r:id="rId8"/>
    <p:sldId id="262" r:id="rId9"/>
    <p:sldId id="263" r:id="rId10"/>
    <p:sldId id="267" r:id="rId11"/>
    <p:sldId id="268" r:id="rId12"/>
    <p:sldId id="269" r:id="rId13"/>
    <p:sldId id="264" r:id="rId14"/>
    <p:sldId id="287" r:id="rId15"/>
    <p:sldId id="299" r:id="rId16"/>
    <p:sldId id="303" r:id="rId17"/>
    <p:sldId id="305" r:id="rId18"/>
    <p:sldId id="289" r:id="rId19"/>
    <p:sldId id="294" r:id="rId20"/>
    <p:sldId id="295" r:id="rId21"/>
    <p:sldId id="296" r:id="rId22"/>
    <p:sldId id="297" r:id="rId23"/>
    <p:sldId id="298" r:id="rId24"/>
    <p:sldId id="290" r:id="rId25"/>
    <p:sldId id="291" r:id="rId26"/>
    <p:sldId id="301" r:id="rId27"/>
    <p:sldId id="293" r:id="rId28"/>
    <p:sldId id="292" r:id="rId29"/>
    <p:sldId id="30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4" autoAdjust="0"/>
  </p:normalViewPr>
  <p:slideViewPr>
    <p:cSldViewPr>
      <p:cViewPr varScale="1">
        <p:scale>
          <a:sx n="103" d="100"/>
          <a:sy n="103" d="100"/>
        </p:scale>
        <p:origin x="-20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00152-967D-4B35-87C5-48EC2A3B3BDF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93659-B618-4DEF-8F31-C21B6EB0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3659-B618-4DEF-8F31-C21B6EB00D4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3659-B618-4DEF-8F31-C21B6EB00D4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3659-B618-4DEF-8F31-C21B6EB00D4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54644-58B1-4415-B505-A13FF3413584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006F-34E4-4F84-96ED-FD98122EF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kuky.net/wp-content/uploads/2009/08/mother-swa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l.dnttm.ru/" TargetMode="External"/><Relationship Id="rId2" Type="http://schemas.openxmlformats.org/officeDocument/2006/relationships/hyperlink" Target="http://www.childfe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o.samara.ru/works/19/Koroleva/I-7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ayerkan-sch37.edusite.ru/images/p75_bezyimyannyiy1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1"/>
            <a:ext cx="7772400" cy="121444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57628"/>
            <a:ext cx="8001056" cy="264320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Выполнила Кузнецова Л.Н., учитель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русского языка и литературы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МОУ «Лицей №31» г.о. Саранск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Саранск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48680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проектной деятельности во внеклассной работе по литературе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Календарно - тематическое планирование курса «Метод проектов в обучении русскому языку и литературе»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3"/>
          <a:ext cx="8358247" cy="5285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81"/>
                <a:gridCol w="1914990"/>
                <a:gridCol w="1194035"/>
                <a:gridCol w="1194035"/>
                <a:gridCol w="1359922"/>
                <a:gridCol w="1146933"/>
                <a:gridCol w="1075251"/>
              </a:tblGrid>
              <a:tr h="5255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№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темы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занятия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Практические занятия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Зачёт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Тест</a:t>
                      </a:r>
                      <a:endParaRPr lang="ru-RU" sz="1400" dirty="0"/>
                    </a:p>
                  </a:txBody>
                  <a:tcPr/>
                </a:tc>
              </a:tr>
              <a:tr h="370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6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Введение в курс. Метод проектов в изучении русского языка и литературы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Урок-лекция.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Классификация школьных проектов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Комбинированный урок.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Структура проекта, тема, цели, задачи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Урок-лекция.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Презентация как составляющая школьного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Комбинированный урок.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Презентация как составляющая школьного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Практическая работа.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6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Актуальность исследования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Комбинированный урок.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00040"/>
          <a:ext cx="8143933" cy="5895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50"/>
                <a:gridCol w="1865888"/>
                <a:gridCol w="1387938"/>
                <a:gridCol w="1285884"/>
                <a:gridCol w="1357322"/>
                <a:gridCol w="928694"/>
                <a:gridCol w="857257"/>
              </a:tblGrid>
              <a:tr h="60902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№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темы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занятия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Практические занятия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Зачёт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Тест</a:t>
                      </a:r>
                      <a:endParaRPr lang="ru-RU" sz="1400" dirty="0"/>
                    </a:p>
                  </a:txBody>
                  <a:tcPr/>
                </a:tc>
              </a:tr>
              <a:tr h="429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532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Разработка гипотезы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Практическая работа.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Задачи, предопределённые целью и гипотезой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Урок-лекция.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2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Задачи, предопределённые целью и гипотезой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Комбинированный урок. Практическая работа.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4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Сбор и анализ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Урок-лекция.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Сбор и анализ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Комбинированный урок. Практическая работа.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43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Оформление учебных проектов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Урок-лекция.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14291"/>
          <a:ext cx="8143933" cy="675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50"/>
                <a:gridCol w="1865888"/>
                <a:gridCol w="1163419"/>
                <a:gridCol w="1163419"/>
                <a:gridCol w="1325053"/>
                <a:gridCol w="1117524"/>
                <a:gridCol w="1047680"/>
              </a:tblGrid>
              <a:tr h="60893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№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темы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занятия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Практические занятия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Зачёт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Тест</a:t>
                      </a:r>
                      <a:endParaRPr lang="ru-RU" sz="1400" dirty="0"/>
                    </a:p>
                  </a:txBody>
                  <a:tcPr/>
                </a:tc>
              </a:tr>
              <a:tr h="429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1193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13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Оформление учебных проектов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Комбинированный урок. Практическая работа.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4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14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Правильность составления титульного листа и библиографии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Урок-лекция.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4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Применение наглядности и технических средств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Комбинированный урок.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954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Защита проекта и презентации как составляющих частей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Зачётная работа.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4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Защита проекта и презентации как составляющих частей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Зачётная работа.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2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План действий учащихся в исследовательском  прое</a:t>
            </a:r>
            <a:r>
              <a:rPr lang="ru-RU" sz="2800" b="1" dirty="0" smtClean="0">
                <a:solidFill>
                  <a:srgbClr val="C00000"/>
                </a:solidFill>
              </a:rPr>
              <a:t>кте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Такой проект требует хорошо продуманной структуры, обозначенных целей и актуальности проекта для всех участников.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Выбор темы проекта,</a:t>
            </a:r>
            <a:r>
              <a:rPr lang="ru-RU" sz="8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объекта и предмета исследования.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Ставим цель. (Для чего я это делаю? Какого результата я хочу достичь? Записать ответы). </a:t>
            </a:r>
            <a:r>
              <a:rPr lang="ru-RU" sz="8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Включаем в проект аргументацию его актуальности.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Выдвигаем предположение – гипотезу. (Сделай свое предположение о том, какой будет результат и почему? Записать ответы).</a:t>
            </a:r>
          </a:p>
          <a:p>
            <a:pPr lvl="0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Выбираем метод. (Что нужно сделать, чтобы получить результат? (Записать план своих действий, время выполнения каждого шага).</a:t>
            </a:r>
          </a:p>
          <a:p>
            <a:pPr lvl="0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Собираем данные. (Ставим эксперименты, собираем необходимую информацию, материал, оформляем его, сверяем свои действия по времени, которое определили для каждого шага).</a:t>
            </a:r>
          </a:p>
          <a:p>
            <a:pPr lvl="0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Получаем результаты. (Если что-то не удалось – это тоже результат).</a:t>
            </a:r>
          </a:p>
          <a:p>
            <a:pPr lvl="0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Анализируем результаты. (Сравниваем полученные с данной гипотезой).</a:t>
            </a:r>
          </a:p>
          <a:p>
            <a:pPr lvl="0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Делаем выводы. (Планируем дальнейшую деятельность). Даем оценку действиям в группе.</a:t>
            </a:r>
          </a:p>
          <a:p>
            <a:pPr lvl="0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Защищаем результат в коллективе. Получаем общую оценку результатов.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Этапы работы над исследовательским проектом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хема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l="-37344" r="-37730"/>
          <a:stretch>
            <a:fillRect/>
          </a:stretch>
        </p:blipFill>
        <p:spPr bwMode="auto">
          <a:xfrm>
            <a:off x="0" y="1285860"/>
            <a:ext cx="928690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Примеры из практики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001156" cy="564360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Применяя метод проектов во внеклассной работе и на уроках русского языка и литературы и, я стремлюсь повысить практическую направленность содержания, разнообразить формы организации учебной деятельности учащихся. В ходе решения проектной деятельности мною использовались частично - поисковые, поисковые, исследовательские, творческие методы, метод обучения в сотрудничестве. Деятельность учащихся осуществлялась индивидуально или в группах, работа в группах стимулировала учащихся к общению, процесс обучения носил неформальный характер. Режим работы чередовал между собой разные ее виды: обдумывание поставленной задачи, поиск нового, неизученного, осознание полученных результатов, формулирование новых задач.             </a:t>
            </a: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Что же может стать содержанием исследования по литературе? Это может быть сопоставление творчества различных писателей, анализ развития определенной тематики в русской литературе, изучение новаторства и традиций в художественном произведении, связь исторических событий с их литературным отображением…  </a:t>
            </a: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 Курс литературы в 5-6 классах предоставляет много возможностей для этого. Например, на уроках изучаются сказка «Снежная королева» Андерсена,  сказы Бажова. А на уроках внеклассного чтения предлагаю прочитать сказку Серафимы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Люлякиной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«Тростиночка». Возникает вопрос: «Что общего между этими произведениями мордовского, русского и зарубежного авторов?» В 7 классе при изучении темы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Карело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- финский мифологический эпос «Калевала» даю задание прочитать другие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финно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– угорские эпосы, сравнить традиции и культуру различных народов. В 11 классе, анализируя творчество А. Ахматовой и М. Цветаевой, обращаю внимание учащихся на общие темы, мотивы лирики поэтесс, которые, рассказывая о горькой доле русской женщины, обращались к обрядовой поэзии: плачам и причитаниям. Ставлю вопрос: «Кто ещё из писателей и поэтов 19, 20 и 21 веков создавал плачи?»  Предлагаю провести исследование, в ходе которого создаются  проекты. Чаще всего учащиеся работают над проектами средней продолжительности и краткосрочными, работают они индивидуально, в группах или по парам. Долгосрочный парный или индивидуальный проект - от определения проблемы и темы до презентации – выполняется во внеурочное время, на факультативах или элективных курсах. Это серьёзное исследование, защита которого чаще всего проводится на городских или республиканских научно-практических конференциях.</a:t>
            </a: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Наиболее яркие и интересные исследовательские проекты, разработанные учащимися, представлены ниже.    </a:t>
            </a: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1" name="AutoShape 1"/>
          <p:cNvSpPr>
            <a:spLocks/>
          </p:cNvSpPr>
          <p:nvPr/>
        </p:nvSpPr>
        <p:spPr bwMode="auto">
          <a:xfrm>
            <a:off x="739775" y="1131888"/>
            <a:ext cx="1009650" cy="5105400"/>
          </a:xfrm>
          <a:prstGeom prst="leftBrace">
            <a:avLst>
              <a:gd name="adj1" fmla="val 421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</a:t>
            </a:r>
            <a:r>
              <a:rPr lang="ru-RU" altLang="ja-JP" sz="2000" b="1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Образ лебедя, Человека-Лебедя и лебединой символики в литературе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6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Анализ произведений показал, что образ лебедя очень многозначен. На основе рассмотрения элементов теоретической  части работы и полученных с её помощью знаний,</a:t>
            </a:r>
            <a:r>
              <a:rPr lang="ru-RU" altLang="ja-JP" sz="16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автор проекта 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выделила следующие значения символики лебедя в литературе.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  </a:t>
            </a: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1.-Символ любви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  2.-Символ верности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  3.-Символ возрождения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  4.-Символ чистоты и нежности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  5.-Символ аристократизма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  6.-Символ гордого одиночества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ЛЕБЕДЬ  -- </a:t>
            </a: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</a:t>
            </a:r>
            <a:r>
              <a:rPr kumimoji="0" lang="ru-RU" altLang="ja-JP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7.-Символ благородства, милосердия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  8.-Сивол мудрости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  9.-Символ пророческих способностей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10.-Символ души поэта, поэзии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11.-Символ мужества, смелости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12.-Символ совершенства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13.-Символ искренности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14.-Символ материнства и защиты рода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15.-Символ матери Земли и духовности.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Картинка 1 из 5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357694"/>
            <a:ext cx="378618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С диска С\Фото\День рождения 2010\Копия Изображение 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714488"/>
            <a:ext cx="228601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im8-tub.yandex.net/i?id=5617404-09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285860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00694" y="6072206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проекта: Потапова Юлия, ученица 8А класса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Плачи и причитания в русской литературе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6929486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Объектом исследования в работе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являются плачи и причитания,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представленные в  фольклоре, древнерусской литературе, в творчестве поэтов 19 и 20 веков.      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Цель исследовательской работы: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рассмотреть особенности причитаний и плачей, проследить их природу и истоки, основываясь на фольклор, древнерусскую литературу, поэзию Н.А. Некрасова, А. Ахматовой и М. Цветаевой.  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Практическая  значимость работы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заключается в том, что полученные в ходе исследования результаты можно использовать на уроках истории, литературы и даже в жизни, ибо какой жанр, если не плач, является таким настоящим и наполненным истинными переживаниями? 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Плач о друге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ночь ненастье разыгралось бурно: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Гонит снег, метели, и деревья гнет.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Тонко и протяжно завывает буря.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Девица в печали песню всё поет.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Тучи грозовые, все сильнее вьюга,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Кажется, рыдает небо и земля.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девица плачет, вспоминая друга,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уехал в дальние края.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Милый мой, голубчик ты бесстрашный!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Тяжело и горько без тебя мне жить!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этот год, для нас с тобою важный,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смогу разлуку пережить!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Милый мой! Ты слышишь, как мне горько?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лишь ветер слышится в ответ...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рыдает девица тихонько.</a:t>
            </a:r>
            <a:b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 грозной ночью близится рассвет. 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Автор проекта и «Плача о друге»: Адушкина Анна, ученица 11А класса</a:t>
            </a:r>
          </a:p>
          <a:p>
            <a:endParaRPr lang="ru-RU" dirty="0"/>
          </a:p>
        </p:txBody>
      </p:sp>
      <p:pic>
        <p:nvPicPr>
          <p:cNvPr id="4" name="Рисунок 4" descr="7389623168855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357430"/>
            <a:ext cx="3240119" cy="410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286808" cy="700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Примером такого проекта может служить исследовательская работа </a:t>
            </a:r>
            <a:r>
              <a:rPr lang="ru-RU" sz="16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учащейся 9А класса  Потаповой Юлии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«Свадебные обычаи и обряды в карело-финском эпосе «Калевала», эстонском эпосе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Калевипоэг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и мордовском эпосе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Масторава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Учащаяся включила в проект аргументацию его актуальности: </a:t>
            </a:r>
            <a:r>
              <a:rPr lang="ru-RU" sz="1600" dirty="0" smtClean="0"/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современных условиях сфера бытования традиционной обрядовой культуры постоянно сужается, сократилось число носителей обрядности, с их уходом может навсегда исчезнуть уникальная часть народной культуры. Поэтому необходимо  оставить в памяти последующих поколений сохранившиеся традиционные обычаи и обряды</a:t>
            </a:r>
            <a:endParaRPr lang="ru-RU" sz="16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поставила 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рассмотреть особенности свадебных обрядов и традиций карел, финнов, эстонцев и мордвы, проследить их истоки и рассмотреть структуру, основываясь на финно-угорские  эпосы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определила задачи проектной деятельности: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детально изучить «Калевалу»,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Калевипоэг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Мастораву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понять роль и значение финно-угорских эпосов для современного человека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исследовать влияние фольклора на эпосы Э.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Лённрота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Крейцвальда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А. М. Шаронова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выявить общие черты свадебных обрядов финно-угорских народов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основе результатов проектной деятельности сделать соответствующие выводы и определить основные направления для дальнейшей работы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выдвинула предположение – гипотезу: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тщательное изучение финно-угорских эпосов будет способствовать ознакомлению с фольклором, мифологией, традициями и культурой различных народов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провела исследование,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основании результатов которой  было доказано, что книжные эпосы: «Калевала»,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Калевипоэг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Масторава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близки по художественной природе,  системе   образов и главных героев, по тесному переплетению обрядов и обычаев, песенной мелодике, схожести в национальных костюмах.  Это объясняется генетическим родством фольклора и культуры карел,  финнов, эстонцев, мордвы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общие черты эпосов  для наглядности систематизировала в таблицу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098" y="428604"/>
          <a:ext cx="7429553" cy="6000792"/>
        </p:xfrm>
        <a:graphic>
          <a:graphicData uri="http://schemas.openxmlformats.org/drawingml/2006/table">
            <a:tbl>
              <a:tblPr/>
              <a:tblGrid>
                <a:gridCol w="2481203"/>
                <a:gridCol w="2615143"/>
                <a:gridCol w="2333207"/>
              </a:tblGrid>
              <a:tr h="4805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Calibri"/>
                        </a:rPr>
                        <a:t>Карело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 – финский эпос «Калевала»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Эстонский эпос «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Calibri"/>
                        </a:rPr>
                        <a:t>Калевипоэг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Мордовский эпос «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Calibri"/>
                        </a:rPr>
                        <a:t>Масторава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10">
                <a:tc gridSpan="3"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1.Идея эпосов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741">
                <a:tc grid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Показать историю народов с их религиозно-мифологическими обрядами и традициями, семейно-бытовыми и общественными явлениями и эстетическими воззрениями поколений.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01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2.Фольклорная основа эпосов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84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Материалом для сложения обширной поэмы из 50 песен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Calibri"/>
                        </a:rPr>
                        <a:t>послужили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Calibri"/>
                        </a:rPr>
                        <a:t>Леннроту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отдельные народные песни (руны),  записанные со слов финских рыбаков и крестьян.  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 В основу были положены фольклорные сюжеты, связанные с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Калевипоэгом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 и распространенные  в южной Эстонии и песни мифического содержания, повествующие о возникновении небесных тел (песня о «Сотворении»), о космическом дереве (песня о «Большом дубе»), о небесных светилах («песня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Сальме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»),  песни «Проданная девушка», «Золотая жена».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Героико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 – эпические мифы, эрзянские  и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мокшанские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 песни и сказания, мордовские мифы о сотворении мира, песни древних эрзян  о свадебных обычаях и обрядах, сказания об основании Эрзянского царства и о присоединении 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Эрзянь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Мастор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 к  Московской Руси. В основу композиции 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Масторавы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» положена народная песня на сюжет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Тюштян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 и эрзянская история».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Содержание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68865"/>
          </a:xfrm>
        </p:spPr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Введение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Актуальность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История возникновения и развития метода учебных проектов  </a:t>
            </a:r>
          </a:p>
          <a:p>
            <a:pPr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Классификация проектов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Методика организации исследовательского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  Календарно - тематическое планирование курса «Метод проектов в обучении русскому языку и литературе»</a:t>
            </a:r>
          </a:p>
          <a:p>
            <a:pPr marL="514350" indent="-51435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  План действий учащихся в исследовательском  проекте</a:t>
            </a:r>
          </a:p>
          <a:p>
            <a:pPr marL="514350" indent="-51435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   Примеры из практики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умения и навыки, формирующиеся в процессе проектной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Результаты проектной и исследовательской деятельности обучающихся по литературе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 Заключение  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 Список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 Приложение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357166"/>
          <a:ext cx="8215370" cy="6357982"/>
        </p:xfrm>
        <a:graphic>
          <a:graphicData uri="http://schemas.openxmlformats.org/drawingml/2006/table">
            <a:tbl>
              <a:tblPr/>
              <a:tblGrid>
                <a:gridCol w="2743637"/>
                <a:gridCol w="2891745"/>
                <a:gridCol w="2579988"/>
              </a:tblGrid>
              <a:tr h="19473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Сотворение мира и человека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38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Вяйнямёйнен творит мир из яйца, создаёт скалы, рифы, рыбные ямы, добывает огонь из чрева огненной рыбы, лосося.</a:t>
                      </a: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Приёмные дочери молодой вдовы из Ляяне, Сальме и Линда  появились из яиц курочки  и тетёрки, а девушка – холопка – из яйца воронёнка.</a:t>
                      </a: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Инешкипаз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создал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Мастор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деревьями, травой, реками, птицами и животными. Всё это держалось на трёх рыбах. Из белой глины он слепил человека Эрзю.</a:t>
                      </a: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3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4.Главные герои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8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Богатырь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Калева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его сыновья: три богатыря – мудрый старый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Вяйнямёнен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молодой кузнец-чародей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Ильмаринен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неисправный забияка 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Лемминкэйнена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Богатырь  Калева -  древний правитель эстов, основатель державы на Вирском берегу, Калевипоэг -  сын богатыря Калева, богатырь и великан    князь всей эстонской земли, основатель столицы страны - города Линданиса (нынешний Таллинн), Линда – мать Калевипоэга.</a:t>
                      </a: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Богатырь  Тюштян - царь мокшанского и  эрзянского народа,  Анге - жена Инешкипаза и богиня красоты), Пурьгинепаз -бог грома и дождя, Масторава - богиня эрзянской земли.</a:t>
                      </a: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3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Магические способности героев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92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Вяйнямёйнен оказывает воздействие на природу и людей при помощи пения, кантеле.</a:t>
                      </a: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Калева – словом,  Калевипоэг - волшебным мечом и поступками, воюя против иноземных захватчиков.</a:t>
                      </a: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Тюштян  – взмахом железного жезла, платка, звучанием медной трубы.</a:t>
                      </a: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3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«Век героев»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8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Век Вяйнямёйнена – это век труда, а не войны. Воины «Калевалы» -  это рыбаки и земледельцы, взявшиеся за орудие труда.</a:t>
                      </a: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Век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Калева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Калевипоэга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это и борьба с нечистой силой (бесами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ванапаганами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т. е. язычниками), это и мирный труд. Считалось, что равнины на берегах Виру (древней земле Эстонии)  -  места, где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Калевипоэг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косил лес, гряды холмов - где он пахал землю, озёра - его колодцы.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Тюштянский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век – это устремлённость на мир и покой, поэтизация семьи и трудовой деятельности, красоты и добра в человеке.</a:t>
                      </a:r>
                    </a:p>
                  </a:txBody>
                  <a:tcPr marL="37792" marR="37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857224" y="214289"/>
          <a:ext cx="7643865" cy="6314192"/>
        </p:xfrm>
        <a:graphic>
          <a:graphicData uri="http://schemas.openxmlformats.org/drawingml/2006/table">
            <a:tbl>
              <a:tblPr/>
              <a:tblGrid>
                <a:gridCol w="2552775"/>
                <a:gridCol w="2690578"/>
                <a:gridCol w="2400512"/>
              </a:tblGrid>
              <a:tr h="214315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7. Женитьба героев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76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Вяйнямёйнен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– неудачливый жених: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Айно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не хочет идти замуж за старика и бросается в море, а дева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Похъёлы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выбирает не его, 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Ильмаринена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Калева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женится на девушке - тетёрке Линде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Тюштян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 выбирает себе в жёны простую девушку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Паксине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0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8. Свадебные обряды и обычаи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30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а)  мотив сватовства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815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1452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Отправляться на сватовство было принято с наступлением вечерних сумерек и только окольными путями..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Первым сватом назначался родственник или просто уважаемый в деревне человек, умеющий колдовать, знахарь. Важную роль в сватовстве и на свадьбе играли женщины: сваха со стороны жениха и плачея со стороны невесты. </a:t>
                      </a: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Вяйнямейнен по дороге домой встречает Деву Похъёлы и сам сватает её, а не посылает сватов.</a:t>
                      </a:r>
                      <a:endParaRPr lang="ru-RU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И к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Сальме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, и к Линде приезжали по семь сватов и по восемь соглядатаев.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Тюштян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посылает сорок  сватов и свах во главе со старшей свахой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Сюмерьге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к родителям девушки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Паксине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0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б) плачи и причитания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5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Айно оплакивала своё девичество, мать Айно оплакивала уход дочери из отчего дома.</a:t>
                      </a:r>
                      <a:endParaRPr lang="ru-RU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Линда и Сальме причитали, покидая родной дом и прощаясь с матушкой.</a:t>
                      </a:r>
                      <a:endParaRPr lang="ru-RU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Пять дней и пять ночей  оплакивала своё девичество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Паксине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0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в) любовь и верность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71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Северная дева подарила свою любовь чудодейственному мастеру Ильмаринену.</a:t>
                      </a:r>
                      <a:endParaRPr lang="ru-RU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Линда сохранила свою любовь к своему мужу Калеве и осталась верна ему и после его смерти, отказывая в замужестве  женихам и даже Туслару-знахарю ветра, родила сына – Калевипоэга.</a:t>
                      </a:r>
                      <a:endParaRPr lang="ru-RU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Паксине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прожила счастливую жизнь с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Тюштяном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в любви и верности и родила сыновей.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4768" marR="34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14292"/>
          <a:ext cx="8501121" cy="6454295"/>
        </p:xfrm>
        <a:graphic>
          <a:graphicData uri="http://schemas.openxmlformats.org/drawingml/2006/table">
            <a:tbl>
              <a:tblPr/>
              <a:tblGrid>
                <a:gridCol w="2889176"/>
                <a:gridCol w="2965846"/>
                <a:gridCol w="2646099"/>
              </a:tblGrid>
              <a:tr h="357188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Calibri"/>
                        </a:rPr>
                        <a:t>г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) обычаи и обереги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9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Были специальные обереги пояса с ладанками, медвежьими и щучьими зубами) для жениха и невесты, которые вручал сам колдун и сам же потом снимал. Обряд «оберегания» совершался во время свадебного ритуала трижды. Первый раз - при отправлении на сватовство, второй перед отправлением за невестой и третий - перед отъездом свадебного поезда от дома невесты.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Обилие украшений у невесты: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цепочки, броши, бусы,  защищали от окружающего зла: злых духов и сглаза.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Просили благословение на свадьбу у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божеств;в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 «свадебном поезде» посаженный отец охранял жениха от порчи, осыпание хмелем невесты, сажание на колени ребёнка, укрывание головы невесты, троекратный обход дружкой свадебного поезда.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Calibri"/>
                        </a:rPr>
                        <a:t>д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) продолжительность свадьбы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3 дня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3-4 дня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7 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Calibri"/>
                        </a:rPr>
                        <a:t>дней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е) приданое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96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Невеста шила мужскую рубашку, своими руками ткала, вышивала, вязала полотенца, салфетки, скатерти.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Когда в семье рождалась девочка, мать приносила в комнату огромный сундук и начинала со временем его наполнять всевозможными вещицами.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Так собиралось будущее приданое.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В качестве приданого родители обычно давали дочери10-20 вышитых женских рубах, 10-20-мужских, вышитые головные уборы, полотенца, платочки и по молодой матке от каждой породы скота.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9. Уход героев в конце их жизни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92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Calibri"/>
                        </a:rPr>
                        <a:t>Вяйнямейнен</a:t>
                      </a:r>
                      <a:r>
                        <a:rPr lang="ru-RU" sz="1400" baseline="0" dirty="0"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Calibri"/>
                        </a:rPr>
                        <a:t>оставляет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народу кантеле, издающую дивную музыку.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Калева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 оставляет своего сына, богатыря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Калевипоэга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Calibri"/>
                        </a:rPr>
                        <a:t>Тюштян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 оставляет медную трубу.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10. Вывод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327">
                <a:tc grid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383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Calibri"/>
                        </a:rPr>
                        <a:t>Исследование свадебных обрядов финно-угорского народа является важным  для выявления и познания  конкретной культуры и истории.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282" marR="4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724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Работая над проектом, Потапова Юлия пришла к выводу, что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традиционная обрядность карел, финнов, эстонцев и  мордвы  представляет собой самобытное явление,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отражением общественно-бытового уклада, трудовой деятельности, 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ее корни восходят к глубокой древности.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 – практическое значение данного проектного исследования учащаяся видит  в использовании результатов работы на уроках литературы, истории, искусства при сопоставлении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угорских эпосов с эпосами других народов.</a:t>
            </a:r>
            <a:r>
              <a:rPr lang="ru-RU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Работа презентовалась в рамках: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Муниципального конкурса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проектов 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исследовательских работ учащихся «Ярмарка идей» - 2013 (призёр)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Республиканского конкурса исследовательских и проектных работ – 2013 «Интеллектуальное будущее Мордовии» (3место)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Российского заочного конкурса «Первые шаги в науку»  - 2013 (Лауреат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степени)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Всероссийской НПК учащихся «Живая культура: традиции и современность» - 2013 (2 место)</a:t>
            </a:r>
          </a:p>
          <a:p>
            <a:pPr marL="342900" indent="-342900" algn="just">
              <a:buFont typeface="+mj-lt"/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857760"/>
            <a:ext cx="2571769" cy="2000240"/>
          </a:xfrm>
          <a:prstGeom prst="rect">
            <a:avLst/>
          </a:prstGeom>
          <a:noFill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929198"/>
            <a:ext cx="2378102" cy="1928802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857760"/>
            <a:ext cx="2357454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Общеучебные</a:t>
            </a:r>
            <a:r>
              <a:rPr lang="ru-RU" sz="2800" b="1" dirty="0" smtClean="0">
                <a:solidFill>
                  <a:srgbClr val="C00000"/>
                </a:solidFill>
              </a:rPr>
              <a:t>  умения и навыки, формирующиеся в процессе проектной деятельности.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054617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Рефлексивные умения: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умения осмыслить задачу, для решения которой недостаточно знаний;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умение отвечать на вопрос: чему нужно научиться для решения поставленной задачи?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Поисковые (исследовательские) умения: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умение самостоятельно генерировать идеи, т.е. изобретать способ действия, привлекая знания из различных областей;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умение самостоятельно найти недостающую информацию в информационном поле;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умение запросить недостающую информацию у эксперта (учителя, специалиста);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умение находить несколько вариантов решения проблемы;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умение выдвигать гипотезы;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умение устанавливать причинно-следственные связи.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Навыки оценочной самостоятельности.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Умения работать сотрудничая: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умения коллективного планирования;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умение взаимодействовать с любым партнером;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умения взаимопомощи в группе в решении общих задач;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навыки делового партнерского общения;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умения находить и исправлять ошибки в работе других участников группы.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715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Менеджерские умения и навыки: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проектировать процесс (изделие);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планировать деятельность, время, ресурсы;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принимать решения и прогнозировать их последствия;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навыки анализа собственной деятельности (ее хода и промежуточных результатов).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Коммуникативные умения: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инициировать учебное взаимодействие с взрослыми – вступать в диалог, задавать вопросы и т.д.;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вести дискуссию;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отстаивать свою точку зрения;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находить компромисс;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навыки интервьюирования, устного опроса и т.д.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Презентационные умения и навыки: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навыки монологической речи;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уверенно держать себя во время выступления;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артистические умения;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использовать различные средства наглядности при выступлении;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отвечать на незапланированные вопросы.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Результаты проектной и исследовательской деятельности обучающихся по  литературе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47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1. Конкурс проектов и учебно-исследовательских работ учащихся «Ярмарка идей»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Призёры - 4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уровень:</a:t>
            </a:r>
            <a:r>
              <a:rPr lang="ru-RU" sz="4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1. Интеллектуальное будущее Мордовии. Республиканский конкурс исследовательских и проектных работ учащихся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– 2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Призёры - 1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Российский уровень:</a:t>
            </a:r>
            <a:endParaRPr lang="ru-RU" sz="4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1. Российский заочный конкурс «Первые шаги в науку» (секция «Литературоведение»)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- 1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Призёры - 2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2. Всероссийская научно – практическая конференция учащихся «Живая культура: традиции и современность»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Призёры - 2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cs typeface="Times New Roman" pitchFamily="18" charset="0"/>
              </a:rPr>
              <a:t>Заключение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Проектная деятельность в доступной для учащихся форме может быть использована на любом уровне и в любом возрасте. У ребёнка, самостоятельно обдумывающего и отбирающего нужную информацию, ненавязчиво происходит закрепление необходимого материала. Но при выполнении проектной работы, которая может выполняться в устной и письменной форме, необходимо придерживаться некоторых рекомендаций.</a:t>
            </a:r>
          </a:p>
          <a:p>
            <a:pPr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Во-первых, поскольку проектная работа дает учащимся возможность выражать свои собственные идеи, важно не слишком явно контролировать и регламентировать школьников, желательно поощрять их самостоятельность.</a:t>
            </a:r>
          </a:p>
          <a:p>
            <a:pPr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Во-вторых, проектные работы являются главным образом открытыми, поэтому не может быть четкого плана их выполнения. В процессе работы можно вводить и дополнительный материал.</a:t>
            </a:r>
          </a:p>
          <a:p>
            <a:pPr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В-третьих, большинство проектов может выполняться отдельными учащимися, но проект будет максимально творческим, если он выполняется в группах. Это подчеркивает важность учебного сотрудничества.</a:t>
            </a:r>
          </a:p>
          <a:p>
            <a:pPr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Практика показывает, что проектная деятельность является эффективной формой работы. Это связано с повышением интереса учащихся к изучению предметов, развитием у них навыков самостоятельной, поисковой и творческой работы.  </a:t>
            </a:r>
            <a:endParaRPr lang="ru-RU" sz="1800" dirty="0" smtClean="0"/>
          </a:p>
          <a:p>
            <a:pPr>
              <a:buNone/>
            </a:pP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cs typeface="Times New Roman" pitchFamily="18" charset="0"/>
              </a:rPr>
              <a:t>Список использованной литературы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 Круглова И.В. Использование проектной технологии обучения на уроках литературы в старших классах // Образование в современной школе. – 2005. – №8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Леонтович А.В. Исследовательская деятельность учащихся: Сборник статей. М., МГДД (Ю) Т, 2002.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3. Новые педагогические и информационные технологии в системе  образования // Под ред. Е.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— М.: Просвещение, 2000.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4. Пахомова Н.Ю. Методология учебного проекта.//Учитель. 2000 г. № 1, 4.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5. Пахомова Н.Ю. Метод учебного проекта в образовательном учреждении. – М.: АРКТИ, 2005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6. Проектная деятельность учащихся. Н. Г. Кудрявцева. // Справочник заместителя директора школы, 2008. —№ 8. 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Г. К. Педагогические технологии на основе информационно-коммуникационных средств. — М.: Просвещение, 2005.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8. Учебные проекты с использованием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Методическое пособие для учителя. — М.: БИНОМ. Лаборатория знаний, 2007.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Интернет-ресурсы </a:t>
            </a:r>
          </a:p>
          <a:p>
            <a:pPr>
              <a:buNone/>
            </a:pP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www.childfest.ru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сайт фестиваля «Умник»</a:t>
            </a:r>
          </a:p>
          <a:p>
            <a:pPr>
              <a:buNone/>
            </a:pP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issl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dnttm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сайт журнала «Исследовательская работа школьника». Публикуются основные материалы проекта, избранные тексты, информация по подписке. </a:t>
            </a: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http://www.fio.samara.ru/works/19/Koroleva/I-7.htm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сайт, посвященный методу проектов в образовании.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 lvl="0">
              <a:buNone/>
            </a:pP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324674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Введение. Актуальность темы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686800" cy="6357982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Не снабжайте детей готовыми формулами, 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формулы – пустота, обогатите их образами и 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картинками, на которых видны связующие 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нити.  Успешнее и дальше идёт тот, кто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преодолевает себя и препятствия. 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Любовь к познанию – вот главное мерило.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 Сент-Экзюпери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Эти советы известного писателя, сказанные в середине 20 века, не потеряли актуальности и сейчас: образование должно стать более индивидуализированным, функциональным и эффективным. А для этого важно создать условия для развития творческой, критически мыслящей личности, способной найти своё место в жизни, адаптироваться в обществе.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Сегодня основная цель обучения – это не только накопление учеником определённой суммы знаний, умений, навыков, но подготовка школьника как самостоятельного субъекта образовательной деятельности.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основе современного образования лежит активность учителя, и, что не менее важно, ученика.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Именно этой цели – воспитанию творческой, активной личности, умеющей учиться, совершенствоваться самостоятельно,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а 489 из 131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7249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том числе и на основе активизации исследовательской и проектной деятельности, и подчиняются основные задачи современного образования.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Учащихся к поисковой деятельности необходимо готовить годами, всегда помня, что в стенах школы «не мыслям надобно учить, а учить мыслить».          Проектная деятельность – педагогическая технология, ориентированная не на интеграцию фактических знаний, а на их применение и приобретение новых знаний путем самообразования.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дает простор для творческой инициативы учащихся и педагога, подразумевает их дружеское сотрудничество, что создает положительную мотивацию ребенка к учебе.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“Я знаю, для чего мне надо то, что я познаю. Я знаю, где и как эти знания применить”, - эти слова вполне могут служить девизом для участников проектной деятельности.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ценен тем, что в ходе его выполнения школьники учатся самостоятельно приобретать знания,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 используя свои способности, проявить себя,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приложить свои знания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принести пользу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показать публично достигнутый результат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получают опыт познавательной и учебной деятельности.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ученик получит в школе исследовательские навыки ориентирования в потоке информации, научится анализировать ее, обобщать, видеть тенденцию, сопоставлять факты, делать выводы и заключения, то он в силу более высокого образовательного уровня легче будет адаптироваться в дальнейшей жизни, правильно выберет будущую профессию, будет жить творческой жизнью.</a:t>
            </a:r>
            <a:r>
              <a:rPr lang="ru-RU" dirty="0" smtClean="0"/>
              <a:t> 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История возникновения и развития метода учебных проектов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85795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928671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Метод проектов зародился во второй половине XIX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 в сельскохозяйственных школах США и основывался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теоретических концепциях "прагматической педагоги</a:t>
            </a:r>
          </a:p>
          <a:p>
            <a:pPr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основоположником которой был американский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философ-идеалист Джон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(1859 – 1952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его воззрениям, истинным и ценным является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то, что полезно людям, что дает практический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 направлено на благо всего общества.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в его понимании характера развития ребёнка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идея о том, что ребенок в онтогенезе повторяет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путь человечества в познании окружающего мира. Он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считал, что вслед за человечеством ребёнок должен повторить путь познания окружающего мира.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Считалось, что путь стихийных поисков наиболее характерен для ребенка, что познавательной активности, любознательности ребенка вполне достаточно для полноценного интеллектуального развития и образования. Опыт и знания ребенок должен приобретать путем “делания”, в ходе исследования проблемной обучающей среды, изготовления различных макетов, схем, производства опытов, нахождения ответов на спорные вопросы, и, в целом, восхождения от частного к общему, т.е. использования индуктивного метода познания.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В России идеи проектного обучения практически возникли в то же время. Уже в 1905 г. русский педагог С.Т.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Шацкий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возглавил небольшую группу коллег, пытавшихся активно использовать проектные методы в практике преподавания.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Так, тема "Работа в гончарной комнате" предполагала не только формовку, роспись и обжиг различной посуды, но и получение знаний о составе и свойствах глины, географии ее залежей, равно как и проведение загородных экскурсий, посещение музеев и библиотек.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После революции метод проектов применялся в школах по личному распоряжению Н. К. Крупской. В 1931 г. Постановлением ЦК ВКП(б) метод проектов был осужден как чуждый советской школе и не использовался вплоть до конца 80-х годов.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Логика преподавания литературы, а особенно русского языка не дает большой возможности применения метода проектов на уроке, так как  большая  часть   урочного времени приходится на формирование специфических умений и навыков, без которых не может состояться выпускник. И педагоги отдают предпочтение внеурочной форме организации проектной деятельности. Конечно, это позволит учащимся познакомиться с особенностями исследовательской деятельности и азами использования информационно-коммуникационных технологий. Метод  проектов, безусловно, успешен лишь в том случае, если он идет от ученика. Но даже если это так, нужно постоянное живое участие учителя, так как необходима поддержка и поощрение учеников. И без координации действий учителем работа может зайти в тупик и интерес снизится, а возможно, и совсем сойдет на нет. Несколько лет и я веду элективный курс «Метод проектов в обучении русскому языку и литературе».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Классификация проектов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Схема 1"/>
          <p:cNvPicPr>
            <a:picLocks noChangeArrowheads="1"/>
          </p:cNvPicPr>
          <p:nvPr/>
        </p:nvPicPr>
        <p:blipFill>
          <a:blip r:embed="rId2" cstate="print"/>
          <a:srcRect l="-19186" r="-21016"/>
          <a:stretch>
            <a:fillRect/>
          </a:stretch>
        </p:blipFill>
        <p:spPr bwMode="auto">
          <a:xfrm>
            <a:off x="285720" y="1142984"/>
            <a:ext cx="85725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Методика организации исследовательского проекта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28641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Планирование работы над проектом (этап обмена имеющимися знаниями по теме, интересами):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высказывание пожеланий и возможных путей разрешения спорных вопросов;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обсуждение возникших идей;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перечисление интересующих учащихся тем проектов;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формулирование темы проекта для класса или группы учащихся.</a:t>
            </a:r>
          </a:p>
          <a:p>
            <a:pPr lvl="0" algn="just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Аналитический этап (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исследовательской работы учащихся и самостоятельного получения новых знаний):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уточнение намеченной цели и задач;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поиск и сбор информации с помощью специальной литературы, средств массовой информации, сети Интернет, использование собственных знаний и опыта учащихся;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обмен информацией с другими лицами (учащимися, учителями, родителями);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интерпретация данных;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сравнение полученных данных и отбор наиболее значимых.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0009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Этап обобщения (этап структурирования полученной информации и интеграции полученных знаний, умений, навыков):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систематизация полученных данных;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построение общей логической схемы выводов для подтверждения итогов (в виде рефератов, конференций, видеофильмов,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презентации и т.д.).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Презентация полученных результатов (этап анализа исследовательской деятельности школьников):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осмысление полученных данных и способов достижения результата;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и организация презентации результатов работы над проектом (на уровне школы, города и т.д.);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представление проекта на научно – практических конференциях и конкурсах исследовательских работ.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878</TotalTime>
  <Words>4485</Words>
  <Application>Microsoft Office PowerPoint</Application>
  <PresentationFormat>Экран (4:3)</PresentationFormat>
  <Paragraphs>384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</vt:lpstr>
      <vt:lpstr>Содержание</vt:lpstr>
      <vt:lpstr>Введение. Актуальность темы</vt:lpstr>
      <vt:lpstr>Слайд 4</vt:lpstr>
      <vt:lpstr>История возникновения и развития метода учебных проектов  </vt:lpstr>
      <vt:lpstr>Слайд 6</vt:lpstr>
      <vt:lpstr>Классификация проектов   </vt:lpstr>
      <vt:lpstr>  Методика организации исследовательского проекта</vt:lpstr>
      <vt:lpstr>Слайд 9</vt:lpstr>
      <vt:lpstr>Календарно - тематическое планирование курса «Метод проектов в обучении русскому языку и литературе» </vt:lpstr>
      <vt:lpstr>Слайд 11</vt:lpstr>
      <vt:lpstr>Слайд 12</vt:lpstr>
      <vt:lpstr>План действий учащихся в исследовательском  проекте</vt:lpstr>
      <vt:lpstr>Этапы работы над исследовательским проектом </vt:lpstr>
      <vt:lpstr> Примеры из практики</vt:lpstr>
      <vt:lpstr>Слайд 16</vt:lpstr>
      <vt:lpstr>Плачи и причитания в русской литературе </vt:lpstr>
      <vt:lpstr>Слайд 18</vt:lpstr>
      <vt:lpstr>Слайд 19</vt:lpstr>
      <vt:lpstr>Слайд 20</vt:lpstr>
      <vt:lpstr>Слайд 21</vt:lpstr>
      <vt:lpstr>Слайд 22</vt:lpstr>
      <vt:lpstr>Слайд 23</vt:lpstr>
      <vt:lpstr>Общеучебные  умения и навыки, формирующиеся в процессе проектной деятельности. </vt:lpstr>
      <vt:lpstr>Слайд 25</vt:lpstr>
      <vt:lpstr>Результаты проектной и исследовательской деятельности обучающихся по  литературе </vt:lpstr>
      <vt:lpstr>Заключение</vt:lpstr>
      <vt:lpstr>Список использованной литературы</vt:lpstr>
      <vt:lpstr>Слайд 29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 образовательное учреждение   дополнительного образования (повышения квалификации) специалистов «Мордовский республиканский институт образования» </dc:title>
  <dc:creator>админ</dc:creator>
  <cp:lastModifiedBy>Лицей №31</cp:lastModifiedBy>
  <cp:revision>103</cp:revision>
  <dcterms:created xsi:type="dcterms:W3CDTF">2001-12-31T21:40:28Z</dcterms:created>
  <dcterms:modified xsi:type="dcterms:W3CDTF">2018-09-18T09:51:33Z</dcterms:modified>
</cp:coreProperties>
</file>