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8" r:id="rId3"/>
    <p:sldId id="259" r:id="rId4"/>
    <p:sldId id="260" r:id="rId5"/>
    <p:sldId id="261" r:id="rId6"/>
    <p:sldId id="264" r:id="rId7"/>
    <p:sldId id="265" r:id="rId8"/>
    <p:sldId id="266" r:id="rId9"/>
    <p:sldId id="267" r:id="rId10"/>
    <p:sldId id="268" r:id="rId11"/>
    <p:sldId id="269" r:id="rId12"/>
    <p:sldId id="273" r:id="rId13"/>
    <p:sldId id="270" r:id="rId14"/>
    <p:sldId id="271" r:id="rId15"/>
    <p:sldId id="276" r:id="rId16"/>
    <p:sldId id="277" r:id="rId17"/>
    <p:sldId id="279" r:id="rId18"/>
    <p:sldId id="272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0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25.08.2022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25.08.2022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25.08.2022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25.08.2022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25.08.2022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25.08.2022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25.08.2022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25.08.2022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25.08.2022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25.08.2022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25.08.2022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25.08.2022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85786" y="2071678"/>
            <a:ext cx="7741852" cy="1815882"/>
          </a:xfrm>
          <a:prstGeom prst="rect">
            <a:avLst/>
          </a:prstGeom>
          <a:noFill/>
        </p:spPr>
        <p:txBody>
          <a:bodyPr wrap="square" lIns="91440" tIns="45720" rIns="91440" bIns="45720">
            <a:prstTxWarp prst="textPlain">
              <a:avLst/>
            </a:prstTxWarp>
            <a:spAutoFit/>
          </a:bodyPr>
          <a:lstStyle/>
          <a:p>
            <a:pPr algn="ctr"/>
            <a:r>
              <a:rPr lang="ru-RU" sz="28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Организация работы</a:t>
            </a:r>
          </a:p>
          <a:p>
            <a:pPr algn="ctr"/>
            <a:r>
              <a:rPr lang="ru-RU" sz="28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с одарёнными  </a:t>
            </a:r>
            <a:r>
              <a:rPr lang="ru-RU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детьми </a:t>
            </a:r>
          </a:p>
          <a:p>
            <a:pPr algn="ctr"/>
            <a:r>
              <a:rPr lang="ru-RU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через</a:t>
            </a:r>
          </a:p>
          <a:p>
            <a:pPr algn="ctr"/>
            <a:r>
              <a:rPr lang="ru-RU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внеурочную деятельность</a:t>
            </a:r>
            <a:r>
              <a:rPr lang="ru-RU" sz="28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endParaRPr lang="ru-RU" sz="28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accent2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714480" y="357166"/>
            <a:ext cx="592021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b="1" i="1" dirty="0" smtClean="0"/>
              <a:t>Муниципальное бюджетное учреждение </a:t>
            </a:r>
          </a:p>
          <a:p>
            <a:pPr algn="ctr"/>
            <a:r>
              <a:rPr lang="ru-RU" b="1" i="1" dirty="0" smtClean="0"/>
              <a:t>«Средняя общеобразовательная школа №118»</a:t>
            </a:r>
          </a:p>
          <a:p>
            <a:pPr algn="ctr"/>
            <a:r>
              <a:rPr lang="ru-RU" b="1" i="1" dirty="0" smtClean="0"/>
              <a:t>города Барнаула</a:t>
            </a:r>
            <a:endParaRPr lang="ru-RU" b="1" i="1" dirty="0"/>
          </a:p>
        </p:txBody>
      </p:sp>
      <p:pic>
        <p:nvPicPr>
          <p:cNvPr id="13314" name="Picture 2" descr="http://i0.wp.com/gazetabalabanovo.ru/wp-content/uploads/2017/08/%D0%BE%D0%B4%D0%B0%D1%80%D0%B5%D0%BD%D1%8B%D0%B5-%D0%B4%D0%B5%D1%82%D0%B82-765x51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4000504"/>
            <a:ext cx="3286116" cy="2190744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4357686" y="4786322"/>
            <a:ext cx="444224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i="1" dirty="0" smtClean="0"/>
              <a:t>Сообщение подготовила:</a:t>
            </a:r>
          </a:p>
          <a:p>
            <a:r>
              <a:rPr lang="ru-RU" b="1" i="1" dirty="0" smtClean="0"/>
              <a:t>Кожемякина Оксана Васильевна,</a:t>
            </a:r>
          </a:p>
          <a:p>
            <a:r>
              <a:rPr lang="ru-RU" b="1" i="1" dirty="0" smtClean="0"/>
              <a:t>учитель начальных классов</a:t>
            </a:r>
            <a:endParaRPr lang="ru-RU" b="1" i="1" dirty="0"/>
          </a:p>
        </p:txBody>
      </p:sp>
      <p:sp>
        <p:nvSpPr>
          <p:cNvPr id="7" name="TextBox 6"/>
          <p:cNvSpPr txBox="1"/>
          <p:nvPr/>
        </p:nvSpPr>
        <p:spPr>
          <a:xfrm>
            <a:off x="3571868" y="6143644"/>
            <a:ext cx="19223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i="1" dirty="0" smtClean="0"/>
              <a:t>Барнаул, </a:t>
            </a:r>
            <a:r>
              <a:rPr lang="ru-RU" b="1" i="1" dirty="0" smtClean="0"/>
              <a:t>2022</a:t>
            </a:r>
            <a:endParaRPr lang="ru-RU" b="1" i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s://buratino6.caduk.ru/images/fgos_0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72198" y="214290"/>
            <a:ext cx="2643207" cy="881425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428596" y="642918"/>
            <a:ext cx="557216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/>
              <a:t>Урок математики 1 класс</a:t>
            </a:r>
          </a:p>
          <a:p>
            <a:r>
              <a:rPr lang="ru-RU" sz="2800" b="1" dirty="0" smtClean="0"/>
              <a:t>Тема: </a:t>
            </a:r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</a:rPr>
              <a:t>Прибавление числа 5</a:t>
            </a:r>
            <a:endParaRPr lang="ru-RU" sz="28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4" name="Picture 2" descr="http://i0.wp.com/gazetabalabanovo.ru/wp-content/uploads/2017/08/%D0%BE%D0%B4%D0%B0%D1%80%D0%B5%D0%BD%D1%8B%D0%B5-%D0%B4%D0%B5%D1%82%D0%B82-765x51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8596" y="5572140"/>
            <a:ext cx="1500198" cy="1000132"/>
          </a:xfrm>
          <a:prstGeom prst="rect">
            <a:avLst/>
          </a:prstGeom>
          <a:noFill/>
        </p:spPr>
      </p:pic>
      <p:sp>
        <p:nvSpPr>
          <p:cNvPr id="28673" name="Rectangle 1"/>
          <p:cNvSpPr>
            <a:spLocks noChangeArrowheads="1"/>
          </p:cNvSpPr>
          <p:nvPr/>
        </p:nvSpPr>
        <p:spPr bwMode="auto">
          <a:xfrm>
            <a:off x="714348" y="1928802"/>
            <a:ext cx="7178312" cy="16927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5 шаг 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«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Открытие новых знаний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»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32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(подтверждение или опровержение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3200" b="1" i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32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гипотез)</a:t>
            </a:r>
            <a:endParaRPr kumimoji="0" lang="ru-RU" sz="32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s://buratino6.caduk.ru/images/fgos_0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72198" y="214290"/>
            <a:ext cx="2643207" cy="881425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428596" y="642918"/>
            <a:ext cx="557216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/>
              <a:t>Урок математики 1 класс</a:t>
            </a:r>
          </a:p>
          <a:p>
            <a:r>
              <a:rPr lang="ru-RU" sz="2800" b="1" dirty="0" smtClean="0"/>
              <a:t>Тема: </a:t>
            </a:r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</a:rPr>
              <a:t>Прибавление числа 5</a:t>
            </a:r>
            <a:endParaRPr lang="ru-RU" sz="28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4" name="Picture 2" descr="http://i0.wp.com/gazetabalabanovo.ru/wp-content/uploads/2017/08/%D0%BE%D0%B4%D0%B0%D1%80%D0%B5%D0%BD%D1%8B%D0%B5-%D0%B4%D0%B5%D1%82%D0%B82-765x51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8596" y="5572140"/>
            <a:ext cx="1500198" cy="1000132"/>
          </a:xfrm>
          <a:prstGeom prst="rect">
            <a:avLst/>
          </a:prstGeom>
          <a:noFill/>
        </p:spPr>
      </p:pic>
      <p:sp>
        <p:nvSpPr>
          <p:cNvPr id="27649" name="Rectangle 1"/>
          <p:cNvSpPr>
            <a:spLocks noChangeArrowheads="1"/>
          </p:cNvSpPr>
          <p:nvPr/>
        </p:nvSpPr>
        <p:spPr bwMode="auto">
          <a:xfrm>
            <a:off x="1928794" y="4714884"/>
            <a:ext cx="6715172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3600" b="1" i="1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Алгоритм сложения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Добавим к числу до 10.</a:t>
            </a:r>
            <a:endParaRPr kumimoji="0" lang="ru-RU" sz="3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Добавим к 10 остаток.</a:t>
            </a:r>
            <a:endParaRPr kumimoji="0" lang="ru-RU" sz="3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85720" y="1785926"/>
            <a:ext cx="8366393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solidFill>
                  <a:schemeClr val="accent2">
                    <a:lumMod val="50000"/>
                  </a:schemeClr>
                </a:solidFill>
              </a:rPr>
              <a:t>Способы сложения:</a:t>
            </a:r>
          </a:p>
          <a:p>
            <a:pPr>
              <a:buFont typeface="Arial" pitchFamily="34" charset="0"/>
              <a:buChar char="•"/>
            </a:pPr>
            <a:r>
              <a:rPr lang="ru-RU" sz="3600" dirty="0" smtClean="0"/>
              <a:t> </a:t>
            </a:r>
            <a:r>
              <a:rPr lang="ru-RU" sz="3600" b="1" dirty="0" smtClean="0"/>
              <a:t>фишки</a:t>
            </a:r>
          </a:p>
          <a:p>
            <a:pPr>
              <a:buFont typeface="Arial" pitchFamily="34" charset="0"/>
              <a:buChar char="•"/>
            </a:pPr>
            <a:r>
              <a:rPr lang="ru-RU" sz="3600" b="1" dirty="0" smtClean="0"/>
              <a:t> линейка</a:t>
            </a:r>
          </a:p>
          <a:p>
            <a:pPr>
              <a:buFont typeface="Arial" pitchFamily="34" charset="0"/>
              <a:buChar char="•"/>
            </a:pPr>
            <a:r>
              <a:rPr lang="ru-RU" sz="3600" b="1" dirty="0" smtClean="0"/>
              <a:t> состав чисел/таблица сложения</a:t>
            </a:r>
          </a:p>
          <a:p>
            <a:pPr>
              <a:buFont typeface="Arial" pitchFamily="34" charset="0"/>
              <a:buChar char="•"/>
            </a:pPr>
            <a:r>
              <a:rPr lang="ru-RU" sz="3600" b="1" dirty="0" smtClean="0"/>
              <a:t> по частям</a:t>
            </a:r>
            <a:endParaRPr lang="ru-RU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76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276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276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s://buratino6.caduk.ru/images/fgos_0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72198" y="214290"/>
            <a:ext cx="2643207" cy="881425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428596" y="642918"/>
            <a:ext cx="557216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/>
              <a:t>Урок математики 1 класс</a:t>
            </a:r>
          </a:p>
          <a:p>
            <a:r>
              <a:rPr lang="ru-RU" sz="2800" b="1" dirty="0" smtClean="0"/>
              <a:t>Тема: </a:t>
            </a:r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</a:rPr>
              <a:t>Прибавление числа 5</a:t>
            </a:r>
            <a:endParaRPr lang="ru-RU" sz="28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4" name="Picture 2" descr="http://i0.wp.com/gazetabalabanovo.ru/wp-content/uploads/2017/08/%D0%BE%D0%B4%D0%B0%D1%80%D0%B5%D0%BD%D1%8B%D0%B5-%D0%B4%D0%B5%D1%82%D0%B82-765x51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2844" y="5572140"/>
            <a:ext cx="1500198" cy="1000132"/>
          </a:xfrm>
          <a:prstGeom prst="rect">
            <a:avLst/>
          </a:prstGeom>
          <a:noFill/>
        </p:spPr>
      </p:pic>
      <p:sp>
        <p:nvSpPr>
          <p:cNvPr id="29697" name="Rectangle 1"/>
          <p:cNvSpPr>
            <a:spLocks noChangeArrowheads="1"/>
          </p:cNvSpPr>
          <p:nvPr/>
        </p:nvSpPr>
        <p:spPr bwMode="auto">
          <a:xfrm>
            <a:off x="642910" y="2285992"/>
            <a:ext cx="6572296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Работа в группах.</a:t>
            </a:r>
            <a:endParaRPr kumimoji="0" lang="ru-RU" sz="3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6+5 = 6+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…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+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…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=</a:t>
            </a:r>
            <a:endParaRPr kumimoji="0" lang="ru-RU" sz="3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7+5= 7+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…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+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…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=</a:t>
            </a:r>
            <a:endParaRPr kumimoji="0" lang="ru-RU" sz="3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s://buratino6.caduk.ru/images/fgos_0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72198" y="214290"/>
            <a:ext cx="2643207" cy="881425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428596" y="642918"/>
            <a:ext cx="557216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/>
              <a:t>Урок математики 1 класс</a:t>
            </a:r>
          </a:p>
          <a:p>
            <a:r>
              <a:rPr lang="ru-RU" sz="2800" b="1" dirty="0" smtClean="0"/>
              <a:t>Тема: </a:t>
            </a:r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</a:rPr>
              <a:t>Прибавление числа 5</a:t>
            </a:r>
            <a:endParaRPr lang="ru-RU" sz="28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4" name="Picture 2" descr="http://i0.wp.com/gazetabalabanovo.ru/wp-content/uploads/2017/08/%D0%BE%D0%B4%D0%B0%D1%80%D0%B5%D0%BD%D1%8B%D0%B5-%D0%B4%D0%B5%D1%82%D0%B82-765x51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8596" y="5572140"/>
            <a:ext cx="1500198" cy="1000132"/>
          </a:xfrm>
          <a:prstGeom prst="rect">
            <a:avLst/>
          </a:prstGeom>
          <a:noFill/>
        </p:spPr>
      </p:pic>
      <p:sp>
        <p:nvSpPr>
          <p:cNvPr id="26625" name="Rectangle 1"/>
          <p:cNvSpPr>
            <a:spLocks noChangeArrowheads="1"/>
          </p:cNvSpPr>
          <p:nvPr/>
        </p:nvSpPr>
        <p:spPr bwMode="auto">
          <a:xfrm>
            <a:off x="785786" y="2428868"/>
            <a:ext cx="7120667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6 шаг 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«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Обобщение информации,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представление  результатов». </a:t>
            </a:r>
            <a:endParaRPr kumimoji="0" lang="ru-RU" sz="3600" b="1" i="0" u="none" strike="noStrike" cap="none" normalizeH="0" baseline="0" dirty="0" smtClean="0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s://buratino6.caduk.ru/images/fgos_0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72198" y="214290"/>
            <a:ext cx="2643207" cy="881425"/>
          </a:xfrm>
          <a:prstGeom prst="rect">
            <a:avLst/>
          </a:prstGeom>
          <a:noFill/>
        </p:spPr>
      </p:pic>
      <p:pic>
        <p:nvPicPr>
          <p:cNvPr id="4" name="Picture 2" descr="http://i0.wp.com/gazetabalabanovo.ru/wp-content/uploads/2017/08/%D0%BE%D0%B4%D0%B0%D1%80%D0%B5%D0%BD%D1%8B%D0%B5-%D0%B4%D0%B5%D1%82%D0%B82-765x51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8596" y="5572140"/>
            <a:ext cx="1500198" cy="1000132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928662" y="571480"/>
            <a:ext cx="6143668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i="1" dirty="0" smtClean="0">
                <a:solidFill>
                  <a:schemeClr val="accent2">
                    <a:lumMod val="50000"/>
                  </a:schemeClr>
                </a:solidFill>
              </a:rPr>
              <a:t>Специфика исследовательской работы </a:t>
            </a:r>
          </a:p>
          <a:p>
            <a:pPr algn="ctr"/>
            <a:r>
              <a:rPr lang="ru-RU" sz="2400" dirty="0" smtClean="0"/>
              <a:t> </a:t>
            </a:r>
            <a:r>
              <a:rPr lang="ru-RU" sz="3200" b="1" dirty="0" smtClean="0"/>
              <a:t>увлечь и “заразить” детей, показать им значимость их деятельности и вселить уверенность в своих силах, а так же привлечь родителей к участию в школьных делах своего ребёнка. </a:t>
            </a:r>
            <a:endParaRPr lang="ru-RU" sz="3200" b="1" i="1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s://buratino6.caduk.ru/images/fgos_0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72198" y="214290"/>
            <a:ext cx="2643207" cy="881425"/>
          </a:xfrm>
          <a:prstGeom prst="rect">
            <a:avLst/>
          </a:prstGeom>
          <a:noFill/>
        </p:spPr>
      </p:pic>
      <p:pic>
        <p:nvPicPr>
          <p:cNvPr id="4" name="Picture 2" descr="http://i0.wp.com/gazetabalabanovo.ru/wp-content/uploads/2017/08/%D0%BE%D0%B4%D0%B0%D1%80%D0%B5%D0%BD%D1%8B%D0%B5-%D0%B4%D0%B5%D1%82%D0%B82-765x51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8596" y="5572140"/>
            <a:ext cx="1500198" cy="1000132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571472" y="1071546"/>
            <a:ext cx="8072494" cy="42165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/>
              <a:t>курс внеурочной деятельности</a:t>
            </a:r>
          </a:p>
          <a:p>
            <a:pPr algn="ctr"/>
            <a:r>
              <a:rPr lang="ru-RU" sz="3200" b="1" dirty="0" smtClean="0"/>
              <a:t>«Я – исследователь» </a:t>
            </a:r>
          </a:p>
          <a:p>
            <a:pPr algn="ctr"/>
            <a:r>
              <a:rPr lang="ru-RU" sz="3200" b="1" dirty="0" smtClean="0"/>
              <a:t>(</a:t>
            </a:r>
            <a:r>
              <a:rPr lang="ru-RU" sz="2800" b="1" dirty="0" smtClean="0"/>
              <a:t>программа А. И.Савенкова)</a:t>
            </a:r>
          </a:p>
          <a:p>
            <a:pPr algn="ctr"/>
            <a:endParaRPr lang="ru-RU" sz="2800" b="1" dirty="0" smtClean="0"/>
          </a:p>
          <a:p>
            <a:pPr algn="ctr"/>
            <a:endParaRPr lang="ru-RU" sz="2800" b="1" dirty="0" smtClean="0"/>
          </a:p>
          <a:p>
            <a:pPr algn="ctr"/>
            <a:endParaRPr lang="ru-RU" sz="2800" b="1" dirty="0" smtClean="0"/>
          </a:p>
          <a:p>
            <a:pPr algn="ctr"/>
            <a:r>
              <a:rPr lang="ru-RU" sz="2800" b="1" dirty="0" smtClean="0"/>
              <a:t>тренировочные             самостоятельные</a:t>
            </a:r>
          </a:p>
          <a:p>
            <a:pPr algn="ctr"/>
            <a:r>
              <a:rPr lang="ru-RU" sz="2800" b="1" dirty="0" smtClean="0"/>
              <a:t>занятия                            исследования                       </a:t>
            </a:r>
            <a:endParaRPr lang="ru-RU" sz="3200" b="1" dirty="0" smtClean="0"/>
          </a:p>
          <a:p>
            <a:endParaRPr lang="ru-RU" sz="3200" dirty="0"/>
          </a:p>
        </p:txBody>
      </p:sp>
      <p:cxnSp>
        <p:nvCxnSpPr>
          <p:cNvPr id="8" name="Прямая со стрелкой 7"/>
          <p:cNvCxnSpPr/>
          <p:nvPr/>
        </p:nvCxnSpPr>
        <p:spPr>
          <a:xfrm rot="10800000" flipV="1">
            <a:off x="2571736" y="2786058"/>
            <a:ext cx="1785950" cy="100013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/>
          <p:nvPr/>
        </p:nvCxnSpPr>
        <p:spPr>
          <a:xfrm>
            <a:off x="4429124" y="2786058"/>
            <a:ext cx="2000264" cy="928694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s://buratino6.caduk.ru/images/fgos_0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72198" y="214290"/>
            <a:ext cx="2643207" cy="881425"/>
          </a:xfrm>
          <a:prstGeom prst="rect">
            <a:avLst/>
          </a:prstGeom>
          <a:noFill/>
        </p:spPr>
      </p:pic>
      <p:pic>
        <p:nvPicPr>
          <p:cNvPr id="4" name="Picture 2" descr="http://i0.wp.com/gazetabalabanovo.ru/wp-content/uploads/2017/08/%D0%BE%D0%B4%D0%B0%D1%80%D0%B5%D0%BD%D1%8B%D0%B5-%D0%B4%D0%B5%D1%82%D0%B82-765x51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8596" y="5572140"/>
            <a:ext cx="1500198" cy="1000132"/>
          </a:xfrm>
          <a:prstGeom prst="rect">
            <a:avLst/>
          </a:prstGeom>
          <a:noFill/>
        </p:spPr>
      </p:pic>
      <p:sp>
        <p:nvSpPr>
          <p:cNvPr id="31745" name="Rectangle 1"/>
          <p:cNvSpPr>
            <a:spLocks noChangeArrowheads="1"/>
          </p:cNvSpPr>
          <p:nvPr/>
        </p:nvSpPr>
        <p:spPr bwMode="auto">
          <a:xfrm>
            <a:off x="285720" y="1857364"/>
            <a:ext cx="469263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Шаг 1 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«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Выбор темы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»</a:t>
            </a:r>
            <a:endParaRPr kumimoji="0" lang="ru-RU" sz="3600" b="1" i="0" u="none" strike="noStrike" cap="none" normalizeH="0" baseline="0" dirty="0" smtClean="0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57158" y="500042"/>
            <a:ext cx="4572000" cy="107721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3200" b="1" i="1" dirty="0" smtClean="0">
                <a:solidFill>
                  <a:schemeClr val="accent2">
                    <a:lumMod val="50000"/>
                  </a:schemeClr>
                </a:solidFill>
              </a:rPr>
              <a:t>Тренировочные</a:t>
            </a:r>
          </a:p>
          <a:p>
            <a:r>
              <a:rPr lang="ru-RU" sz="3200" b="1" i="1" dirty="0" smtClean="0">
                <a:solidFill>
                  <a:schemeClr val="accent2">
                    <a:lumMod val="50000"/>
                  </a:schemeClr>
                </a:solidFill>
              </a:rPr>
              <a:t>занятия </a:t>
            </a:r>
            <a:endParaRPr lang="ru-RU" sz="3200" i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8193" name="Rectangle 1"/>
          <p:cNvSpPr>
            <a:spLocks noChangeArrowheads="1"/>
          </p:cNvSpPr>
          <p:nvPr/>
        </p:nvSpPr>
        <p:spPr bwMode="auto">
          <a:xfrm>
            <a:off x="251437" y="2571744"/>
            <a:ext cx="8892563" cy="2862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Шаг 2 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«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Определение цели исследования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»</a:t>
            </a:r>
            <a:endParaRPr kumimoji="0" lang="ru-RU" sz="3600" b="1" i="0" u="none" strike="noStrike" cap="none" normalizeH="0" baseline="0" dirty="0" smtClean="0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Шаг 3 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«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Выбор задач исследования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»</a:t>
            </a:r>
            <a:endParaRPr kumimoji="0" lang="ru-RU" sz="3600" b="1" i="0" u="none" strike="noStrike" cap="none" normalizeH="0" baseline="0" dirty="0" smtClean="0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Шаг 4 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«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Сбор информации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»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ru-RU" sz="3600" b="1" i="0" u="none" strike="noStrike" cap="none" normalizeH="0" baseline="0" dirty="0" smtClean="0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Шаг 5 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«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Обобщение полученных знаний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»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ru-RU" sz="3600" b="1" i="0" u="none" strike="noStrike" cap="none" normalizeH="0" baseline="0" dirty="0" smtClean="0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Шаг 6 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«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Сообщение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»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- мини-защита. </a:t>
            </a:r>
            <a:endParaRPr kumimoji="0" lang="ru-RU" sz="3600" b="1" i="0" u="none" strike="noStrike" cap="none" normalizeH="0" baseline="0" dirty="0" smtClean="0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17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81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819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819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819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819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5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s://buratino6.caduk.ru/images/fgos_0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72198" y="214290"/>
            <a:ext cx="2643207" cy="881425"/>
          </a:xfrm>
          <a:prstGeom prst="rect">
            <a:avLst/>
          </a:prstGeom>
          <a:noFill/>
        </p:spPr>
      </p:pic>
      <p:pic>
        <p:nvPicPr>
          <p:cNvPr id="4" name="Picture 2" descr="http://i0.wp.com/gazetabalabanovo.ru/wp-content/uploads/2017/08/%D0%BE%D0%B4%D0%B0%D1%80%D0%B5%D0%BD%D1%8B%D0%B5-%D0%B4%D0%B5%D1%82%D0%B82-765x51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8595" y="5072074"/>
            <a:ext cx="2250297" cy="1500198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785786" y="1571612"/>
            <a:ext cx="7715304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i="1" dirty="0" smtClean="0">
                <a:solidFill>
                  <a:schemeClr val="accent2">
                    <a:lumMod val="50000"/>
                  </a:schemeClr>
                </a:solidFill>
              </a:rPr>
              <a:t>«Нет детей одарённых и неодарённых, талантливых и обычных. Одарены, талантливы все без исключения дети». </a:t>
            </a:r>
          </a:p>
          <a:p>
            <a:pPr algn="r"/>
            <a:r>
              <a:rPr lang="ru-RU" sz="3200" b="1" i="1" dirty="0" smtClean="0"/>
              <a:t>В. А. Сухомлинский</a:t>
            </a:r>
            <a:endParaRPr lang="ru-RU" sz="3200" b="1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s://buratino6.caduk.ru/images/fgos_0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72198" y="214290"/>
            <a:ext cx="2643207" cy="881425"/>
          </a:xfrm>
          <a:prstGeom prst="rect">
            <a:avLst/>
          </a:prstGeom>
          <a:noFill/>
        </p:spPr>
      </p:pic>
      <p:pic>
        <p:nvPicPr>
          <p:cNvPr id="4" name="Picture 2" descr="http://i0.wp.com/gazetabalabanovo.ru/wp-content/uploads/2017/08/%D0%BE%D0%B4%D0%B0%D1%80%D0%B5%D0%BD%D1%8B%D0%B5-%D0%B4%D0%B5%D1%82%D0%B82-765x51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8596" y="5572140"/>
            <a:ext cx="1500198" cy="1000132"/>
          </a:xfrm>
          <a:prstGeom prst="rect">
            <a:avLst/>
          </a:prstGeom>
          <a:noFill/>
        </p:spPr>
      </p:pic>
      <p:pic>
        <p:nvPicPr>
          <p:cNvPr id="7170" name="Picture 2" descr="https://avatars.mds.yandex.net/get-pdb/1981904/53a54df0-7d77-4152-9d29-7eff0ba7de56/s1200?webp=false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357290" y="1285860"/>
            <a:ext cx="6215106" cy="466133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s://buratino6.caduk.ru/images/fgos_0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72198" y="214290"/>
            <a:ext cx="2643207" cy="881425"/>
          </a:xfrm>
          <a:prstGeom prst="rect">
            <a:avLst/>
          </a:prstGeom>
          <a:noFill/>
        </p:spPr>
      </p:pic>
      <p:pic>
        <p:nvPicPr>
          <p:cNvPr id="4" name="Picture 2" descr="http://i0.wp.com/gazetabalabanovo.ru/wp-content/uploads/2017/08/%D0%BE%D0%B4%D0%B0%D1%80%D0%B5%D0%BD%D1%8B%D0%B5-%D0%B4%D0%B5%D1%82%D0%B82-765x51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8595" y="5072074"/>
            <a:ext cx="2250297" cy="1500198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785786" y="1571612"/>
            <a:ext cx="7715304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i="1" dirty="0" smtClean="0">
                <a:solidFill>
                  <a:schemeClr val="accent2">
                    <a:lumMod val="50000"/>
                  </a:schemeClr>
                </a:solidFill>
              </a:rPr>
              <a:t>«Нет детей одарённых и неодарённых, талантливых и обычных. Одарены, талантливы все без исключения дети». </a:t>
            </a:r>
          </a:p>
          <a:p>
            <a:pPr algn="r"/>
            <a:r>
              <a:rPr lang="ru-RU" sz="3200" b="1" i="1" dirty="0" smtClean="0"/>
              <a:t>В. А. Сухомлинский</a:t>
            </a:r>
            <a:endParaRPr lang="ru-RU" sz="3200" b="1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1"/>
          <p:cNvSpPr>
            <a:spLocks noChangeArrowheads="1"/>
          </p:cNvSpPr>
          <p:nvPr/>
        </p:nvSpPr>
        <p:spPr bwMode="auto">
          <a:xfrm>
            <a:off x="285720" y="714356"/>
            <a:ext cx="8546955" cy="2062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1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Исследование –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процесс поиска неизвестного, новых знаний,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один из видов познавательной деятельности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человека. </a:t>
            </a:r>
            <a:endParaRPr kumimoji="0" lang="ru-RU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357158" y="2786058"/>
            <a:ext cx="7957884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1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Задачи исследовательской деятельности:</a:t>
            </a:r>
            <a:endParaRPr kumimoji="0" lang="ru-RU" sz="3200" b="0" i="1" u="none" strike="noStrike" cap="none" normalizeH="0" baseline="0" dirty="0" smtClean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–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дать ученику возможность развивать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интеллект в самостоятельной творческой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деятельности, с учётом индивидуальных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способностей и склонностей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ru-RU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2" descr="http://i0.wp.com/gazetabalabanovo.ru/wp-content/uploads/2017/08/%D0%BE%D0%B4%D0%B0%D1%80%D0%B5%D0%BD%D1%8B%D0%B5-%D0%B4%D0%B5%D1%82%D0%B82-765x51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20" y="5572140"/>
            <a:ext cx="1500198" cy="1000132"/>
          </a:xfrm>
          <a:prstGeom prst="rect">
            <a:avLst/>
          </a:prstGeom>
          <a:noFill/>
        </p:spPr>
      </p:pic>
      <p:pic>
        <p:nvPicPr>
          <p:cNvPr id="5" name="Picture 2" descr="https://buratino6.caduk.ru/images/fgos_0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929322" y="0"/>
            <a:ext cx="2643207" cy="8814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s://buratino6.caduk.ru/images/fgos_0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72198" y="214290"/>
            <a:ext cx="2643207" cy="881425"/>
          </a:xfrm>
          <a:prstGeom prst="rect">
            <a:avLst/>
          </a:prstGeom>
          <a:noFill/>
        </p:spPr>
      </p:pic>
      <p:sp>
        <p:nvSpPr>
          <p:cNvPr id="8193" name="Rectangle 1"/>
          <p:cNvSpPr>
            <a:spLocks noChangeArrowheads="1"/>
          </p:cNvSpPr>
          <p:nvPr/>
        </p:nvSpPr>
        <p:spPr bwMode="auto">
          <a:xfrm>
            <a:off x="285720" y="428604"/>
            <a:ext cx="8831200" cy="61863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1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 основе исследовательской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1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деятельности лежат:</a:t>
            </a:r>
            <a:endParaRPr kumimoji="0" lang="ru-RU" sz="3600" b="1" i="1" u="none" strike="noStrike" cap="none" normalizeH="0" baseline="0" dirty="0" smtClean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-развитие познавательных умений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и навыков учащихся;</a:t>
            </a:r>
            <a:endParaRPr kumimoji="0" lang="ru-RU" sz="3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-умение ориентироваться в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3600" b="1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нформационном</a:t>
            </a:r>
            <a:r>
              <a:rPr kumimoji="0" lang="ru-RU" sz="3600" b="1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пространстве;</a:t>
            </a:r>
            <a:endParaRPr kumimoji="0" lang="ru-RU" sz="3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-умение самостоятельно конструировать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свои знания;</a:t>
            </a:r>
            <a:endParaRPr kumimoji="0" lang="ru-RU" sz="3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-умение интегрировать знания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из различных областей наук;</a:t>
            </a:r>
            <a:endParaRPr kumimoji="0" lang="ru-RU" sz="3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-умение критически мыслить.</a:t>
            </a:r>
            <a:endParaRPr kumimoji="0" lang="ru-RU" sz="3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s://buratino6.caduk.ru/images/fgos_0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72198" y="214290"/>
            <a:ext cx="2643207" cy="881425"/>
          </a:xfrm>
          <a:prstGeom prst="rect">
            <a:avLst/>
          </a:prstGeom>
          <a:noFill/>
        </p:spPr>
      </p:pic>
      <p:sp>
        <p:nvSpPr>
          <p:cNvPr id="7169" name="Rectangle 1"/>
          <p:cNvSpPr>
            <a:spLocks noChangeArrowheads="1"/>
          </p:cNvSpPr>
          <p:nvPr/>
        </p:nvSpPr>
        <p:spPr bwMode="auto">
          <a:xfrm>
            <a:off x="500034" y="1357298"/>
            <a:ext cx="7479483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3200" b="1" i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Этапы работы над исследованием: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Выбор темы.</a:t>
            </a:r>
            <a:endParaRPr kumimoji="0" lang="ru-RU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Постановка цели и задач.</a:t>
            </a:r>
            <a:endParaRPr kumimoji="0" lang="ru-RU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Гипотеза исследования.</a:t>
            </a:r>
            <a:endParaRPr kumimoji="0" lang="ru-RU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Организация исследования.</a:t>
            </a:r>
            <a:endParaRPr kumimoji="0" lang="ru-RU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Подготовка к защите и защита работы.</a:t>
            </a:r>
            <a:endParaRPr kumimoji="0" lang="ru-RU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2" descr="http://i0.wp.com/gazetabalabanovo.ru/wp-content/uploads/2017/08/%D0%BE%D0%B4%D0%B0%D1%80%D0%B5%D0%BD%D1%8B%D0%B5-%D0%B4%D0%B5%D1%82%D0%B82-765x51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034" y="5143512"/>
            <a:ext cx="1500198" cy="100013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s://buratino6.caduk.ru/images/fgos_0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72198" y="214290"/>
            <a:ext cx="2643207" cy="881425"/>
          </a:xfrm>
          <a:prstGeom prst="rect">
            <a:avLst/>
          </a:prstGeom>
          <a:noFill/>
        </p:spPr>
      </p:pic>
      <p:sp>
        <p:nvSpPr>
          <p:cNvPr id="4097" name="Rectangle 1"/>
          <p:cNvSpPr>
            <a:spLocks noChangeArrowheads="1"/>
          </p:cNvSpPr>
          <p:nvPr/>
        </p:nvSpPr>
        <p:spPr bwMode="auto">
          <a:xfrm>
            <a:off x="1142976" y="3357562"/>
            <a:ext cx="6715172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5+3             6+5            7+5        7+2          7+1      4+3       5+4  </a:t>
            </a:r>
            <a:endParaRPr kumimoji="0" lang="ru-RU" sz="3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214414" y="2357430"/>
            <a:ext cx="514916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 smtClean="0"/>
              <a:t>1 шаг </a:t>
            </a:r>
            <a:r>
              <a:rPr lang="ru-RU" sz="3600" b="1" dirty="0" smtClean="0">
                <a:solidFill>
                  <a:schemeClr val="accent2">
                    <a:lumMod val="50000"/>
                  </a:schemeClr>
                </a:solidFill>
              </a:rPr>
              <a:t>«Выбор темы»</a:t>
            </a:r>
            <a:endParaRPr lang="ru-RU" sz="36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71472" y="1000108"/>
            <a:ext cx="5479385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/>
              <a:t>Урок математики 1 класс</a:t>
            </a:r>
          </a:p>
          <a:p>
            <a:r>
              <a:rPr lang="ru-RU" sz="2800" b="1" dirty="0" smtClean="0"/>
              <a:t>Тема: </a:t>
            </a:r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</a:rPr>
              <a:t>Прибавление числа 5</a:t>
            </a:r>
            <a:endParaRPr lang="ru-RU" sz="28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6" name="Picture 2" descr="http://i0.wp.com/gazetabalabanovo.ru/wp-content/uploads/2017/08/%D0%BE%D0%B4%D0%B0%D1%80%D0%B5%D0%BD%D1%8B%D0%B5-%D0%B4%D0%B5%D1%82%D0%B82-765x51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8596" y="5357826"/>
            <a:ext cx="1500198" cy="100013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s://buratino6.caduk.ru/images/fgos_0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72198" y="214290"/>
            <a:ext cx="2643207" cy="881425"/>
          </a:xfrm>
          <a:prstGeom prst="rect">
            <a:avLst/>
          </a:prstGeom>
          <a:noFill/>
        </p:spPr>
      </p:pic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571472" y="1928802"/>
            <a:ext cx="7565533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 шаг 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«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Постановка цели  урока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»</a:t>
            </a:r>
            <a:endParaRPr kumimoji="0" lang="ru-RU" sz="3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дети определяют цель урока </a:t>
            </a:r>
            <a:endParaRPr kumimoji="0" lang="ru-RU" sz="3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742950" marR="0" lvl="0" indent="-7429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arenR"/>
              <a:tabLst/>
            </a:pP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узнать как прибавлять число 5,</a:t>
            </a:r>
          </a:p>
          <a:p>
            <a:pPr marL="742950" marR="0" lvl="0" indent="-7429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ru-RU" sz="36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если есть переход через разряд.</a:t>
            </a:r>
            <a:endParaRPr kumimoji="0" lang="ru-RU" sz="3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2) научится прибавлять число 5,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36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если есть переход через разряд</a:t>
            </a:r>
            <a:endParaRPr kumimoji="0" lang="ru-RU" sz="3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28596" y="642918"/>
            <a:ext cx="557216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/>
              <a:t>Урок математики 1 класс</a:t>
            </a:r>
          </a:p>
          <a:p>
            <a:r>
              <a:rPr lang="ru-RU" sz="2800" b="1" dirty="0" smtClean="0"/>
              <a:t>Тема: </a:t>
            </a:r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</a:rPr>
              <a:t>Прибавление числа 5</a:t>
            </a:r>
            <a:endParaRPr lang="ru-RU" sz="28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5" name="Picture 2" descr="http://i0.wp.com/gazetabalabanovo.ru/wp-content/uploads/2017/08/%D0%BE%D0%B4%D0%B0%D1%80%D0%B5%D0%BD%D1%8B%D0%B5-%D0%B4%D0%B5%D1%82%D0%B82-765x51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1472" y="5572140"/>
            <a:ext cx="1500198" cy="100013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07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07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07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307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s://buratino6.caduk.ru/images/fgos_0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72198" y="214290"/>
            <a:ext cx="2643207" cy="881425"/>
          </a:xfrm>
          <a:prstGeom prst="rect">
            <a:avLst/>
          </a:prstGeom>
          <a:noFill/>
        </p:spPr>
      </p:pic>
      <p:pic>
        <p:nvPicPr>
          <p:cNvPr id="3" name="Picture 2" descr="http://i0.wp.com/gazetabalabanovo.ru/wp-content/uploads/2017/08/%D0%BE%D0%B4%D0%B0%D1%80%D0%B5%D0%BD%D1%8B%D0%B5-%D0%B4%D0%B5%D1%82%D0%B82-765x51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8596" y="5572140"/>
            <a:ext cx="1500198" cy="1000132"/>
          </a:xfrm>
          <a:prstGeom prst="rect">
            <a:avLst/>
          </a:prstGeom>
          <a:noFill/>
        </p:spPr>
      </p:pic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428596" y="2285992"/>
            <a:ext cx="8213852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 шаг 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«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Планирование деятельности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»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ru-RU" sz="3600" b="1" i="0" u="none" strike="noStrike" cap="none" normalizeH="0" baseline="0" dirty="0" smtClean="0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28596" y="642918"/>
            <a:ext cx="557216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/>
              <a:t>Урок математики 1 класс</a:t>
            </a:r>
          </a:p>
          <a:p>
            <a:r>
              <a:rPr lang="ru-RU" sz="2800" b="1" dirty="0" smtClean="0"/>
              <a:t>Тема: </a:t>
            </a:r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</a:rPr>
              <a:t>Прибавление числа 5</a:t>
            </a:r>
            <a:endParaRPr lang="ru-RU" sz="28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grpSp>
        <p:nvGrpSpPr>
          <p:cNvPr id="17" name="Группа 16"/>
          <p:cNvGrpSpPr/>
          <p:nvPr/>
        </p:nvGrpSpPr>
        <p:grpSpPr>
          <a:xfrm>
            <a:off x="2357422" y="3929066"/>
            <a:ext cx="3929090" cy="1287472"/>
            <a:chOff x="2000232" y="3500438"/>
            <a:chExt cx="3929090" cy="1287472"/>
          </a:xfrm>
        </p:grpSpPr>
        <p:cxnSp>
          <p:nvCxnSpPr>
            <p:cNvPr id="7" name="Прямая соединительная линия 6"/>
            <p:cNvCxnSpPr/>
            <p:nvPr/>
          </p:nvCxnSpPr>
          <p:spPr>
            <a:xfrm>
              <a:off x="2000232" y="4786322"/>
              <a:ext cx="1500198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Прямая соединительная линия 9"/>
            <p:cNvCxnSpPr/>
            <p:nvPr/>
          </p:nvCxnSpPr>
          <p:spPr>
            <a:xfrm rot="5400000" flipH="1" flipV="1">
              <a:off x="3178959" y="4464851"/>
              <a:ext cx="642942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Прямая соединительная линия 11"/>
            <p:cNvCxnSpPr/>
            <p:nvPr/>
          </p:nvCxnSpPr>
          <p:spPr>
            <a:xfrm>
              <a:off x="3500430" y="4143380"/>
              <a:ext cx="1285884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Прямая соединительная линия 13"/>
            <p:cNvCxnSpPr/>
            <p:nvPr/>
          </p:nvCxnSpPr>
          <p:spPr>
            <a:xfrm rot="5400000" flipH="1" flipV="1">
              <a:off x="4464843" y="3821909"/>
              <a:ext cx="642942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Прямая соединительная линия 15"/>
            <p:cNvCxnSpPr/>
            <p:nvPr/>
          </p:nvCxnSpPr>
          <p:spPr>
            <a:xfrm>
              <a:off x="4786314" y="3500438"/>
              <a:ext cx="1143008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8" name="TextBox 17"/>
          <p:cNvSpPr txBox="1"/>
          <p:nvPr/>
        </p:nvSpPr>
        <p:spPr>
          <a:xfrm>
            <a:off x="2857488" y="4429132"/>
            <a:ext cx="56938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/>
              <a:t>О</a:t>
            </a:r>
            <a:endParaRPr lang="ru-RU" sz="3600" b="1" dirty="0"/>
          </a:p>
        </p:txBody>
      </p:sp>
      <p:sp>
        <p:nvSpPr>
          <p:cNvPr id="19" name="TextBox 18"/>
          <p:cNvSpPr txBox="1"/>
          <p:nvPr/>
        </p:nvSpPr>
        <p:spPr>
          <a:xfrm>
            <a:off x="4143372" y="3714752"/>
            <a:ext cx="58702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/>
              <a:t>П</a:t>
            </a:r>
            <a:endParaRPr lang="ru-RU" sz="3600" b="1" dirty="0"/>
          </a:p>
        </p:txBody>
      </p:sp>
      <p:sp>
        <p:nvSpPr>
          <p:cNvPr id="20" name="TextBox 19"/>
          <p:cNvSpPr txBox="1"/>
          <p:nvPr/>
        </p:nvSpPr>
        <p:spPr>
          <a:xfrm>
            <a:off x="5357818" y="3143248"/>
            <a:ext cx="55816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/>
              <a:t>К</a:t>
            </a:r>
            <a:endParaRPr lang="ru-RU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s://buratino6.caduk.ru/images/fgos_0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72198" y="214290"/>
            <a:ext cx="2643207" cy="881425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428596" y="642918"/>
            <a:ext cx="557216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/>
              <a:t>Урок математики 1 класс</a:t>
            </a:r>
          </a:p>
          <a:p>
            <a:r>
              <a:rPr lang="ru-RU" sz="2800" b="1" dirty="0" smtClean="0"/>
              <a:t>Тема: </a:t>
            </a:r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</a:rPr>
              <a:t>Прибавление числа 5</a:t>
            </a:r>
            <a:endParaRPr lang="ru-RU" sz="28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4" name="Picture 2" descr="http://i0.wp.com/gazetabalabanovo.ru/wp-content/uploads/2017/08/%D0%BE%D0%B4%D0%B0%D1%80%D0%B5%D0%BD%D1%8B%D0%B5-%D0%B4%D0%B5%D1%82%D0%B82-765x51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8596" y="5572140"/>
            <a:ext cx="1500198" cy="1000132"/>
          </a:xfrm>
          <a:prstGeom prst="rect">
            <a:avLst/>
          </a:prstGeom>
          <a:noFill/>
        </p:spPr>
      </p:pic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1142976" y="2714620"/>
            <a:ext cx="7000924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4 шаг 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«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Выдвижение гипотезы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»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ru-RU" sz="3600" b="1" i="0" u="none" strike="noStrike" cap="none" normalizeH="0" baseline="0" dirty="0" smtClean="0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70</TotalTime>
  <Words>494</Words>
  <Application>Microsoft Office PowerPoint</Application>
  <PresentationFormat>Экран (4:3)</PresentationFormat>
  <Paragraphs>104</Paragraphs>
  <Slides>18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25" baseType="lpstr">
      <vt:lpstr>Arial</vt:lpstr>
      <vt:lpstr>Calibri</vt:lpstr>
      <vt:lpstr>Century Schoolbook</vt:lpstr>
      <vt:lpstr>Times New Roman</vt:lpstr>
      <vt:lpstr>Wingdings</vt:lpstr>
      <vt:lpstr>Wingdings 2</vt:lpstr>
      <vt:lpstr>Эркер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Оксана</dc:creator>
  <cp:lastModifiedBy>учитель</cp:lastModifiedBy>
  <cp:revision>14</cp:revision>
  <dcterms:created xsi:type="dcterms:W3CDTF">2020-03-22T10:24:13Z</dcterms:created>
  <dcterms:modified xsi:type="dcterms:W3CDTF">2022-08-25T02:08:54Z</dcterms:modified>
</cp:coreProperties>
</file>