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1390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357848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895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282255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2789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51520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21111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230008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18755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C4C74B2-4284-4EC3-84E0-06FE16C9849B}" type="datetimeFigureOut">
              <a:rPr lang="ru-RU" smtClean="0"/>
              <a:t>19.08.2022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339670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C4C74B2-4284-4EC3-84E0-06FE16C9849B}" type="datetimeFigureOut">
              <a:rPr lang="ru-RU" smtClean="0"/>
              <a:t>19.08.2022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232143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C4C74B2-4284-4EC3-84E0-06FE16C9849B}" type="datetimeFigureOut">
              <a:rPr lang="ru-RU" smtClean="0"/>
              <a:t>19.08.2022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213390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C4C74B2-4284-4EC3-84E0-06FE16C9849B}" type="datetimeFigureOut">
              <a:rPr lang="ru-RU" smtClean="0"/>
              <a:t>19.08.2022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211417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C74B2-4284-4EC3-84E0-06FE16C9849B}" type="datetimeFigureOut">
              <a:rPr lang="ru-RU" smtClean="0"/>
              <a:t>19.08.2022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305721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4C74B2-4284-4EC3-84E0-06FE16C9849B}" type="datetimeFigureOut">
              <a:rPr lang="ru-RU" smtClean="0"/>
              <a:t>19.08.2022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20979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C4C74B2-4284-4EC3-84E0-06FE16C9849B}" type="datetimeFigureOut">
              <a:rPr lang="ru-RU" smtClean="0"/>
              <a:t>19.08.2022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07D43A-D541-4D65-91A7-94E6E22A2E33}" type="slidenum">
              <a:rPr lang="ru-RU" smtClean="0"/>
              <a:t>‹#›</a:t>
            </a:fld>
            <a:endParaRPr lang="ru-RU"/>
          </a:p>
        </p:txBody>
      </p:sp>
    </p:spTree>
    <p:extLst>
      <p:ext uri="{BB962C8B-B14F-4D97-AF65-F5344CB8AC3E}">
        <p14:creationId xmlns:p14="http://schemas.microsoft.com/office/powerpoint/2010/main" val="145392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4C74B2-4284-4EC3-84E0-06FE16C9849B}" type="datetimeFigureOut">
              <a:rPr lang="ru-RU" smtClean="0"/>
              <a:t>19.08.2022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07D43A-D541-4D65-91A7-94E6E22A2E33}" type="slidenum">
              <a:rPr lang="ru-RU" smtClean="0"/>
              <a:t>‹#›</a:t>
            </a:fld>
            <a:endParaRPr lang="ru-RU"/>
          </a:p>
        </p:txBody>
      </p:sp>
    </p:spTree>
    <p:extLst>
      <p:ext uri="{BB962C8B-B14F-4D97-AF65-F5344CB8AC3E}">
        <p14:creationId xmlns:p14="http://schemas.microsoft.com/office/powerpoint/2010/main" val="6787577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37260" y="274320"/>
            <a:ext cx="9646919" cy="2377440"/>
          </a:xfrm>
        </p:spPr>
        <p:txBody>
          <a:bodyPr/>
          <a:lstStyle/>
          <a:p>
            <a:r>
              <a:rPr lang="en-US" dirty="0" smtClean="0"/>
              <a:t>Meet the queen</a:t>
            </a:r>
            <a:endParaRPr lang="ru-RU" dirty="0"/>
          </a:p>
        </p:txBody>
      </p:sp>
      <p:sp>
        <p:nvSpPr>
          <p:cNvPr id="3" name="Подзаголовок 2"/>
          <p:cNvSpPr>
            <a:spLocks noGrp="1"/>
          </p:cNvSpPr>
          <p:nvPr>
            <p:ph type="subTitle" idx="1"/>
          </p:nvPr>
        </p:nvSpPr>
        <p:spPr/>
        <p:txBody>
          <a:bodyPr>
            <a:normAutofit/>
          </a:bodyPr>
          <a:lstStyle/>
          <a:p>
            <a:r>
              <a:rPr lang="ru-RU" sz="2800" dirty="0" smtClean="0"/>
              <a:t>Лютикова А.А.</a:t>
            </a:r>
          </a:p>
          <a:p>
            <a:r>
              <a:rPr lang="ru-RU" sz="2800" dirty="0" smtClean="0"/>
              <a:t>2021</a:t>
            </a:r>
            <a:endParaRPr lang="ru-RU" sz="2800" dirty="0"/>
          </a:p>
        </p:txBody>
      </p:sp>
    </p:spTree>
    <p:extLst>
      <p:ext uri="{BB962C8B-B14F-4D97-AF65-F5344CB8AC3E}">
        <p14:creationId xmlns:p14="http://schemas.microsoft.com/office/powerpoint/2010/main" val="359904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976" y="263236"/>
            <a:ext cx="4019244" cy="886691"/>
          </a:xfrm>
        </p:spPr>
        <p:txBody>
          <a:bodyPr>
            <a:noAutofit/>
          </a:bodyPr>
          <a:lstStyle/>
          <a:p>
            <a:r>
              <a:rPr lang="en-US" sz="2800" dirty="0"/>
              <a:t>Your "+1 " should be behind you</a:t>
            </a:r>
            <a:endParaRPr lang="ru-RU" sz="2800" dirty="0"/>
          </a:p>
        </p:txBody>
      </p:sp>
      <p:pic>
        <p:nvPicPr>
          <p:cNvPr id="5" name="Объект 4"/>
          <p:cNvPicPr>
            <a:picLocks noGrp="1" noChangeAspect="1"/>
          </p:cNvPicPr>
          <p:nvPr>
            <p:ph idx="1"/>
          </p:nvPr>
        </p:nvPicPr>
        <p:blipFill>
          <a:blip r:embed="rId2"/>
          <a:stretch>
            <a:fillRect/>
          </a:stretch>
        </p:blipFill>
        <p:spPr>
          <a:xfrm>
            <a:off x="7178384" y="500496"/>
            <a:ext cx="4222610" cy="5527675"/>
          </a:xfrm>
          <a:prstGeom prst="rect">
            <a:avLst/>
          </a:prstGeom>
        </p:spPr>
      </p:pic>
      <p:sp>
        <p:nvSpPr>
          <p:cNvPr id="4" name="Текст 3"/>
          <p:cNvSpPr>
            <a:spLocks noGrp="1"/>
          </p:cNvSpPr>
          <p:nvPr>
            <p:ph type="body" sz="half" idx="2"/>
          </p:nvPr>
        </p:nvSpPr>
        <p:spPr>
          <a:xfrm>
            <a:off x="706581" y="1316181"/>
            <a:ext cx="5541819" cy="5084619"/>
          </a:xfrm>
        </p:spPr>
        <p:txBody>
          <a:bodyPr>
            <a:normAutofit/>
          </a:bodyPr>
          <a:lstStyle/>
          <a:p>
            <a:r>
              <a:rPr lang="en-US" sz="2800" dirty="0"/>
              <a:t>Often, the meeting of royals with guests is scheduled every minute, so they may not have time to personally say Hello to everyone in the room. So if you take another person with you to a similar event, they will have to stand behind you. And he can only speak to members of the Royal family if they speak to him first.</a:t>
            </a:r>
            <a:endParaRPr lang="ru-RU" sz="2800" dirty="0"/>
          </a:p>
        </p:txBody>
      </p:sp>
    </p:spTree>
    <p:extLst>
      <p:ext uri="{BB962C8B-B14F-4D97-AF65-F5344CB8AC3E}">
        <p14:creationId xmlns:p14="http://schemas.microsoft.com/office/powerpoint/2010/main" val="333450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967" y="235527"/>
            <a:ext cx="4303261" cy="1510146"/>
          </a:xfrm>
        </p:spPr>
        <p:txBody>
          <a:bodyPr>
            <a:noAutofit/>
          </a:bodyPr>
          <a:lstStyle/>
          <a:p>
            <a:r>
              <a:rPr lang="en-US" sz="3600" dirty="0"/>
              <a:t>Some words and phrases should be avoided</a:t>
            </a:r>
            <a:endParaRPr lang="ru-RU" sz="3600" dirty="0"/>
          </a:p>
        </p:txBody>
      </p:sp>
      <p:pic>
        <p:nvPicPr>
          <p:cNvPr id="5" name="Объект 4"/>
          <p:cNvPicPr>
            <a:picLocks noGrp="1" noChangeAspect="1"/>
          </p:cNvPicPr>
          <p:nvPr>
            <p:ph idx="1"/>
          </p:nvPr>
        </p:nvPicPr>
        <p:blipFill>
          <a:blip r:embed="rId2"/>
          <a:stretch>
            <a:fillRect/>
          </a:stretch>
        </p:blipFill>
        <p:spPr>
          <a:xfrm>
            <a:off x="7005350" y="1745673"/>
            <a:ext cx="4513262" cy="2957178"/>
          </a:xfrm>
          <a:prstGeom prst="rect">
            <a:avLst/>
          </a:prstGeom>
        </p:spPr>
      </p:pic>
      <p:sp>
        <p:nvSpPr>
          <p:cNvPr id="4" name="Текст 3"/>
          <p:cNvSpPr>
            <a:spLocks noGrp="1"/>
          </p:cNvSpPr>
          <p:nvPr>
            <p:ph type="body" sz="half" idx="2"/>
          </p:nvPr>
        </p:nvSpPr>
        <p:spPr>
          <a:xfrm>
            <a:off x="677333" y="1745673"/>
            <a:ext cx="5487939" cy="4461163"/>
          </a:xfrm>
        </p:spPr>
        <p:txBody>
          <a:bodyPr/>
          <a:lstStyle/>
          <a:p>
            <a:r>
              <a:rPr lang="en-US" sz="2800" dirty="0"/>
              <a:t>In the Royal family, it is not customary to use certain words. For example, a bathroom or toilet is always called a restroom. This is an optional rule, but if you want to make a good impression, you should follow it</a:t>
            </a:r>
            <a:r>
              <a:rPr lang="en-US" dirty="0"/>
              <a:t>.</a:t>
            </a:r>
            <a:endParaRPr lang="ru-RU" dirty="0"/>
          </a:p>
        </p:txBody>
      </p:sp>
    </p:spTree>
    <p:extLst>
      <p:ext uri="{BB962C8B-B14F-4D97-AF65-F5344CB8AC3E}">
        <p14:creationId xmlns:p14="http://schemas.microsoft.com/office/powerpoint/2010/main" val="167855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8036" y="277091"/>
            <a:ext cx="3963826" cy="1094509"/>
          </a:xfrm>
        </p:spPr>
        <p:txBody>
          <a:bodyPr>
            <a:normAutofit/>
          </a:bodyPr>
          <a:lstStyle/>
          <a:p>
            <a:r>
              <a:rPr lang="en-US" sz="2800" dirty="0"/>
              <a:t>Always stand when the Queen is standing</a:t>
            </a:r>
            <a:endParaRPr lang="ru-RU" sz="2800" dirty="0"/>
          </a:p>
        </p:txBody>
      </p:sp>
      <p:pic>
        <p:nvPicPr>
          <p:cNvPr id="5" name="Объект 4"/>
          <p:cNvPicPr>
            <a:picLocks noGrp="1" noChangeAspect="1"/>
          </p:cNvPicPr>
          <p:nvPr>
            <p:ph idx="1"/>
          </p:nvPr>
        </p:nvPicPr>
        <p:blipFill>
          <a:blip r:embed="rId2"/>
          <a:stretch>
            <a:fillRect/>
          </a:stretch>
        </p:blipFill>
        <p:spPr>
          <a:xfrm>
            <a:off x="7148547" y="569768"/>
            <a:ext cx="4476248" cy="5527675"/>
          </a:xfrm>
          <a:prstGeom prst="rect">
            <a:avLst/>
          </a:prstGeom>
        </p:spPr>
      </p:pic>
      <p:sp>
        <p:nvSpPr>
          <p:cNvPr id="4" name="Текст 3"/>
          <p:cNvSpPr>
            <a:spLocks noGrp="1"/>
          </p:cNvSpPr>
          <p:nvPr>
            <p:ph type="body" sz="half" idx="2"/>
          </p:nvPr>
        </p:nvSpPr>
        <p:spPr>
          <a:xfrm>
            <a:off x="803564" y="1371601"/>
            <a:ext cx="6054436" cy="5098472"/>
          </a:xfrm>
        </p:spPr>
        <p:txBody>
          <a:bodyPr>
            <a:normAutofit/>
          </a:bodyPr>
          <a:lstStyle/>
          <a:p>
            <a:r>
              <a:rPr lang="en-US" sz="2800" dirty="0"/>
              <a:t>If you ever find yourself in a room with Elizabeth II, follow her example: when she gets up, you should get up too. If you happen to be at dinner with Her Majesty, then after she finishes the meal, you and the rest of the people sitting at the table are strongly advised not to touch the food.</a:t>
            </a:r>
            <a:endParaRPr lang="ru-RU" sz="2800" dirty="0"/>
          </a:p>
        </p:txBody>
      </p:sp>
    </p:spTree>
    <p:extLst>
      <p:ext uri="{BB962C8B-B14F-4D97-AF65-F5344CB8AC3E}">
        <p14:creationId xmlns:p14="http://schemas.microsoft.com/office/powerpoint/2010/main" val="419040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345" y="346365"/>
            <a:ext cx="4317116" cy="969818"/>
          </a:xfrm>
        </p:spPr>
        <p:txBody>
          <a:bodyPr>
            <a:normAutofit/>
          </a:bodyPr>
          <a:lstStyle/>
          <a:p>
            <a:r>
              <a:rPr lang="en-US" sz="2800" dirty="0"/>
              <a:t>Never turn your back to the Queen</a:t>
            </a:r>
            <a:endParaRPr lang="ru-RU" sz="2800" dirty="0"/>
          </a:p>
        </p:txBody>
      </p:sp>
      <p:pic>
        <p:nvPicPr>
          <p:cNvPr id="6" name="Объект 5"/>
          <p:cNvPicPr>
            <a:picLocks noGrp="1" noChangeAspect="1"/>
          </p:cNvPicPr>
          <p:nvPr>
            <p:ph idx="1"/>
          </p:nvPr>
        </p:nvPicPr>
        <p:blipFill>
          <a:blip r:embed="rId2"/>
          <a:stretch>
            <a:fillRect/>
          </a:stretch>
        </p:blipFill>
        <p:spPr>
          <a:xfrm>
            <a:off x="7171604" y="1463489"/>
            <a:ext cx="4513262" cy="3407724"/>
          </a:xfrm>
          <a:prstGeom prst="rect">
            <a:avLst/>
          </a:prstGeom>
        </p:spPr>
      </p:pic>
      <p:sp>
        <p:nvSpPr>
          <p:cNvPr id="4" name="Текст 3"/>
          <p:cNvSpPr>
            <a:spLocks noGrp="1"/>
          </p:cNvSpPr>
          <p:nvPr>
            <p:ph type="body" sz="half" idx="2"/>
          </p:nvPr>
        </p:nvSpPr>
        <p:spPr>
          <a:xfrm>
            <a:off x="609599" y="1671307"/>
            <a:ext cx="5458691" cy="3898029"/>
          </a:xfrm>
        </p:spPr>
        <p:txBody>
          <a:bodyPr>
            <a:noAutofit/>
          </a:bodyPr>
          <a:lstStyle/>
          <a:p>
            <a:r>
              <a:rPr lang="en-US" sz="2800" dirty="0"/>
              <a:t>The rules of etiquette forbid turning your back on the Queen and the rest of the Royal family. This is a gross violation of Protocol. Actress Emilia Clarke in an interview admitted that before meeting with Prince William, she was warned not to do so.</a:t>
            </a:r>
            <a:endParaRPr lang="ru-RU" sz="2800" dirty="0"/>
          </a:p>
        </p:txBody>
      </p:sp>
    </p:spTree>
    <p:extLst>
      <p:ext uri="{BB962C8B-B14F-4D97-AF65-F5344CB8AC3E}">
        <p14:creationId xmlns:p14="http://schemas.microsoft.com/office/powerpoint/2010/main" val="329715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756" y="304800"/>
            <a:ext cx="4289406" cy="1537855"/>
          </a:xfrm>
        </p:spPr>
        <p:txBody>
          <a:bodyPr>
            <a:normAutofit/>
          </a:bodyPr>
          <a:lstStyle/>
          <a:p>
            <a:r>
              <a:rPr lang="en-US" sz="2800" dirty="0"/>
              <a:t>Never leave an event before the Queen</a:t>
            </a:r>
            <a:endParaRPr lang="ru-RU" sz="2800" dirty="0"/>
          </a:p>
        </p:txBody>
      </p:sp>
      <p:pic>
        <p:nvPicPr>
          <p:cNvPr id="5" name="Объект 4"/>
          <p:cNvPicPr>
            <a:picLocks noGrp="1" noChangeAspect="1"/>
          </p:cNvPicPr>
          <p:nvPr>
            <p:ph idx="1"/>
          </p:nvPr>
        </p:nvPicPr>
        <p:blipFill>
          <a:blip r:embed="rId2"/>
          <a:stretch>
            <a:fillRect/>
          </a:stretch>
        </p:blipFill>
        <p:spPr>
          <a:xfrm>
            <a:off x="7143895" y="1707361"/>
            <a:ext cx="4513262" cy="2919981"/>
          </a:xfrm>
          <a:prstGeom prst="rect">
            <a:avLst/>
          </a:prstGeom>
        </p:spPr>
      </p:pic>
      <p:sp>
        <p:nvSpPr>
          <p:cNvPr id="4" name="Текст 3"/>
          <p:cNvSpPr>
            <a:spLocks noGrp="1"/>
          </p:cNvSpPr>
          <p:nvPr>
            <p:ph type="body" sz="half" idx="2"/>
          </p:nvPr>
        </p:nvSpPr>
        <p:spPr>
          <a:xfrm>
            <a:off x="969817" y="1842655"/>
            <a:ext cx="4959927" cy="4793672"/>
          </a:xfrm>
        </p:spPr>
        <p:txBody>
          <a:bodyPr>
            <a:normAutofit/>
          </a:bodyPr>
          <a:lstStyle/>
          <a:p>
            <a:r>
              <a:rPr lang="en-US" sz="3200" dirty="0"/>
              <a:t>You can't just drop by an event, meet a Royal and leave. Guests must remain on it until members of the Royal family have given permission to leave</a:t>
            </a:r>
            <a:endParaRPr lang="ru-RU" sz="3200" dirty="0"/>
          </a:p>
        </p:txBody>
      </p:sp>
    </p:spTree>
    <p:extLst>
      <p:ext uri="{BB962C8B-B14F-4D97-AF65-F5344CB8AC3E}">
        <p14:creationId xmlns:p14="http://schemas.microsoft.com/office/powerpoint/2010/main" val="354946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509" y="152400"/>
            <a:ext cx="4427952" cy="1662545"/>
          </a:xfrm>
        </p:spPr>
        <p:txBody>
          <a:bodyPr>
            <a:normAutofit/>
          </a:bodyPr>
          <a:lstStyle/>
          <a:p>
            <a:r>
              <a:rPr lang="en-US" sz="2800" dirty="0"/>
              <a:t>Don't ask for a selfie, forget about an autograph</a:t>
            </a:r>
            <a:endParaRPr lang="ru-RU" sz="2800" dirty="0"/>
          </a:p>
        </p:txBody>
      </p:sp>
      <p:pic>
        <p:nvPicPr>
          <p:cNvPr id="5" name="Объект 4"/>
          <p:cNvPicPr>
            <a:picLocks noGrp="1" noChangeAspect="1"/>
          </p:cNvPicPr>
          <p:nvPr>
            <p:ph idx="1"/>
          </p:nvPr>
        </p:nvPicPr>
        <p:blipFill>
          <a:blip r:embed="rId2"/>
          <a:stretch>
            <a:fillRect/>
          </a:stretch>
        </p:blipFill>
        <p:spPr>
          <a:xfrm>
            <a:off x="6520440" y="1814945"/>
            <a:ext cx="4513262" cy="3143164"/>
          </a:xfrm>
          <a:prstGeom prst="rect">
            <a:avLst/>
          </a:prstGeom>
        </p:spPr>
      </p:pic>
      <p:sp>
        <p:nvSpPr>
          <p:cNvPr id="4" name="Текст 3"/>
          <p:cNvSpPr>
            <a:spLocks noGrp="1"/>
          </p:cNvSpPr>
          <p:nvPr>
            <p:ph type="body" sz="half" idx="2"/>
          </p:nvPr>
        </p:nvSpPr>
        <p:spPr>
          <a:xfrm>
            <a:off x="803564" y="1981200"/>
            <a:ext cx="4738254" cy="4156363"/>
          </a:xfrm>
        </p:spPr>
        <p:txBody>
          <a:bodyPr>
            <a:normAutofit/>
          </a:bodyPr>
          <a:lstStyle/>
          <a:p>
            <a:r>
              <a:rPr lang="en-US" sz="2000" dirty="0"/>
              <a:t>For security reasons, members of the Royal family are not allowed to take selfies with fans (even if some of them are very famous). An autograph session is also out of the question. Monarchs of great Britain are forbidden to sign autographs and sign anything other than official documents. Most likely, in response to such a request, you will hear: "I'm sorry, I can't." This rule was created in order to avoid any fakes and scandals.</a:t>
            </a:r>
            <a:endParaRPr lang="ru-RU" sz="2000" dirty="0"/>
          </a:p>
        </p:txBody>
      </p:sp>
    </p:spTree>
    <p:extLst>
      <p:ext uri="{BB962C8B-B14F-4D97-AF65-F5344CB8AC3E}">
        <p14:creationId xmlns:p14="http://schemas.microsoft.com/office/powerpoint/2010/main" val="170910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909" y="235527"/>
            <a:ext cx="4275552" cy="1094509"/>
          </a:xfrm>
        </p:spPr>
        <p:txBody>
          <a:bodyPr>
            <a:normAutofit/>
          </a:bodyPr>
          <a:lstStyle/>
          <a:p>
            <a:r>
              <a:rPr lang="en-US" sz="3200" dirty="0"/>
              <a:t>Modesty and style above all else</a:t>
            </a:r>
            <a:endParaRPr lang="ru-RU" sz="3200" dirty="0"/>
          </a:p>
        </p:txBody>
      </p:sp>
      <p:pic>
        <p:nvPicPr>
          <p:cNvPr id="5" name="Объект 4"/>
          <p:cNvPicPr>
            <a:picLocks noGrp="1" noChangeAspect="1"/>
          </p:cNvPicPr>
          <p:nvPr>
            <p:ph idx="1"/>
          </p:nvPr>
        </p:nvPicPr>
        <p:blipFill>
          <a:blip r:embed="rId2"/>
          <a:stretch>
            <a:fillRect/>
          </a:stretch>
        </p:blipFill>
        <p:spPr>
          <a:xfrm>
            <a:off x="7143895" y="1330036"/>
            <a:ext cx="4513262" cy="3515136"/>
          </a:xfrm>
          <a:prstGeom prst="rect">
            <a:avLst/>
          </a:prstGeom>
        </p:spPr>
      </p:pic>
      <p:sp>
        <p:nvSpPr>
          <p:cNvPr id="4" name="Текст 3"/>
          <p:cNvSpPr>
            <a:spLocks noGrp="1"/>
          </p:cNvSpPr>
          <p:nvPr>
            <p:ph type="body" sz="half" idx="2"/>
          </p:nvPr>
        </p:nvSpPr>
        <p:spPr>
          <a:xfrm>
            <a:off x="651163" y="1330037"/>
            <a:ext cx="6234545" cy="5153890"/>
          </a:xfrm>
        </p:spPr>
        <p:txBody>
          <a:bodyPr>
            <a:normAutofit/>
          </a:bodyPr>
          <a:lstStyle/>
          <a:p>
            <a:r>
              <a:rPr lang="en-US" sz="2000" dirty="0"/>
              <a:t>There is no dress code for meetings with the Queen, but there is one rule — you need to choose more conservative images. Marilyn Monroe clearly listened to this information when she was going to meet Elizabeth II in 1956. By the way, the dress code applies even to journalists. When choosing an outfit, you should also avoid bright colors, as they are most often worn by British monarchs to stand out from the </a:t>
            </a:r>
            <a:r>
              <a:rPr lang="en-US" sz="2000" dirty="0" err="1"/>
              <a:t>crowd.It</a:t>
            </a:r>
            <a:r>
              <a:rPr lang="en-US" sz="2000" dirty="0"/>
              <a:t> is also recommended to avoid bare feet. All women in the Royal family are required to wear tights in public, as Protocol prohibits their absence. Celebrities and mere mortals do not have to follow this rule, but it is worth it.</a:t>
            </a:r>
            <a:endParaRPr lang="ru-RU" sz="2000" dirty="0"/>
          </a:p>
        </p:txBody>
      </p:sp>
    </p:spTree>
    <p:extLst>
      <p:ext uri="{BB962C8B-B14F-4D97-AF65-F5344CB8AC3E}">
        <p14:creationId xmlns:p14="http://schemas.microsoft.com/office/powerpoint/2010/main" val="280422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4692"/>
            <a:ext cx="4310302" cy="1676400"/>
          </a:xfrm>
        </p:spPr>
        <p:txBody>
          <a:bodyPr>
            <a:normAutofit/>
          </a:bodyPr>
          <a:lstStyle/>
          <a:p>
            <a:r>
              <a:rPr lang="en-US" sz="2400" dirty="0"/>
              <a:t>Do not decline the Royal invitation (unless you have a really good reason to do so)</a:t>
            </a:r>
            <a:endParaRPr lang="ru-RU" sz="2400" dirty="0"/>
          </a:p>
        </p:txBody>
      </p:sp>
      <p:pic>
        <p:nvPicPr>
          <p:cNvPr id="5" name="Объект 4"/>
          <p:cNvPicPr>
            <a:picLocks noGrp="1" noChangeAspect="1"/>
          </p:cNvPicPr>
          <p:nvPr>
            <p:ph idx="1"/>
          </p:nvPr>
        </p:nvPicPr>
        <p:blipFill>
          <a:blip r:embed="rId2"/>
          <a:stretch>
            <a:fillRect/>
          </a:stretch>
        </p:blipFill>
        <p:spPr>
          <a:xfrm>
            <a:off x="7544270" y="514350"/>
            <a:ext cx="3767928" cy="5527675"/>
          </a:xfrm>
          <a:prstGeom prst="rect">
            <a:avLst/>
          </a:prstGeom>
        </p:spPr>
      </p:pic>
      <p:sp>
        <p:nvSpPr>
          <p:cNvPr id="4" name="Текст 3"/>
          <p:cNvSpPr>
            <a:spLocks noGrp="1"/>
          </p:cNvSpPr>
          <p:nvPr>
            <p:ph type="body" sz="half" idx="2"/>
          </p:nvPr>
        </p:nvSpPr>
        <p:spPr>
          <a:xfrm>
            <a:off x="817418" y="1801092"/>
            <a:ext cx="6248400" cy="5056907"/>
          </a:xfrm>
        </p:spPr>
        <p:txBody>
          <a:bodyPr>
            <a:normAutofit/>
          </a:bodyPr>
          <a:lstStyle/>
          <a:p>
            <a:r>
              <a:rPr lang="en-US" sz="2400" dirty="0"/>
              <a:t>Above: a shot from the movie "the Queen" starring Helen Mirren. Below: Elizabeth </a:t>
            </a:r>
            <a:r>
              <a:rPr lang="en-US" sz="2400" dirty="0" err="1"/>
              <a:t>II.If</a:t>
            </a:r>
            <a:r>
              <a:rPr lang="en-US" sz="2400" dirty="0"/>
              <a:t> you can't accept an invitation from members of the Royal family for a really important reason, it's excusable. But be extremely careful, because refusal can be interpreted by them as neglect. When actress Helen Mirren refused to come to dinner with Elizabeth II at Buckingham Palace because of filming, the story became national news.</a:t>
            </a:r>
            <a:endParaRPr lang="ru-RU" sz="2400" dirty="0"/>
          </a:p>
        </p:txBody>
      </p:sp>
    </p:spTree>
    <p:extLst>
      <p:ext uri="{BB962C8B-B14F-4D97-AF65-F5344CB8AC3E}">
        <p14:creationId xmlns:p14="http://schemas.microsoft.com/office/powerpoint/2010/main" val="190474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71600" y="110836"/>
            <a:ext cx="7509164" cy="997528"/>
          </a:xfrm>
        </p:spPr>
        <p:txBody>
          <a:bodyPr>
            <a:normAutofit/>
          </a:bodyPr>
          <a:lstStyle/>
          <a:p>
            <a:r>
              <a:rPr lang="en-US" sz="4400" dirty="0"/>
              <a:t>Don't mess with security</a:t>
            </a:r>
            <a:endParaRPr lang="ru-RU" sz="4400" dirty="0"/>
          </a:p>
        </p:txBody>
      </p:sp>
      <p:pic>
        <p:nvPicPr>
          <p:cNvPr id="7" name="Объект 6"/>
          <p:cNvPicPr>
            <a:picLocks noGrp="1" noChangeAspect="1"/>
          </p:cNvPicPr>
          <p:nvPr>
            <p:ph idx="1"/>
          </p:nvPr>
        </p:nvPicPr>
        <p:blipFill>
          <a:blip r:embed="rId2"/>
          <a:stretch>
            <a:fillRect/>
          </a:stretch>
        </p:blipFill>
        <p:spPr>
          <a:xfrm>
            <a:off x="5597235" y="2251976"/>
            <a:ext cx="5278583" cy="3813921"/>
          </a:xfrm>
          <a:prstGeom prst="rect">
            <a:avLst/>
          </a:prstGeom>
        </p:spPr>
      </p:pic>
      <p:sp>
        <p:nvSpPr>
          <p:cNvPr id="6" name="Текст 5"/>
          <p:cNvSpPr>
            <a:spLocks noGrp="1"/>
          </p:cNvSpPr>
          <p:nvPr>
            <p:ph type="body" sz="half" idx="2"/>
          </p:nvPr>
        </p:nvSpPr>
        <p:spPr>
          <a:xfrm>
            <a:off x="677334" y="2105891"/>
            <a:ext cx="3854528" cy="3255628"/>
          </a:xfrm>
        </p:spPr>
        <p:txBody>
          <a:bodyPr>
            <a:normAutofit fontScale="85000" lnSpcReduction="10000"/>
          </a:bodyPr>
          <a:lstStyle/>
          <a:p>
            <a:r>
              <a:rPr lang="en-US" sz="2000" dirty="0"/>
              <a:t>What are the chances that you will be honored to meet the Queen of England or another monarch? Just do not rush to say that they are equal to zero, because neither Jennifer Lopez, nor Angelina Jolie, nor even </a:t>
            </a:r>
            <a:r>
              <a:rPr lang="en-US" sz="2000" dirty="0" err="1"/>
              <a:t>Beyonce</a:t>
            </a:r>
            <a:r>
              <a:rPr lang="en-US" sz="2000" dirty="0"/>
              <a:t> at the time and could not think that they would have such an opportunity. And if this is quite realistic in the future, then you should prepare for the meeting properly, so that you don't get into a mess at the crucial moment.</a:t>
            </a:r>
            <a:endParaRPr lang="ru-RU" sz="2000" dirty="0"/>
          </a:p>
        </p:txBody>
      </p:sp>
    </p:spTree>
    <p:extLst>
      <p:ext uri="{BB962C8B-B14F-4D97-AF65-F5344CB8AC3E}">
        <p14:creationId xmlns:p14="http://schemas.microsoft.com/office/powerpoint/2010/main" val="291848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8982" y="193964"/>
            <a:ext cx="6386946" cy="1385454"/>
          </a:xfrm>
        </p:spPr>
        <p:txBody>
          <a:bodyPr>
            <a:normAutofit/>
          </a:bodyPr>
          <a:lstStyle/>
          <a:p>
            <a:r>
              <a:rPr lang="en-US" sz="3200" dirty="0"/>
              <a:t>Come in advance — it's safer this way</a:t>
            </a:r>
            <a:endParaRPr lang="ru-RU" sz="3200" dirty="0"/>
          </a:p>
        </p:txBody>
      </p:sp>
      <p:pic>
        <p:nvPicPr>
          <p:cNvPr id="5" name="Объект 4"/>
          <p:cNvPicPr>
            <a:picLocks noGrp="1" noChangeAspect="1"/>
          </p:cNvPicPr>
          <p:nvPr>
            <p:ph idx="1"/>
          </p:nvPr>
        </p:nvPicPr>
        <p:blipFill>
          <a:blip r:embed="rId2"/>
          <a:stretch>
            <a:fillRect/>
          </a:stretch>
        </p:blipFill>
        <p:spPr>
          <a:xfrm>
            <a:off x="6776773" y="2047493"/>
            <a:ext cx="5415227" cy="3510970"/>
          </a:xfrm>
          <a:prstGeom prst="rect">
            <a:avLst/>
          </a:prstGeom>
        </p:spPr>
      </p:pic>
      <p:sp>
        <p:nvSpPr>
          <p:cNvPr id="4" name="Текст 3"/>
          <p:cNvSpPr>
            <a:spLocks noGrp="1"/>
          </p:cNvSpPr>
          <p:nvPr>
            <p:ph type="body" sz="half" idx="2"/>
          </p:nvPr>
        </p:nvSpPr>
        <p:spPr>
          <a:xfrm>
            <a:off x="748144" y="2244437"/>
            <a:ext cx="5430983" cy="3865418"/>
          </a:xfrm>
        </p:spPr>
        <p:txBody>
          <a:bodyPr>
            <a:normAutofit/>
          </a:bodyPr>
          <a:lstStyle/>
          <a:p>
            <a:r>
              <a:rPr lang="en-US" sz="2800" dirty="0"/>
              <a:t>According to the rules, the Queen must be the last to arrive at the event. For example, at the wedding of Prince Harry and Meghan </a:t>
            </a:r>
            <a:r>
              <a:rPr lang="en-US" sz="2800" dirty="0" err="1"/>
              <a:t>Markle</a:t>
            </a:r>
            <a:r>
              <a:rPr lang="en-US" sz="2800" dirty="0"/>
              <a:t>, the head of the British monarchy arrived just 5 minutes before the bride.</a:t>
            </a:r>
            <a:endParaRPr lang="ru-RU" sz="2800" dirty="0"/>
          </a:p>
        </p:txBody>
      </p:sp>
    </p:spTree>
    <p:extLst>
      <p:ext uri="{BB962C8B-B14F-4D97-AF65-F5344CB8AC3E}">
        <p14:creationId xmlns:p14="http://schemas.microsoft.com/office/powerpoint/2010/main" val="347398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0"/>
            <a:ext cx="7372157" cy="1080655"/>
          </a:xfrm>
        </p:spPr>
        <p:txBody>
          <a:bodyPr>
            <a:normAutofit/>
          </a:bodyPr>
          <a:lstStyle/>
          <a:p>
            <a:r>
              <a:rPr lang="en-US" sz="4800" dirty="0"/>
              <a:t>Never touch royalty</a:t>
            </a:r>
            <a:endParaRPr lang="ru-RU" sz="4800" dirty="0"/>
          </a:p>
        </p:txBody>
      </p:sp>
      <p:pic>
        <p:nvPicPr>
          <p:cNvPr id="5" name="Объект 4"/>
          <p:cNvPicPr>
            <a:picLocks noGrp="1" noChangeAspect="1"/>
          </p:cNvPicPr>
          <p:nvPr>
            <p:ph idx="1"/>
          </p:nvPr>
        </p:nvPicPr>
        <p:blipFill>
          <a:blip r:embed="rId2"/>
          <a:stretch>
            <a:fillRect/>
          </a:stretch>
        </p:blipFill>
        <p:spPr>
          <a:xfrm>
            <a:off x="8437418" y="1498604"/>
            <a:ext cx="3408217" cy="3658042"/>
          </a:xfrm>
          <a:prstGeom prst="rect">
            <a:avLst/>
          </a:prstGeom>
        </p:spPr>
      </p:pic>
      <p:sp>
        <p:nvSpPr>
          <p:cNvPr id="4" name="Текст 3"/>
          <p:cNvSpPr>
            <a:spLocks noGrp="1"/>
          </p:cNvSpPr>
          <p:nvPr>
            <p:ph type="body" sz="half" idx="2"/>
          </p:nvPr>
        </p:nvSpPr>
        <p:spPr>
          <a:xfrm>
            <a:off x="803564" y="1399309"/>
            <a:ext cx="7245926" cy="3962209"/>
          </a:xfrm>
        </p:spPr>
        <p:txBody>
          <a:bodyPr>
            <a:normAutofit/>
          </a:bodyPr>
          <a:lstStyle/>
          <a:p>
            <a:r>
              <a:rPr lang="en-US" sz="3600" dirty="0"/>
              <a:t>What would be a friendly conversation you have started to touch royalty without permission is a serious breach of Protocol. Jennifer Lopez probably forgot about it when she met the Duke and Duchess of Cambridge.</a:t>
            </a:r>
            <a:endParaRPr lang="ru-RU" sz="3600" dirty="0"/>
          </a:p>
        </p:txBody>
      </p:sp>
    </p:spTree>
    <p:extLst>
      <p:ext uri="{BB962C8B-B14F-4D97-AF65-F5344CB8AC3E}">
        <p14:creationId xmlns:p14="http://schemas.microsoft.com/office/powerpoint/2010/main" val="102551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18656"/>
            <a:ext cx="5931284" cy="1177636"/>
          </a:xfrm>
        </p:spPr>
        <p:txBody>
          <a:bodyPr>
            <a:noAutofit/>
          </a:bodyPr>
          <a:lstStyle/>
          <a:p>
            <a:r>
              <a:rPr lang="en-US" sz="4400" dirty="0"/>
              <a:t>If in doubt, shake hands</a:t>
            </a:r>
            <a:endParaRPr lang="ru-RU" sz="4400" dirty="0"/>
          </a:p>
        </p:txBody>
      </p:sp>
      <p:pic>
        <p:nvPicPr>
          <p:cNvPr id="5" name="Объект 4"/>
          <p:cNvPicPr>
            <a:picLocks noGrp="1" noChangeAspect="1"/>
          </p:cNvPicPr>
          <p:nvPr>
            <p:ph idx="1"/>
          </p:nvPr>
        </p:nvPicPr>
        <p:blipFill>
          <a:blip r:embed="rId2"/>
          <a:stretch>
            <a:fillRect/>
          </a:stretch>
        </p:blipFill>
        <p:spPr>
          <a:xfrm>
            <a:off x="6775018" y="1496292"/>
            <a:ext cx="4613275" cy="3624716"/>
          </a:xfrm>
          <a:prstGeom prst="rect">
            <a:avLst/>
          </a:prstGeom>
        </p:spPr>
      </p:pic>
      <p:sp>
        <p:nvSpPr>
          <p:cNvPr id="4" name="Текст 3"/>
          <p:cNvSpPr>
            <a:spLocks noGrp="1"/>
          </p:cNvSpPr>
          <p:nvPr>
            <p:ph type="body" sz="half" idx="2"/>
          </p:nvPr>
        </p:nvSpPr>
        <p:spPr>
          <a:xfrm>
            <a:off x="817418" y="1745673"/>
            <a:ext cx="5015346" cy="4738254"/>
          </a:xfrm>
        </p:spPr>
        <p:txBody>
          <a:bodyPr>
            <a:noAutofit/>
          </a:bodyPr>
          <a:lstStyle/>
          <a:p>
            <a:r>
              <a:rPr lang="en-US" sz="2000" dirty="0"/>
              <a:t>The Royal family's website says there are no strict guidelines on how to greet the monarch. If we are talking about her Majesty's subjects, then depending on the gender, you need to nod your head (if you are a man) or make a shallow curtsy (if you are a woman). For citizens of other countries, it will be enough to shake hands. If, for example, a celebrity and a member of the Windsor family crossed paths many times, it is likely that when they meet, they will hug or kiss each other on the cheek. However, even in this case, the initiative must come from the monarch.</a:t>
            </a:r>
            <a:endParaRPr lang="ru-RU" sz="2000" dirty="0"/>
          </a:p>
        </p:txBody>
      </p:sp>
    </p:spTree>
    <p:extLst>
      <p:ext uri="{BB962C8B-B14F-4D97-AF65-F5344CB8AC3E}">
        <p14:creationId xmlns:p14="http://schemas.microsoft.com/office/powerpoint/2010/main" val="223028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5" y="318655"/>
            <a:ext cx="5749637" cy="1260763"/>
          </a:xfrm>
        </p:spPr>
        <p:txBody>
          <a:bodyPr>
            <a:noAutofit/>
          </a:bodyPr>
          <a:lstStyle/>
          <a:p>
            <a:r>
              <a:rPr lang="en-US" sz="3200" dirty="0"/>
              <a:t>Keep quiet until someone speaks to you</a:t>
            </a:r>
            <a:endParaRPr lang="ru-RU" sz="3200" dirty="0"/>
          </a:p>
        </p:txBody>
      </p:sp>
      <p:pic>
        <p:nvPicPr>
          <p:cNvPr id="5" name="Объект 4"/>
          <p:cNvPicPr>
            <a:picLocks noGrp="1" noChangeAspect="1"/>
          </p:cNvPicPr>
          <p:nvPr>
            <p:ph idx="1"/>
          </p:nvPr>
        </p:nvPicPr>
        <p:blipFill>
          <a:blip r:embed="rId2"/>
          <a:stretch>
            <a:fillRect/>
          </a:stretch>
        </p:blipFill>
        <p:spPr>
          <a:xfrm>
            <a:off x="6831013" y="1884122"/>
            <a:ext cx="4751387" cy="3478694"/>
          </a:xfrm>
          <a:prstGeom prst="rect">
            <a:avLst/>
          </a:prstGeom>
        </p:spPr>
      </p:pic>
      <p:sp>
        <p:nvSpPr>
          <p:cNvPr id="4" name="Текст 3"/>
          <p:cNvSpPr>
            <a:spLocks noGrp="1"/>
          </p:cNvSpPr>
          <p:nvPr>
            <p:ph type="body" sz="half" idx="2"/>
          </p:nvPr>
        </p:nvSpPr>
        <p:spPr>
          <a:xfrm>
            <a:off x="734290" y="1579419"/>
            <a:ext cx="5805055" cy="4890654"/>
          </a:xfrm>
        </p:spPr>
        <p:txBody>
          <a:bodyPr/>
          <a:lstStyle/>
          <a:p>
            <a:r>
              <a:rPr lang="en-US" sz="2800" dirty="0"/>
              <a:t>According to Protocol, you should not start a conversation with a member of the British Royal family until you shake their hand. Usually monarchs greet each other first. Actor Billy </a:t>
            </a:r>
            <a:r>
              <a:rPr lang="en-US" sz="2800" dirty="0" err="1"/>
              <a:t>Aigner</a:t>
            </a:r>
            <a:r>
              <a:rPr lang="en-US" sz="2800" dirty="0"/>
              <a:t> on a talk show said that the day before the meeting with Prince Harry and Meghan received a letter in which all these </a:t>
            </a:r>
            <a:r>
              <a:rPr lang="en-US" sz="2800" dirty="0" err="1" smtClean="0"/>
              <a:t>theatures</a:t>
            </a:r>
            <a:r>
              <a:rPr lang="en-US" sz="2800" dirty="0" smtClean="0"/>
              <a:t> were </a:t>
            </a:r>
            <a:r>
              <a:rPr lang="en-US" sz="2800" dirty="0"/>
              <a:t>spelled out in detail</a:t>
            </a:r>
            <a:r>
              <a:rPr lang="en-US" dirty="0"/>
              <a:t>.</a:t>
            </a:r>
            <a:endParaRPr lang="ru-RU" dirty="0"/>
          </a:p>
        </p:txBody>
      </p:sp>
    </p:spTree>
    <p:extLst>
      <p:ext uri="{BB962C8B-B14F-4D97-AF65-F5344CB8AC3E}">
        <p14:creationId xmlns:p14="http://schemas.microsoft.com/office/powerpoint/2010/main" val="198692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152400"/>
            <a:ext cx="4989175" cy="942109"/>
          </a:xfrm>
        </p:spPr>
        <p:txBody>
          <a:bodyPr>
            <a:noAutofit/>
          </a:bodyPr>
          <a:lstStyle/>
          <a:p>
            <a:r>
              <a:rPr lang="en-US" sz="3600" dirty="0"/>
              <a:t>Keep eye contact while talking</a:t>
            </a:r>
            <a:endParaRPr lang="ru-RU" sz="3600" dirty="0"/>
          </a:p>
        </p:txBody>
      </p:sp>
      <p:pic>
        <p:nvPicPr>
          <p:cNvPr id="5" name="Объект 4"/>
          <p:cNvPicPr>
            <a:picLocks noGrp="1" noChangeAspect="1"/>
          </p:cNvPicPr>
          <p:nvPr>
            <p:ph idx="1"/>
          </p:nvPr>
        </p:nvPicPr>
        <p:blipFill>
          <a:blip r:embed="rId2"/>
          <a:stretch>
            <a:fillRect/>
          </a:stretch>
        </p:blipFill>
        <p:spPr>
          <a:xfrm>
            <a:off x="6081713" y="1807400"/>
            <a:ext cx="5278437" cy="4089338"/>
          </a:xfrm>
          <a:prstGeom prst="rect">
            <a:avLst/>
          </a:prstGeom>
        </p:spPr>
      </p:pic>
      <p:sp>
        <p:nvSpPr>
          <p:cNvPr id="4" name="Текст 3"/>
          <p:cNvSpPr>
            <a:spLocks noGrp="1"/>
          </p:cNvSpPr>
          <p:nvPr>
            <p:ph type="body" sz="half" idx="2"/>
          </p:nvPr>
        </p:nvSpPr>
        <p:spPr>
          <a:xfrm>
            <a:off x="677333" y="1233055"/>
            <a:ext cx="4989175" cy="4849090"/>
          </a:xfrm>
        </p:spPr>
        <p:txBody>
          <a:bodyPr>
            <a:normAutofit/>
          </a:bodyPr>
          <a:lstStyle/>
          <a:p>
            <a:r>
              <a:rPr lang="en-US" sz="2000" dirty="0"/>
              <a:t>It is customary for monarchs to maintain eye contact with the other person during a conversation. Therefore, you should do the same as a sign of respect. Many media outlets trumpeted this point of Royal Protocol after the editor-in-chief of American Vogue, Anna Wintour, was seen chatting with Elizabeth II in her sunglasses. Many considered this disrespectful. However, judging by the photo, they had a pleasant conversation: Her Majesty was even smiling.</a:t>
            </a:r>
            <a:endParaRPr lang="ru-RU" sz="2000" dirty="0"/>
          </a:p>
        </p:txBody>
      </p:sp>
    </p:spTree>
    <p:extLst>
      <p:ext uri="{BB962C8B-B14F-4D97-AF65-F5344CB8AC3E}">
        <p14:creationId xmlns:p14="http://schemas.microsoft.com/office/powerpoint/2010/main" val="303221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474" y="180109"/>
            <a:ext cx="4585853" cy="1385455"/>
          </a:xfrm>
        </p:spPr>
        <p:txBody>
          <a:bodyPr>
            <a:normAutofit/>
          </a:bodyPr>
          <a:lstStyle/>
          <a:p>
            <a:r>
              <a:rPr lang="en-US" sz="2800" dirty="0"/>
              <a:t>Never address a Royal by  first name</a:t>
            </a:r>
            <a:endParaRPr lang="ru-RU" sz="2800" dirty="0"/>
          </a:p>
        </p:txBody>
      </p:sp>
      <p:pic>
        <p:nvPicPr>
          <p:cNvPr id="5" name="Объект 4"/>
          <p:cNvPicPr>
            <a:picLocks noGrp="1" noChangeAspect="1"/>
          </p:cNvPicPr>
          <p:nvPr>
            <p:ph idx="1"/>
          </p:nvPr>
        </p:nvPicPr>
        <p:blipFill>
          <a:blip r:embed="rId2"/>
          <a:stretch>
            <a:fillRect/>
          </a:stretch>
        </p:blipFill>
        <p:spPr>
          <a:xfrm>
            <a:off x="5846763" y="1263284"/>
            <a:ext cx="5556250" cy="4029807"/>
          </a:xfrm>
          <a:prstGeom prst="rect">
            <a:avLst/>
          </a:prstGeom>
        </p:spPr>
      </p:pic>
      <p:sp>
        <p:nvSpPr>
          <p:cNvPr id="4" name="Текст 3"/>
          <p:cNvSpPr>
            <a:spLocks noGrp="1"/>
          </p:cNvSpPr>
          <p:nvPr>
            <p:ph type="body" sz="half" idx="2"/>
          </p:nvPr>
        </p:nvSpPr>
        <p:spPr>
          <a:xfrm>
            <a:off x="637309" y="1565565"/>
            <a:ext cx="4599709" cy="3934690"/>
          </a:xfrm>
        </p:spPr>
        <p:txBody>
          <a:bodyPr>
            <a:normAutofit/>
          </a:bodyPr>
          <a:lstStyle/>
          <a:p>
            <a:r>
              <a:rPr lang="en-US" sz="2400" dirty="0"/>
              <a:t>When first introduced, a member of the Royal family should address them as " Your Majesty "(in the case of the Queen) or" Your Royal Highness "(in the case of everyone else), and then switch to the more neutral" </a:t>
            </a:r>
            <a:r>
              <a:rPr lang="en-US" sz="2400" dirty="0" smtClean="0"/>
              <a:t>mam </a:t>
            </a:r>
            <a:r>
              <a:rPr lang="en-US" sz="2400" dirty="0"/>
              <a:t>"</a:t>
            </a:r>
            <a:r>
              <a:rPr lang="en-US" sz="2400" dirty="0" err="1"/>
              <a:t>or"sir</a:t>
            </a:r>
            <a:r>
              <a:rPr lang="en-US" sz="2400" dirty="0"/>
              <a:t>".</a:t>
            </a:r>
            <a:endParaRPr lang="ru-RU" sz="2400" dirty="0"/>
          </a:p>
        </p:txBody>
      </p:sp>
    </p:spTree>
    <p:extLst>
      <p:ext uri="{BB962C8B-B14F-4D97-AF65-F5344CB8AC3E}">
        <p14:creationId xmlns:p14="http://schemas.microsoft.com/office/powerpoint/2010/main" val="143781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473" y="193964"/>
            <a:ext cx="5250872" cy="1343891"/>
          </a:xfrm>
        </p:spPr>
        <p:txBody>
          <a:bodyPr>
            <a:normAutofit/>
          </a:bodyPr>
          <a:lstStyle/>
          <a:p>
            <a:r>
              <a:rPr lang="en-US" sz="3200" dirty="0"/>
              <a:t>Nicknames are also banned</a:t>
            </a:r>
            <a:endParaRPr lang="ru-RU" sz="3200" dirty="0"/>
          </a:p>
        </p:txBody>
      </p:sp>
      <p:pic>
        <p:nvPicPr>
          <p:cNvPr id="5" name="Объект 4"/>
          <p:cNvPicPr>
            <a:picLocks noGrp="1" noChangeAspect="1"/>
          </p:cNvPicPr>
          <p:nvPr>
            <p:ph idx="1"/>
          </p:nvPr>
        </p:nvPicPr>
        <p:blipFill>
          <a:blip r:embed="rId2"/>
          <a:stretch>
            <a:fillRect/>
          </a:stretch>
        </p:blipFill>
        <p:spPr>
          <a:xfrm>
            <a:off x="6612553" y="665018"/>
            <a:ext cx="5108392" cy="5583382"/>
          </a:xfrm>
          <a:prstGeom prst="rect">
            <a:avLst/>
          </a:prstGeom>
        </p:spPr>
      </p:pic>
      <p:sp>
        <p:nvSpPr>
          <p:cNvPr id="4" name="Текст 3"/>
          <p:cNvSpPr>
            <a:spLocks noGrp="1"/>
          </p:cNvSpPr>
          <p:nvPr>
            <p:ph type="body" sz="half" idx="2"/>
          </p:nvPr>
        </p:nvSpPr>
        <p:spPr>
          <a:xfrm>
            <a:off x="665017" y="1662545"/>
            <a:ext cx="4682837" cy="4585855"/>
          </a:xfrm>
        </p:spPr>
        <p:txBody>
          <a:bodyPr>
            <a:normAutofit/>
          </a:bodyPr>
          <a:lstStyle/>
          <a:p>
            <a:r>
              <a:rPr lang="en-US" sz="2000" dirty="0"/>
              <a:t>You probably know that members of the Royal family have nicknames for each other. For example, Prince Philip calls his wife "my cabbage". But no matter how famous you are, you are not allowed to address the Queen in this way. However, as well as other deviations from the course: you don't want to cause a fuss, like </a:t>
            </a:r>
            <a:r>
              <a:rPr lang="en-US" sz="2000" dirty="0" err="1"/>
              <a:t>Beyonce</a:t>
            </a:r>
            <a:r>
              <a:rPr lang="en-US" sz="2000" dirty="0"/>
              <a:t> did when she called Meghan </a:t>
            </a:r>
            <a:r>
              <a:rPr lang="en-US" sz="2000" dirty="0" err="1"/>
              <a:t>Markle</a:t>
            </a:r>
            <a:r>
              <a:rPr lang="en-US" sz="2000" dirty="0"/>
              <a:t> "my Princess" at the Lion King premiere, or, funnier, like Allison Janney, who referred to Kate Middleton as " darling»</a:t>
            </a:r>
            <a:endParaRPr lang="ru-RU" sz="2000" dirty="0"/>
          </a:p>
        </p:txBody>
      </p:sp>
    </p:spTree>
    <p:extLst>
      <p:ext uri="{BB962C8B-B14F-4D97-AF65-F5344CB8AC3E}">
        <p14:creationId xmlns:p14="http://schemas.microsoft.com/office/powerpoint/2010/main" val="398009986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58</TotalTime>
  <Words>1270</Words>
  <Application>Microsoft Office PowerPoint</Application>
  <PresentationFormat>Широкоэкранный</PresentationFormat>
  <Paragraphs>35</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Trebuchet MS</vt:lpstr>
      <vt:lpstr>Wingdings 3</vt:lpstr>
      <vt:lpstr>Аспект</vt:lpstr>
      <vt:lpstr>Meet the queen</vt:lpstr>
      <vt:lpstr>Don't mess with security</vt:lpstr>
      <vt:lpstr>Come in advance — it's safer this way</vt:lpstr>
      <vt:lpstr>Never touch royalty</vt:lpstr>
      <vt:lpstr>If in doubt, shake hands</vt:lpstr>
      <vt:lpstr>Keep quiet until someone speaks to you</vt:lpstr>
      <vt:lpstr>Keep eye contact while talking</vt:lpstr>
      <vt:lpstr>Never address a Royal by  first name</vt:lpstr>
      <vt:lpstr>Nicknames are also banned</vt:lpstr>
      <vt:lpstr>Your "+1 " should be behind you</vt:lpstr>
      <vt:lpstr>Some words and phrases should be avoided</vt:lpstr>
      <vt:lpstr>Always stand when the Queen is standing</vt:lpstr>
      <vt:lpstr>Never turn your back to the Queen</vt:lpstr>
      <vt:lpstr>Never leave an event before the Queen</vt:lpstr>
      <vt:lpstr>Don't ask for a selfie, forget about an autograph</vt:lpstr>
      <vt:lpstr>Modesty and style above all else</vt:lpstr>
      <vt:lpstr>Do not decline the Royal invitation (unless you have a really good reason to do 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mess with security</dc:title>
  <dc:creator>Учитель</dc:creator>
  <cp:lastModifiedBy>Учитель</cp:lastModifiedBy>
  <cp:revision>7</cp:revision>
  <dcterms:created xsi:type="dcterms:W3CDTF">2020-11-03T07:53:57Z</dcterms:created>
  <dcterms:modified xsi:type="dcterms:W3CDTF">2022-08-19T09:50:22Z</dcterms:modified>
</cp:coreProperties>
</file>