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5" r:id="rId4"/>
    <p:sldId id="264" r:id="rId5"/>
    <p:sldId id="263" r:id="rId6"/>
    <p:sldId id="262" r:id="rId7"/>
    <p:sldId id="261" r:id="rId8"/>
    <p:sldId id="273" r:id="rId9"/>
    <p:sldId id="266" r:id="rId10"/>
    <p:sldId id="267" r:id="rId11"/>
    <p:sldId id="268" r:id="rId12"/>
    <p:sldId id="269" r:id="rId13"/>
    <p:sldId id="271" r:id="rId14"/>
    <p:sldId id="272" r:id="rId15"/>
    <p:sldId id="276" r:id="rId16"/>
    <p:sldId id="275" r:id="rId17"/>
    <p:sldId id="274" r:id="rId18"/>
    <p:sldId id="277" r:id="rId19"/>
    <p:sldId id="278" r:id="rId20"/>
    <p:sldId id="279" r:id="rId21"/>
    <p:sldId id="280" r:id="rId22"/>
  </p:sldIdLst>
  <p:sldSz cx="10801350" cy="7200900"/>
  <p:notesSz cx="6858000" cy="9144000"/>
  <p:defaultTextStyle>
    <a:defPPr>
      <a:defRPr lang="ru-RU"/>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0" d="100"/>
          <a:sy n="80" d="100"/>
        </p:scale>
        <p:origin x="-1218" y="-96"/>
      </p:cViewPr>
      <p:guideLst>
        <p:guide orient="horz" pos="2268"/>
        <p:guide pos="340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0EC23A-0582-4217-9BD1-D34093FD7FAC}" type="datetimeFigureOut">
              <a:rPr lang="ru-RU" smtClean="0"/>
              <a:pPr/>
              <a:t>21.04.2021</a:t>
            </a:fld>
            <a:endParaRPr lang="ru-RU"/>
          </a:p>
        </p:txBody>
      </p:sp>
      <p:sp>
        <p:nvSpPr>
          <p:cNvPr id="4" name="Образ слайда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3699C-763D-4082-9803-F0F4F50223C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773699C-763D-4082-9803-F0F4F50223C2}"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0101" y="2236947"/>
            <a:ext cx="9181148" cy="1543526"/>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20203" y="4080510"/>
            <a:ext cx="7560945" cy="1840230"/>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08B2BE3-35B2-4185-B8D8-F426F89C9703}" type="datetimeFigureOut">
              <a:rPr lang="ru-RU" smtClean="0"/>
              <a:pPr/>
              <a:t>21.04.2021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A53ACF-F68F-4F8F-9515-C84E8D354BF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8B2BE3-35B2-4185-B8D8-F426F89C9703}" type="datetimeFigureOut">
              <a:rPr lang="ru-RU" smtClean="0"/>
              <a:pPr/>
              <a:t>21.04.2021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A53ACF-F68F-4F8F-9515-C84E8D354BF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50532" y="303372"/>
            <a:ext cx="2870983" cy="645080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37579" y="303372"/>
            <a:ext cx="8432930" cy="645080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8B2BE3-35B2-4185-B8D8-F426F89C9703}" type="datetimeFigureOut">
              <a:rPr lang="ru-RU" smtClean="0"/>
              <a:pPr/>
              <a:t>21.04.2021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A53ACF-F68F-4F8F-9515-C84E8D354BF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8B2BE3-35B2-4185-B8D8-F426F89C9703}" type="datetimeFigureOut">
              <a:rPr lang="ru-RU" smtClean="0"/>
              <a:pPr/>
              <a:t>21.04.2021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A53ACF-F68F-4F8F-9515-C84E8D354BF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3232" y="4627245"/>
            <a:ext cx="9181148" cy="1430179"/>
          </a:xfrm>
        </p:spPr>
        <p:txBody>
          <a:bodyPr anchor="t"/>
          <a:lstStyle>
            <a:lvl1pPr algn="l">
              <a:defRPr sz="4500" b="1" cap="all"/>
            </a:lvl1pPr>
          </a:lstStyle>
          <a:p>
            <a:r>
              <a:rPr lang="ru-RU" smtClean="0"/>
              <a:t>Образец заголовка</a:t>
            </a:r>
            <a:endParaRPr lang="ru-RU"/>
          </a:p>
        </p:txBody>
      </p:sp>
      <p:sp>
        <p:nvSpPr>
          <p:cNvPr id="3" name="Текст 2"/>
          <p:cNvSpPr>
            <a:spLocks noGrp="1"/>
          </p:cNvSpPr>
          <p:nvPr>
            <p:ph type="body" idx="1"/>
          </p:nvPr>
        </p:nvSpPr>
        <p:spPr>
          <a:xfrm>
            <a:off x="853232" y="3052049"/>
            <a:ext cx="9181148" cy="1575196"/>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08B2BE3-35B2-4185-B8D8-F426F89C9703}" type="datetimeFigureOut">
              <a:rPr lang="ru-RU" smtClean="0"/>
              <a:pPr/>
              <a:t>21.04.2021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A53ACF-F68F-4F8F-9515-C84E8D354BF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37580" y="1763554"/>
            <a:ext cx="5651956" cy="499062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469559" y="1763554"/>
            <a:ext cx="5651956" cy="499062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08B2BE3-35B2-4185-B8D8-F426F89C9703}" type="datetimeFigureOut">
              <a:rPr lang="ru-RU" smtClean="0"/>
              <a:pPr/>
              <a:t>21.04.2021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A53ACF-F68F-4F8F-9515-C84E8D354BF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8" y="288370"/>
            <a:ext cx="9721215" cy="12001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40068" y="1611869"/>
            <a:ext cx="4772472" cy="67175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ru-RU" smtClean="0"/>
              <a:t>Образец текста</a:t>
            </a:r>
          </a:p>
        </p:txBody>
      </p:sp>
      <p:sp>
        <p:nvSpPr>
          <p:cNvPr id="4" name="Содержимое 3"/>
          <p:cNvSpPr>
            <a:spLocks noGrp="1"/>
          </p:cNvSpPr>
          <p:nvPr>
            <p:ph sz="half" idx="2"/>
          </p:nvPr>
        </p:nvSpPr>
        <p:spPr>
          <a:xfrm>
            <a:off x="540068" y="2283619"/>
            <a:ext cx="4772472" cy="4148852"/>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86936" y="1611869"/>
            <a:ext cx="4774347" cy="67175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ru-RU" smtClean="0"/>
              <a:t>Образец текста</a:t>
            </a:r>
          </a:p>
        </p:txBody>
      </p:sp>
      <p:sp>
        <p:nvSpPr>
          <p:cNvPr id="6" name="Содержимое 5"/>
          <p:cNvSpPr>
            <a:spLocks noGrp="1"/>
          </p:cNvSpPr>
          <p:nvPr>
            <p:ph sz="quarter" idx="4"/>
          </p:nvPr>
        </p:nvSpPr>
        <p:spPr>
          <a:xfrm>
            <a:off x="5486936" y="2283619"/>
            <a:ext cx="4774347" cy="4148852"/>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08B2BE3-35B2-4185-B8D8-F426F89C9703}" type="datetimeFigureOut">
              <a:rPr lang="ru-RU" smtClean="0"/>
              <a:pPr/>
              <a:t>21.04.2021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A53ACF-F68F-4F8F-9515-C84E8D354BF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08B2BE3-35B2-4185-B8D8-F426F89C9703}" type="datetimeFigureOut">
              <a:rPr lang="ru-RU" smtClean="0"/>
              <a:pPr/>
              <a:t>21.04.2021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A53ACF-F68F-4F8F-9515-C84E8D354BF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08B2BE3-35B2-4185-B8D8-F426F89C9703}" type="datetimeFigureOut">
              <a:rPr lang="ru-RU" smtClean="0"/>
              <a:pPr/>
              <a:t>21.04.2021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A53ACF-F68F-4F8F-9515-C84E8D354BF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8" y="286702"/>
            <a:ext cx="3553570" cy="1220153"/>
          </a:xfrm>
        </p:spPr>
        <p:txBody>
          <a:bodyPr anchor="b"/>
          <a:lstStyle>
            <a:lvl1pPr algn="l">
              <a:defRPr sz="2300" b="1"/>
            </a:lvl1pPr>
          </a:lstStyle>
          <a:p>
            <a:r>
              <a:rPr lang="ru-RU" smtClean="0"/>
              <a:t>Образец заголовка</a:t>
            </a:r>
            <a:endParaRPr lang="ru-RU"/>
          </a:p>
        </p:txBody>
      </p:sp>
      <p:sp>
        <p:nvSpPr>
          <p:cNvPr id="3" name="Содержимое 2"/>
          <p:cNvSpPr>
            <a:spLocks noGrp="1"/>
          </p:cNvSpPr>
          <p:nvPr>
            <p:ph idx="1"/>
          </p:nvPr>
        </p:nvSpPr>
        <p:spPr>
          <a:xfrm>
            <a:off x="4223028" y="286703"/>
            <a:ext cx="6038255" cy="6145769"/>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40068" y="1506856"/>
            <a:ext cx="3553570" cy="4925616"/>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08B2BE3-35B2-4185-B8D8-F426F89C9703}" type="datetimeFigureOut">
              <a:rPr lang="ru-RU" smtClean="0"/>
              <a:pPr/>
              <a:t>21.04.2021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A53ACF-F68F-4F8F-9515-C84E8D354BF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7140" y="5040630"/>
            <a:ext cx="6480810" cy="595075"/>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117140" y="643414"/>
            <a:ext cx="6480810" cy="4320540"/>
          </a:xfrm>
        </p:spPr>
        <p:txBody>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endParaRPr lang="ru-RU"/>
          </a:p>
        </p:txBody>
      </p:sp>
      <p:sp>
        <p:nvSpPr>
          <p:cNvPr id="4" name="Текст 3"/>
          <p:cNvSpPr>
            <a:spLocks noGrp="1"/>
          </p:cNvSpPr>
          <p:nvPr>
            <p:ph type="body" sz="half" idx="2"/>
          </p:nvPr>
        </p:nvSpPr>
        <p:spPr>
          <a:xfrm>
            <a:off x="2117140" y="5635705"/>
            <a:ext cx="6480810" cy="845105"/>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08B2BE3-35B2-4185-B8D8-F426F89C9703}" type="datetimeFigureOut">
              <a:rPr lang="ru-RU" smtClean="0"/>
              <a:pPr/>
              <a:t>21.04.2021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A53ACF-F68F-4F8F-9515-C84E8D354BF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8" y="288370"/>
            <a:ext cx="9721215" cy="1200150"/>
          </a:xfrm>
          <a:prstGeom prst="rect">
            <a:avLst/>
          </a:prstGeom>
        </p:spPr>
        <p:txBody>
          <a:bodyPr vert="horz" lIns="102870" tIns="51435" rIns="102870" bIns="51435"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40068" y="1680211"/>
            <a:ext cx="9721215" cy="4752261"/>
          </a:xfrm>
          <a:prstGeom prst="rect">
            <a:avLst/>
          </a:prstGeom>
        </p:spPr>
        <p:txBody>
          <a:bodyPr vert="horz" lIns="102870" tIns="51435" rIns="102870" bIns="5143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40068" y="6674168"/>
            <a:ext cx="2520315" cy="383381"/>
          </a:xfrm>
          <a:prstGeom prst="rect">
            <a:avLst/>
          </a:prstGeom>
        </p:spPr>
        <p:txBody>
          <a:bodyPr vert="horz" lIns="102870" tIns="51435" rIns="102870" bIns="51435" rtlCol="0" anchor="ctr"/>
          <a:lstStyle>
            <a:lvl1pPr algn="l">
              <a:defRPr sz="1400">
                <a:solidFill>
                  <a:schemeClr val="tx1">
                    <a:tint val="75000"/>
                  </a:schemeClr>
                </a:solidFill>
              </a:defRPr>
            </a:lvl1pPr>
          </a:lstStyle>
          <a:p>
            <a:fld id="{808B2BE3-35B2-4185-B8D8-F426F89C9703}" type="datetimeFigureOut">
              <a:rPr lang="ru-RU" smtClean="0"/>
              <a:pPr/>
              <a:t>21.04.2021</a:t>
            </a:fld>
            <a:endParaRPr lang="ru-RU"/>
          </a:p>
        </p:txBody>
      </p:sp>
      <p:sp>
        <p:nvSpPr>
          <p:cNvPr id="5" name="Нижний колонтитул 4"/>
          <p:cNvSpPr>
            <a:spLocks noGrp="1"/>
          </p:cNvSpPr>
          <p:nvPr>
            <p:ph type="ftr" sz="quarter" idx="3"/>
          </p:nvPr>
        </p:nvSpPr>
        <p:spPr>
          <a:xfrm>
            <a:off x="3690461" y="6674168"/>
            <a:ext cx="3420428" cy="383381"/>
          </a:xfrm>
          <a:prstGeom prst="rect">
            <a:avLst/>
          </a:prstGeom>
        </p:spPr>
        <p:txBody>
          <a:bodyPr vert="horz" lIns="102870" tIns="51435" rIns="102870" bIns="51435"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740968" y="6674168"/>
            <a:ext cx="2520315" cy="383381"/>
          </a:xfrm>
          <a:prstGeom prst="rect">
            <a:avLst/>
          </a:prstGeom>
        </p:spPr>
        <p:txBody>
          <a:bodyPr vert="horz" lIns="102870" tIns="51435" rIns="102870" bIns="51435" rtlCol="0" anchor="ctr"/>
          <a:lstStyle>
            <a:lvl1pPr algn="r">
              <a:defRPr sz="1400">
                <a:solidFill>
                  <a:schemeClr val="tx1">
                    <a:tint val="75000"/>
                  </a:schemeClr>
                </a:solidFill>
              </a:defRPr>
            </a:lvl1pPr>
          </a:lstStyle>
          <a:p>
            <a:fld id="{B7A53ACF-F68F-4F8F-9515-C84E8D354BF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28700" rtl="0" eaLnBrk="1" latinLnBrk="0" hangingPunct="1">
        <a:spcBef>
          <a:spcPct val="0"/>
        </a:spcBef>
        <a:buNone/>
        <a:defRPr sz="500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infourok.ru/go.html?href=https%3A%2F%2Fpsihomed.com%2Fautizm%2F"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1600189413_11-p-krasivii-fon-dlya-detei-11.jpg"/>
          <p:cNvPicPr>
            <a:picLocks noChangeAspect="1"/>
          </p:cNvPicPr>
          <p:nvPr/>
        </p:nvPicPr>
        <p:blipFill>
          <a:blip r:embed="rId2"/>
          <a:stretch>
            <a:fillRect/>
          </a:stretch>
        </p:blipFill>
        <p:spPr>
          <a:xfrm>
            <a:off x="0" y="0"/>
            <a:ext cx="10801350" cy="7200900"/>
          </a:xfrm>
          <a:prstGeom prst="rect">
            <a:avLst/>
          </a:prstGeom>
        </p:spPr>
      </p:pic>
      <p:sp>
        <p:nvSpPr>
          <p:cNvPr id="2" name="Заголовок 1"/>
          <p:cNvSpPr>
            <a:spLocks noGrp="1"/>
          </p:cNvSpPr>
          <p:nvPr>
            <p:ph type="ctrTitle"/>
          </p:nvPr>
        </p:nvSpPr>
        <p:spPr>
          <a:xfrm>
            <a:off x="810101" y="3734753"/>
            <a:ext cx="9181148" cy="45719"/>
          </a:xfrm>
        </p:spPr>
        <p:txBody>
          <a:bodyPr>
            <a:normAutofit fontScale="90000"/>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5" name="Прямоугольник 4"/>
          <p:cNvSpPr/>
          <p:nvPr/>
        </p:nvSpPr>
        <p:spPr>
          <a:xfrm>
            <a:off x="1257271" y="600055"/>
            <a:ext cx="9001189"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Коррекционные </a:t>
            </a: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здоровьесберегающие</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технологии</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6" name="TextBox 5"/>
          <p:cNvSpPr txBox="1"/>
          <p:nvPr/>
        </p:nvSpPr>
        <p:spPr>
          <a:xfrm>
            <a:off x="1828775" y="4100516"/>
            <a:ext cx="8269962" cy="1569660"/>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Воспитатель логопедической группы: Кравченко Е. В.</a:t>
            </a:r>
          </a:p>
          <a:p>
            <a:pPr algn="ctr"/>
            <a:endParaRPr lang="ru-RU" sz="2400" dirty="0">
              <a:latin typeface="Times New Roman" pitchFamily="18" charset="0"/>
              <a:cs typeface="Times New Roman" pitchFamily="18" charset="0"/>
            </a:endParaRPr>
          </a:p>
          <a:p>
            <a:pPr algn="ct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2021 год</a:t>
            </a:r>
            <a:endParaRPr lang="ru-RU" sz="24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00189413_11-p-krasivii-fon-dlya-detei-11.jpg"/>
          <p:cNvPicPr>
            <a:picLocks noChangeAspect="1"/>
          </p:cNvPicPr>
          <p:nvPr/>
        </p:nvPicPr>
        <p:blipFill>
          <a:blip r:embed="rId2"/>
          <a:stretch>
            <a:fillRect/>
          </a:stretch>
        </p:blipFill>
        <p:spPr>
          <a:xfrm>
            <a:off x="0" y="0"/>
            <a:ext cx="10801350" cy="7200900"/>
          </a:xfrm>
          <a:prstGeom prst="rect">
            <a:avLst/>
          </a:prstGeom>
        </p:spPr>
      </p:pic>
      <p:sp>
        <p:nvSpPr>
          <p:cNvPr id="3" name="TextBox 2"/>
          <p:cNvSpPr txBox="1"/>
          <p:nvPr/>
        </p:nvSpPr>
        <p:spPr>
          <a:xfrm>
            <a:off x="900081" y="242864"/>
            <a:ext cx="9286940" cy="6247864"/>
          </a:xfrm>
          <a:prstGeom prst="rect">
            <a:avLst/>
          </a:prstGeom>
          <a:noFill/>
        </p:spPr>
        <p:txBody>
          <a:bodyPr wrap="square" rtlCol="0">
            <a:spAutoFit/>
          </a:bodyPr>
          <a:lstStyle/>
          <a:p>
            <a:r>
              <a:rPr lang="ru-RU" b="1" dirty="0" err="1" smtClean="0">
                <a:solidFill>
                  <a:srgbClr val="FF0000"/>
                </a:solidFill>
                <a:latin typeface="Times New Roman" pitchFamily="18" charset="0"/>
                <a:cs typeface="Times New Roman" pitchFamily="18" charset="0"/>
              </a:rPr>
              <a:t>Логоритмические</a:t>
            </a:r>
            <a:r>
              <a:rPr lang="ru-RU" b="1" dirty="0" smtClean="0">
                <a:solidFill>
                  <a:srgbClr val="FF0000"/>
                </a:solidFill>
                <a:latin typeface="Times New Roman" pitchFamily="18" charset="0"/>
                <a:cs typeface="Times New Roman" pitchFamily="18" charset="0"/>
              </a:rPr>
              <a:t> игры и упражнения </a:t>
            </a:r>
            <a:r>
              <a:rPr lang="ru-RU" sz="1800" dirty="0" smtClean="0">
                <a:latin typeface="Times New Roman" pitchFamily="18" charset="0"/>
                <a:cs typeface="Times New Roman" pitchFamily="18" charset="0"/>
              </a:rPr>
              <a:t>позволяют решать разнообразные задачи:</a:t>
            </a:r>
          </a:p>
          <a:p>
            <a:r>
              <a:rPr lang="ru-RU" sz="1800" dirty="0" smtClean="0">
                <a:latin typeface="Times New Roman" pitchFamily="18" charset="0"/>
                <a:cs typeface="Times New Roman" pitchFamily="18" charset="0"/>
              </a:rPr>
              <a:t> • развитие слухового и зрительного внимания;</a:t>
            </a:r>
          </a:p>
          <a:p>
            <a:r>
              <a:rPr lang="ru-RU" sz="1800" dirty="0" smtClean="0">
                <a:latin typeface="Times New Roman" pitchFamily="18" charset="0"/>
                <a:cs typeface="Times New Roman" pitchFamily="18" charset="0"/>
              </a:rPr>
              <a:t>• развитие фонематического слуха;</a:t>
            </a:r>
          </a:p>
          <a:p>
            <a:r>
              <a:rPr lang="ru-RU" sz="1800" dirty="0" smtClean="0">
                <a:latin typeface="Times New Roman" pitchFamily="18" charset="0"/>
                <a:cs typeface="Times New Roman" pitchFamily="18" charset="0"/>
              </a:rPr>
              <a:t>• развитие пространственной организации движений;</a:t>
            </a:r>
          </a:p>
          <a:p>
            <a:r>
              <a:rPr lang="ru-RU" sz="1800" dirty="0" smtClean="0">
                <a:latin typeface="Times New Roman" pitchFamily="18" charset="0"/>
                <a:cs typeface="Times New Roman" pitchFamily="18" charset="0"/>
              </a:rPr>
              <a:t>• развитие общей и тонкой моторики, мимики;</a:t>
            </a:r>
          </a:p>
          <a:p>
            <a:r>
              <a:rPr lang="ru-RU" sz="1800" dirty="0" smtClean="0">
                <a:latin typeface="Times New Roman" pitchFamily="18" charset="0"/>
                <a:cs typeface="Times New Roman" pitchFamily="18" charset="0"/>
              </a:rPr>
              <a:t>• развитие физиологического и фонационного дыхания;</a:t>
            </a:r>
          </a:p>
          <a:p>
            <a:r>
              <a:rPr lang="ru-RU" sz="1800" dirty="0" smtClean="0">
                <a:latin typeface="Times New Roman" pitchFamily="18" charset="0"/>
                <a:cs typeface="Times New Roman" pitchFamily="18" charset="0"/>
              </a:rPr>
              <a:t>• формирование артикуляционной базы звуков;</a:t>
            </a:r>
          </a:p>
          <a:p>
            <a:r>
              <a:rPr lang="ru-RU" sz="1800" dirty="0" smtClean="0">
                <a:latin typeface="Times New Roman" pitchFamily="18" charset="0"/>
                <a:cs typeface="Times New Roman" pitchFamily="18" charset="0"/>
              </a:rPr>
              <a:t>• развитие чувства ритма;</a:t>
            </a:r>
          </a:p>
          <a:p>
            <a:r>
              <a:rPr lang="ru-RU" sz="1800" dirty="0" smtClean="0">
                <a:latin typeface="Times New Roman" pitchFamily="18" charset="0"/>
                <a:cs typeface="Times New Roman" pitchFamily="18" charset="0"/>
              </a:rPr>
              <a:t>• развитие переключаемости с одного поля деятельности на другое;</a:t>
            </a:r>
          </a:p>
          <a:p>
            <a:r>
              <a:rPr lang="ru-RU" sz="1800" dirty="0" smtClean="0">
                <a:latin typeface="Times New Roman" pitchFamily="18" charset="0"/>
                <a:cs typeface="Times New Roman" pitchFamily="18" charset="0"/>
              </a:rPr>
              <a:t>• развитие коммуникативных качеств.</a:t>
            </a:r>
          </a:p>
          <a:p>
            <a:endParaRPr lang="ru-RU" sz="1800" dirty="0" smtClean="0">
              <a:latin typeface="Times New Roman" pitchFamily="18" charset="0"/>
              <a:cs typeface="Times New Roman" pitchFamily="18" charset="0"/>
            </a:endParaRPr>
          </a:p>
          <a:p>
            <a:pPr algn="ctr"/>
            <a:r>
              <a:rPr lang="ru-RU" sz="1800" b="1" i="1" dirty="0" smtClean="0">
                <a:latin typeface="Times New Roman" pitchFamily="18" charset="0"/>
                <a:cs typeface="Times New Roman" pitchFamily="18" charset="0"/>
              </a:rPr>
              <a:t>Для кого нужна </a:t>
            </a:r>
            <a:r>
              <a:rPr lang="ru-RU" sz="1800" b="1" i="1" dirty="0" err="1" smtClean="0">
                <a:latin typeface="Times New Roman" pitchFamily="18" charset="0"/>
                <a:cs typeface="Times New Roman" pitchFamily="18" charset="0"/>
              </a:rPr>
              <a:t>логоритмика</a:t>
            </a:r>
            <a:r>
              <a:rPr lang="ru-RU" sz="1800" b="1" i="1" dirty="0" smtClean="0">
                <a:latin typeface="Times New Roman" pitchFamily="18" charset="0"/>
                <a:cs typeface="Times New Roman" pitchFamily="18" charset="0"/>
              </a:rPr>
              <a:t>?</a:t>
            </a:r>
            <a:endParaRPr lang="ru-RU" sz="1800" i="1" dirty="0" smtClean="0">
              <a:latin typeface="Times New Roman" pitchFamily="18" charset="0"/>
              <a:cs typeface="Times New Roman" pitchFamily="18" charset="0"/>
            </a:endParaRPr>
          </a:p>
          <a:p>
            <a:r>
              <a:rPr lang="ru-RU" sz="1800" dirty="0" err="1" smtClean="0">
                <a:latin typeface="Times New Roman" pitchFamily="18" charset="0"/>
                <a:cs typeface="Times New Roman" pitchFamily="18" charset="0"/>
              </a:rPr>
              <a:t>Логоритмика</a:t>
            </a:r>
            <a:r>
              <a:rPr lang="ru-RU" sz="1800" dirty="0" smtClean="0">
                <a:latin typeface="Times New Roman" pitchFamily="18" charset="0"/>
                <a:cs typeface="Times New Roman" pitchFamily="18" charset="0"/>
              </a:rPr>
              <a:t> в первую очередь полезна детям:</a:t>
            </a:r>
          </a:p>
          <a:p>
            <a:r>
              <a:rPr lang="ru-RU" sz="1800" dirty="0" smtClean="0">
                <a:latin typeface="Times New Roman" pitchFamily="18" charset="0"/>
                <a:cs typeface="Times New Roman" pitchFamily="18" charset="0"/>
              </a:rPr>
              <a:t>• с заиканием или с наследственной предрасположенностью к нему;</a:t>
            </a:r>
          </a:p>
          <a:p>
            <a:r>
              <a:rPr lang="ru-RU" sz="1800" dirty="0" smtClean="0">
                <a:latin typeface="Times New Roman" pitchFamily="18" charset="0"/>
                <a:cs typeface="Times New Roman" pitchFamily="18" charset="0"/>
              </a:rPr>
              <a:t>• с чересчур быстрой/медленной или прерывистой речью;</a:t>
            </a:r>
          </a:p>
          <a:p>
            <a:r>
              <a:rPr lang="ru-RU" sz="1800" dirty="0" smtClean="0">
                <a:latin typeface="Times New Roman" pitchFamily="18" charset="0"/>
                <a:cs typeface="Times New Roman" pitchFamily="18" charset="0"/>
              </a:rPr>
              <a:t>• с недостаточно развитой моторикой и координацией движений;</a:t>
            </a:r>
          </a:p>
          <a:p>
            <a:r>
              <a:rPr lang="ru-RU" sz="1800" dirty="0" smtClean="0">
                <a:latin typeface="Times New Roman" pitchFamily="18" charset="0"/>
                <a:cs typeface="Times New Roman" pitchFamily="18" charset="0"/>
              </a:rPr>
              <a:t>• с дизартрией, задержками развития речи, нарушениями произношения отдельных звуков;</a:t>
            </a:r>
          </a:p>
          <a:p>
            <a:r>
              <a:rPr lang="ru-RU" sz="1800" dirty="0" smtClean="0">
                <a:latin typeface="Times New Roman" pitchFamily="18" charset="0"/>
                <a:cs typeface="Times New Roman" pitchFamily="18" charset="0"/>
              </a:rPr>
              <a:t>• часто болеющим и ослабленным;</a:t>
            </a:r>
          </a:p>
          <a:p>
            <a:r>
              <a:rPr lang="ru-RU" sz="1800" dirty="0" smtClean="0">
                <a:latin typeface="Times New Roman" pitchFamily="18" charset="0"/>
                <a:cs typeface="Times New Roman" pitchFamily="18" charset="0"/>
              </a:rPr>
              <a:t>• находящимся в периоде интенсивного формирования речи (в среднем это возраст от 2,5 до 4 лет).</a:t>
            </a:r>
          </a:p>
          <a:p>
            <a:endParaRPr lang="ru-RU" sz="1800" dirty="0" smtClean="0">
              <a:latin typeface="Times New Roman" pitchFamily="18" charset="0"/>
              <a:cs typeface="Times New Roman" pitchFamily="18" charset="0"/>
            </a:endParaRP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00189413_11-p-krasivii-fon-dlya-detei-11.jpg"/>
          <p:cNvPicPr>
            <a:picLocks noChangeAspect="1"/>
          </p:cNvPicPr>
          <p:nvPr/>
        </p:nvPicPr>
        <p:blipFill>
          <a:blip r:embed="rId2"/>
          <a:stretch>
            <a:fillRect/>
          </a:stretch>
        </p:blipFill>
        <p:spPr>
          <a:xfrm>
            <a:off x="0" y="0"/>
            <a:ext cx="10801350" cy="7200900"/>
          </a:xfrm>
          <a:prstGeom prst="rect">
            <a:avLst/>
          </a:prstGeom>
        </p:spPr>
      </p:pic>
      <p:sp>
        <p:nvSpPr>
          <p:cNvPr id="3" name="TextBox 2"/>
          <p:cNvSpPr txBox="1"/>
          <p:nvPr/>
        </p:nvSpPr>
        <p:spPr>
          <a:xfrm>
            <a:off x="471453" y="1"/>
            <a:ext cx="5715040" cy="6709529"/>
          </a:xfrm>
          <a:prstGeom prst="rect">
            <a:avLst/>
          </a:prstGeom>
          <a:noFill/>
        </p:spPr>
        <p:txBody>
          <a:bodyPr wrap="square" rtlCol="0">
            <a:spAutoFit/>
          </a:bodyPr>
          <a:lstStyle/>
          <a:p>
            <a:endParaRPr lang="ru-RU" dirty="0" smtClean="0"/>
          </a:p>
          <a:p>
            <a:pPr algn="ctr"/>
            <a:r>
              <a:rPr lang="ru-RU" sz="1800" b="1" dirty="0" smtClean="0">
                <a:solidFill>
                  <a:srgbClr val="002060"/>
                </a:solidFill>
                <a:latin typeface="Times New Roman" pitchFamily="18" charset="0"/>
                <a:cs typeface="Times New Roman" pitchFamily="18" charset="0"/>
              </a:rPr>
              <a:t>Тема: «Азбука питания»</a:t>
            </a:r>
          </a:p>
          <a:p>
            <a:r>
              <a:rPr lang="ru-RU" sz="1600" dirty="0" smtClean="0">
                <a:latin typeface="Times New Roman" pitchFamily="18" charset="0"/>
                <a:cs typeface="Times New Roman" pitchFamily="18" charset="0"/>
              </a:rPr>
              <a:t>Пальчиковая гимнастика  «Ай да суп!</a:t>
            </a:r>
          </a:p>
          <a:p>
            <a:r>
              <a:rPr lang="ru-RU" sz="1600" dirty="0" smtClean="0">
                <a:latin typeface="Times New Roman" pitchFamily="18" charset="0"/>
                <a:cs typeface="Times New Roman" pitchFamily="18" charset="0"/>
              </a:rPr>
              <a:t>Глубоко – не мелко</a:t>
            </a:r>
          </a:p>
          <a:p>
            <a:r>
              <a:rPr lang="ru-RU" sz="1600" dirty="0" smtClean="0">
                <a:latin typeface="Times New Roman" pitchFamily="18" charset="0"/>
                <a:cs typeface="Times New Roman" pitchFamily="18" charset="0"/>
              </a:rPr>
              <a:t>Ладошки согнуть, сложить вместе, изображая кораблик</a:t>
            </a:r>
          </a:p>
          <a:p>
            <a:r>
              <a:rPr lang="ru-RU" sz="1600" dirty="0" smtClean="0">
                <a:latin typeface="Times New Roman" pitchFamily="18" charset="0"/>
                <a:cs typeface="Times New Roman" pitchFamily="18" charset="0"/>
              </a:rPr>
              <a:t>Корабли в тарелке,</a:t>
            </a:r>
          </a:p>
          <a:p>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Луку головка,</a:t>
            </a:r>
          </a:p>
          <a:p>
            <a:r>
              <a:rPr lang="ru-RU" sz="1600" dirty="0" smtClean="0">
                <a:latin typeface="Times New Roman" pitchFamily="18" charset="0"/>
                <a:cs typeface="Times New Roman" pitchFamily="18" charset="0"/>
              </a:rPr>
              <a:t>Загибают пальчики , начиная с большого</a:t>
            </a:r>
          </a:p>
          <a:p>
            <a:r>
              <a:rPr lang="ru-RU" sz="1600" dirty="0" smtClean="0">
                <a:latin typeface="Times New Roman" pitchFamily="18" charset="0"/>
                <a:cs typeface="Times New Roman" pitchFamily="18" charset="0"/>
              </a:rPr>
              <a:t>Красная морковка</a:t>
            </a:r>
          </a:p>
          <a:p>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Петрушка, картошка</a:t>
            </a:r>
          </a:p>
          <a:p>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И крупы немножко</a:t>
            </a:r>
          </a:p>
          <a:p>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Вот кораблик плывёт,</a:t>
            </a:r>
          </a:p>
          <a:p>
            <a:r>
              <a:rPr lang="ru-RU" sz="1600" dirty="0" smtClean="0">
                <a:latin typeface="Times New Roman" pitchFamily="18" charset="0"/>
                <a:cs typeface="Times New Roman" pitchFamily="18" charset="0"/>
              </a:rPr>
              <a:t>Ладошки согнуть, изображая кораблик,  немного покачивая.</a:t>
            </a:r>
          </a:p>
          <a:p>
            <a:r>
              <a:rPr lang="ru-RU" sz="1600" dirty="0" smtClean="0">
                <a:latin typeface="Times New Roman" pitchFamily="18" charset="0"/>
                <a:cs typeface="Times New Roman" pitchFamily="18" charset="0"/>
              </a:rPr>
              <a:t>Заплывает прямо в рот!</a:t>
            </a:r>
          </a:p>
          <a:p>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 </a:t>
            </a:r>
          </a:p>
          <a:p>
            <a:endParaRPr lang="ru-RU" sz="1200" dirty="0" smtClean="0">
              <a:latin typeface="Times New Roman" pitchFamily="18" charset="0"/>
              <a:cs typeface="Times New Roman" pitchFamily="18" charset="0"/>
            </a:endParaRPr>
          </a:p>
          <a:p>
            <a:endParaRPr lang="ru-RU" dirty="0"/>
          </a:p>
        </p:txBody>
      </p:sp>
      <p:sp>
        <p:nvSpPr>
          <p:cNvPr id="5" name="TextBox 4"/>
          <p:cNvSpPr txBox="1"/>
          <p:nvPr/>
        </p:nvSpPr>
        <p:spPr>
          <a:xfrm>
            <a:off x="6543683" y="314302"/>
            <a:ext cx="3702732" cy="4647426"/>
          </a:xfrm>
          <a:prstGeom prst="rect">
            <a:avLst/>
          </a:prstGeom>
          <a:noFill/>
        </p:spPr>
        <p:txBody>
          <a:bodyPr wrap="square" rtlCol="0">
            <a:spAutoFit/>
          </a:bodyPr>
          <a:lstStyle/>
          <a:p>
            <a:pPr algn="ctr"/>
            <a:r>
              <a:rPr lang="ru-RU" sz="1800" b="1" dirty="0" err="1" smtClean="0">
                <a:solidFill>
                  <a:srgbClr val="002060"/>
                </a:solidFill>
                <a:latin typeface="Times New Roman" pitchFamily="18" charset="0"/>
                <a:cs typeface="Times New Roman" pitchFamily="18" charset="0"/>
              </a:rPr>
              <a:t>Логоритмическое</a:t>
            </a:r>
            <a:r>
              <a:rPr lang="ru-RU" sz="1800" b="1" dirty="0" smtClean="0">
                <a:solidFill>
                  <a:srgbClr val="002060"/>
                </a:solidFill>
                <a:latin typeface="Times New Roman" pitchFamily="18" charset="0"/>
                <a:cs typeface="Times New Roman" pitchFamily="18" charset="0"/>
              </a:rPr>
              <a:t> упражнение: «Винегрет и борщ»</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Торопился на обед</a:t>
            </a:r>
          </a:p>
          <a:p>
            <a:r>
              <a:rPr lang="ru-RU" sz="1600" dirty="0" smtClean="0">
                <a:latin typeface="Times New Roman" pitchFamily="18" charset="0"/>
                <a:cs typeface="Times New Roman" pitchFamily="18" charset="0"/>
              </a:rPr>
              <a:t>Бег на месте</a:t>
            </a:r>
          </a:p>
          <a:p>
            <a:r>
              <a:rPr lang="ru-RU" sz="1600" dirty="0" smtClean="0">
                <a:latin typeface="Times New Roman" pitchFamily="18" charset="0"/>
                <a:cs typeface="Times New Roman" pitchFamily="18" charset="0"/>
              </a:rPr>
              <a:t>Винегрет</a:t>
            </a:r>
          </a:p>
          <a:p>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Так старался, так спешил</a:t>
            </a:r>
          </a:p>
          <a:p>
            <a:r>
              <a:rPr lang="ru-RU" sz="1600" dirty="0" smtClean="0">
                <a:latin typeface="Times New Roman" pitchFamily="18" charset="0"/>
                <a:cs typeface="Times New Roman" pitchFamily="18" charset="0"/>
              </a:rPr>
              <a:t> Что в кастрюлю угодил:</a:t>
            </a:r>
          </a:p>
          <a:p>
            <a:r>
              <a:rPr lang="ru-RU" sz="1600" dirty="0" smtClean="0">
                <a:latin typeface="Times New Roman" pitchFamily="18" charset="0"/>
                <a:cs typeface="Times New Roman" pitchFamily="18" charset="0"/>
              </a:rPr>
              <a:t>Наклонились , опустили вниз, свесили.</a:t>
            </a:r>
          </a:p>
          <a:p>
            <a:r>
              <a:rPr lang="ru-RU" sz="1600" dirty="0" smtClean="0">
                <a:latin typeface="Times New Roman" pitchFamily="18" charset="0"/>
                <a:cs typeface="Times New Roman" pitchFamily="18" charset="0"/>
              </a:rPr>
              <a:t>В кипяток свалился – винегрет сварился</a:t>
            </a:r>
          </a:p>
          <a:p>
            <a:r>
              <a:rPr lang="ru-RU" sz="1600" dirty="0" smtClean="0">
                <a:latin typeface="Times New Roman" pitchFamily="18" charset="0"/>
                <a:cs typeface="Times New Roman" pitchFamily="18" charset="0"/>
              </a:rPr>
              <a:t> Вот большая ложка- попробуйте немножко</a:t>
            </a:r>
          </a:p>
          <a:p>
            <a:r>
              <a:rPr lang="ru-RU" sz="1600" dirty="0" smtClean="0">
                <a:latin typeface="Times New Roman" pitchFamily="18" charset="0"/>
                <a:cs typeface="Times New Roman" pitchFamily="18" charset="0"/>
              </a:rPr>
              <a:t>Имитация еды , в руках ложка</a:t>
            </a:r>
          </a:p>
          <a:p>
            <a:r>
              <a:rPr lang="ru-RU" sz="1600" dirty="0" smtClean="0">
                <a:latin typeface="Times New Roman" pitchFamily="18" charset="0"/>
                <a:cs typeface="Times New Roman" pitchFamily="18" charset="0"/>
              </a:rPr>
              <a:t>Вкусно?</a:t>
            </a:r>
          </a:p>
          <a:p>
            <a:r>
              <a:rPr lang="ru-RU" sz="1600" dirty="0" smtClean="0">
                <a:latin typeface="Times New Roman" pitchFamily="18" charset="0"/>
                <a:cs typeface="Times New Roman" pitchFamily="18" charset="0"/>
              </a:rPr>
              <a:t> Во!</a:t>
            </a:r>
          </a:p>
          <a:p>
            <a:r>
              <a:rPr lang="ru-RU" sz="1600" dirty="0" smtClean="0">
                <a:latin typeface="Times New Roman" pitchFamily="18" charset="0"/>
                <a:cs typeface="Times New Roman" pitchFamily="18" charset="0"/>
              </a:rPr>
              <a:t>Показывают большой палец</a:t>
            </a:r>
          </a:p>
          <a:p>
            <a:endParaRPr lang="ru-RU" dirty="0"/>
          </a:p>
        </p:txBody>
      </p:sp>
      <p:pic>
        <p:nvPicPr>
          <p:cNvPr id="4097" name="Picture 1" descr="C:\Users\user\Downloads\20210420_094839.jpg"/>
          <p:cNvPicPr>
            <a:picLocks noChangeAspect="1" noChangeArrowheads="1"/>
          </p:cNvPicPr>
          <p:nvPr/>
        </p:nvPicPr>
        <p:blipFill>
          <a:blip r:embed="rId3" cstate="print"/>
          <a:srcRect/>
          <a:stretch>
            <a:fillRect/>
          </a:stretch>
        </p:blipFill>
        <p:spPr bwMode="auto">
          <a:xfrm>
            <a:off x="5757865" y="4743458"/>
            <a:ext cx="4604056" cy="2070041"/>
          </a:xfrm>
          <a:prstGeom prst="rect">
            <a:avLst/>
          </a:prstGeom>
          <a:noFill/>
        </p:spPr>
      </p:pic>
      <p:pic>
        <p:nvPicPr>
          <p:cNvPr id="4098" name="Picture 2" descr="C:\Users\user\Downloads\20210420_102823 (1).jpg"/>
          <p:cNvPicPr>
            <a:picLocks noChangeAspect="1" noChangeArrowheads="1"/>
          </p:cNvPicPr>
          <p:nvPr/>
        </p:nvPicPr>
        <p:blipFill>
          <a:blip r:embed="rId4" cstate="print"/>
          <a:srcRect/>
          <a:stretch>
            <a:fillRect/>
          </a:stretch>
        </p:blipFill>
        <p:spPr bwMode="auto">
          <a:xfrm>
            <a:off x="542891" y="4743458"/>
            <a:ext cx="4520017" cy="203225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00189413_11-p-krasivii-fon-dlya-detei-11.jpg"/>
          <p:cNvPicPr>
            <a:picLocks noChangeAspect="1"/>
          </p:cNvPicPr>
          <p:nvPr/>
        </p:nvPicPr>
        <p:blipFill>
          <a:blip r:embed="rId2"/>
          <a:stretch>
            <a:fillRect/>
          </a:stretch>
        </p:blipFill>
        <p:spPr>
          <a:xfrm>
            <a:off x="0" y="0"/>
            <a:ext cx="10801350" cy="7200900"/>
          </a:xfrm>
          <a:prstGeom prst="rect">
            <a:avLst/>
          </a:prstGeom>
        </p:spPr>
      </p:pic>
      <p:sp>
        <p:nvSpPr>
          <p:cNvPr id="3" name="TextBox 2"/>
          <p:cNvSpPr txBox="1"/>
          <p:nvPr/>
        </p:nvSpPr>
        <p:spPr>
          <a:xfrm>
            <a:off x="1900213" y="99988"/>
            <a:ext cx="7572427" cy="6832640"/>
          </a:xfrm>
          <a:prstGeom prst="rect">
            <a:avLst/>
          </a:prstGeom>
          <a:noFill/>
        </p:spPr>
        <p:txBody>
          <a:bodyPr wrap="square" rtlCol="0">
            <a:spAutoFit/>
          </a:bodyPr>
          <a:lstStyle/>
          <a:p>
            <a:pPr algn="ctr"/>
            <a:r>
              <a:rPr lang="ru-RU" sz="1800" b="1" dirty="0" smtClean="0">
                <a:solidFill>
                  <a:srgbClr val="002060"/>
                </a:solidFill>
                <a:latin typeface="Times New Roman" pitchFamily="18" charset="0"/>
                <a:cs typeface="Times New Roman" pitchFamily="18" charset="0"/>
              </a:rPr>
              <a:t>«Маша варежку надела»</a:t>
            </a:r>
          </a:p>
          <a:p>
            <a:r>
              <a:rPr lang="ru-RU" sz="1600" dirty="0" smtClean="0">
                <a:latin typeface="Times New Roman" pitchFamily="18" charset="0"/>
                <a:cs typeface="Times New Roman" pitchFamily="18" charset="0"/>
              </a:rPr>
              <a:t>Маша варежку надела:                         (Сжать пальцы в кулачок.)</a:t>
            </a:r>
          </a:p>
          <a:p>
            <a:r>
              <a:rPr lang="ru-RU" sz="1600" dirty="0" smtClean="0">
                <a:latin typeface="Times New Roman" pitchFamily="18" charset="0"/>
                <a:cs typeface="Times New Roman" pitchFamily="18" charset="0"/>
              </a:rPr>
              <a:t>«Ой, куда я пальчик дела?</a:t>
            </a:r>
          </a:p>
          <a:p>
            <a:r>
              <a:rPr lang="ru-RU" sz="1600" dirty="0" smtClean="0">
                <a:latin typeface="Times New Roman" pitchFamily="18" charset="0"/>
                <a:cs typeface="Times New Roman" pitchFamily="18" charset="0"/>
              </a:rPr>
              <a:t>Нету пальчика, пропал,                        (Все пальцы разжать, кроме одного.)</a:t>
            </a:r>
          </a:p>
          <a:p>
            <a:r>
              <a:rPr lang="ru-RU" sz="1600" dirty="0" smtClean="0">
                <a:latin typeface="Times New Roman" pitchFamily="18" charset="0"/>
                <a:cs typeface="Times New Roman" pitchFamily="18" charset="0"/>
              </a:rPr>
              <a:t>в свой домишко не попал».</a:t>
            </a:r>
          </a:p>
          <a:p>
            <a:r>
              <a:rPr lang="ru-RU" sz="1600" dirty="0" smtClean="0">
                <a:latin typeface="Times New Roman" pitchFamily="18" charset="0"/>
                <a:cs typeface="Times New Roman" pitchFamily="18" charset="0"/>
              </a:rPr>
              <a:t>Маша варежку сняла:                           (Разогнуть оставшийся согнутым палец.)</a:t>
            </a:r>
          </a:p>
          <a:p>
            <a:r>
              <a:rPr lang="ru-RU" sz="1600" dirty="0" smtClean="0">
                <a:latin typeface="Times New Roman" pitchFamily="18" charset="0"/>
                <a:cs typeface="Times New Roman" pitchFamily="18" charset="0"/>
              </a:rPr>
              <a:t>«Поглядите-ка, нашла!</a:t>
            </a:r>
          </a:p>
          <a:p>
            <a:r>
              <a:rPr lang="ru-RU" sz="1600" dirty="0" smtClean="0">
                <a:latin typeface="Times New Roman" pitchFamily="18" charset="0"/>
                <a:cs typeface="Times New Roman" pitchFamily="18" charset="0"/>
              </a:rPr>
              <a:t>Ищешь, ищешь и найдешь,                 (Сжать пальцы в кулачок.)</a:t>
            </a:r>
          </a:p>
          <a:p>
            <a:r>
              <a:rPr lang="ru-RU" sz="1600" dirty="0" smtClean="0">
                <a:latin typeface="Times New Roman" pitchFamily="18" charset="0"/>
                <a:cs typeface="Times New Roman" pitchFamily="18" charset="0"/>
              </a:rPr>
              <a:t>здравствуй, пальчик, как живешь?»</a:t>
            </a:r>
          </a:p>
          <a:p>
            <a:r>
              <a:rPr lang="ru-RU" sz="1600" dirty="0" smtClean="0">
                <a:latin typeface="Times New Roman" pitchFamily="18" charset="0"/>
                <a:cs typeface="Times New Roman" pitchFamily="18" charset="0"/>
              </a:rPr>
              <a:t> «Ох, испачкалась одежда»</a:t>
            </a:r>
          </a:p>
          <a:p>
            <a:r>
              <a:rPr lang="ru-RU" sz="1600" dirty="0" smtClean="0">
                <a:latin typeface="Times New Roman" pitchFamily="18" charset="0"/>
                <a:cs typeface="Times New Roman" pitchFamily="18" charset="0"/>
              </a:rPr>
              <a:t>Ох, испачкалась одежда,                  (Дети сопровождают текст стихотворения </a:t>
            </a:r>
            <a:r>
              <a:rPr lang="ru-RU" sz="1600" dirty="0" err="1" smtClean="0">
                <a:latin typeface="Times New Roman" pitchFamily="18" charset="0"/>
                <a:cs typeface="Times New Roman" pitchFamily="18" charset="0"/>
              </a:rPr>
              <a:t>соот</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Мы ее не берегли,                               </a:t>
            </a:r>
            <a:r>
              <a:rPr lang="ru-RU" sz="1600" dirty="0" err="1" smtClean="0">
                <a:latin typeface="Times New Roman" pitchFamily="18" charset="0"/>
                <a:cs typeface="Times New Roman" pitchFamily="18" charset="0"/>
              </a:rPr>
              <a:t>ветствующими</a:t>
            </a:r>
            <a:r>
              <a:rPr lang="ru-RU" sz="1600" dirty="0" smtClean="0">
                <a:latin typeface="Times New Roman" pitchFamily="18" charset="0"/>
                <a:cs typeface="Times New Roman" pitchFamily="18" charset="0"/>
              </a:rPr>
              <a:t> движениями)</a:t>
            </a:r>
          </a:p>
          <a:p>
            <a:r>
              <a:rPr lang="ru-RU" sz="1600" dirty="0" smtClean="0">
                <a:latin typeface="Times New Roman" pitchFamily="18" charset="0"/>
                <a:cs typeface="Times New Roman" pitchFamily="18" charset="0"/>
              </a:rPr>
              <a:t>Обращались с ней небрежно,</a:t>
            </a:r>
          </a:p>
          <a:p>
            <a:r>
              <a:rPr lang="ru-RU" sz="1600" dirty="0" smtClean="0">
                <a:latin typeface="Times New Roman" pitchFamily="18" charset="0"/>
                <a:cs typeface="Times New Roman" pitchFamily="18" charset="0"/>
              </a:rPr>
              <a:t>Мяли, пачкали в пыли.</a:t>
            </a:r>
          </a:p>
          <a:p>
            <a:r>
              <a:rPr lang="ru-RU" sz="1600" dirty="0" smtClean="0">
                <a:latin typeface="Times New Roman" pitchFamily="18" charset="0"/>
                <a:cs typeface="Times New Roman" pitchFamily="18" charset="0"/>
              </a:rPr>
              <a:t>Надо нам ее спасти</a:t>
            </a:r>
          </a:p>
          <a:p>
            <a:r>
              <a:rPr lang="ru-RU" sz="1600" dirty="0" smtClean="0">
                <a:latin typeface="Times New Roman" pitchFamily="18" charset="0"/>
                <a:cs typeface="Times New Roman" pitchFamily="18" charset="0"/>
              </a:rPr>
              <a:t>И в порядок привести.</a:t>
            </a:r>
          </a:p>
          <a:p>
            <a:r>
              <a:rPr lang="ru-RU" sz="1600" dirty="0" smtClean="0">
                <a:latin typeface="Times New Roman" pitchFamily="18" charset="0"/>
                <a:cs typeface="Times New Roman" pitchFamily="18" charset="0"/>
              </a:rPr>
              <a:t> В тазик воду наливаем,</a:t>
            </a:r>
          </a:p>
          <a:p>
            <a:r>
              <a:rPr lang="ru-RU" sz="1600" dirty="0" err="1" smtClean="0">
                <a:latin typeface="Times New Roman" pitchFamily="18" charset="0"/>
                <a:cs typeface="Times New Roman" pitchFamily="18" charset="0"/>
              </a:rPr>
              <a:t>Порошочку</a:t>
            </a:r>
            <a:r>
              <a:rPr lang="ru-RU" sz="1600" dirty="0" smtClean="0">
                <a:latin typeface="Times New Roman" pitchFamily="18" charset="0"/>
                <a:cs typeface="Times New Roman" pitchFamily="18" charset="0"/>
              </a:rPr>
              <a:t> насыпаем.</a:t>
            </a:r>
          </a:p>
          <a:p>
            <a:r>
              <a:rPr lang="ru-RU" sz="1600" dirty="0" smtClean="0">
                <a:latin typeface="Times New Roman" pitchFamily="18" charset="0"/>
                <a:cs typeface="Times New Roman" pitchFamily="18" charset="0"/>
              </a:rPr>
              <a:t>Всю одежду мы замочим,</a:t>
            </a:r>
          </a:p>
          <a:p>
            <a:r>
              <a:rPr lang="ru-RU" sz="1600" dirty="0" smtClean="0">
                <a:latin typeface="Times New Roman" pitchFamily="18" charset="0"/>
                <a:cs typeface="Times New Roman" pitchFamily="18" charset="0"/>
              </a:rPr>
              <a:t>Пятна тщательно потрем,</a:t>
            </a:r>
          </a:p>
          <a:p>
            <a:r>
              <a:rPr lang="ru-RU" sz="1600" dirty="0" smtClean="0">
                <a:latin typeface="Times New Roman" pitchFamily="18" charset="0"/>
                <a:cs typeface="Times New Roman" pitchFamily="18" charset="0"/>
              </a:rPr>
              <a:t>Постираем, прополощем,</a:t>
            </a:r>
          </a:p>
          <a:p>
            <a:r>
              <a:rPr lang="ru-RU" sz="1600" dirty="0" smtClean="0">
                <a:latin typeface="Times New Roman" pitchFamily="18" charset="0"/>
                <a:cs typeface="Times New Roman" pitchFamily="18" charset="0"/>
              </a:rPr>
              <a:t>Отожмем ее, встряхнем.</a:t>
            </a:r>
          </a:p>
          <a:p>
            <a:r>
              <a:rPr lang="ru-RU" sz="1600" dirty="0" smtClean="0">
                <a:latin typeface="Times New Roman" pitchFamily="18" charset="0"/>
                <a:cs typeface="Times New Roman" pitchFamily="18" charset="0"/>
              </a:rPr>
              <a:t> А потом легко и ловко</a:t>
            </a:r>
          </a:p>
          <a:p>
            <a:r>
              <a:rPr lang="ru-RU" sz="1600" dirty="0" smtClean="0">
                <a:latin typeface="Times New Roman" pitchFamily="18" charset="0"/>
                <a:cs typeface="Times New Roman" pitchFamily="18" charset="0"/>
              </a:rPr>
              <a:t>Все развесим на веревках.</a:t>
            </a:r>
          </a:p>
          <a:p>
            <a:r>
              <a:rPr lang="ru-RU" sz="1600" dirty="0" smtClean="0">
                <a:latin typeface="Times New Roman" pitchFamily="18" charset="0"/>
                <a:cs typeface="Times New Roman" pitchFamily="18" charset="0"/>
              </a:rPr>
              <a:t>А пока одежда сушится,</a:t>
            </a:r>
          </a:p>
          <a:p>
            <a:r>
              <a:rPr lang="ru-RU" sz="1600" dirty="0" smtClean="0">
                <a:latin typeface="Times New Roman" pitchFamily="18" charset="0"/>
                <a:cs typeface="Times New Roman" pitchFamily="18" charset="0"/>
              </a:rPr>
              <a:t>Мы попрыгаем, покружимся.</a:t>
            </a:r>
          </a:p>
          <a:p>
            <a:endParaRPr lang="ru-RU" dirty="0"/>
          </a:p>
        </p:txBody>
      </p:sp>
      <p:sp>
        <p:nvSpPr>
          <p:cNvPr id="3074" name="AutoShape 2" descr="https://apf.mail.ru/cgi-bin/readmsg?id=16189963252130075273;0;7&amp;exif=1&amp;full=1&amp;x-email=elena19820906%40mail.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https://apf.mail.ru/cgi-bin/readmsg?id=16189963252130075273;0;7&amp;exif=1&amp;full=1&amp;x-email=elena19820906%40mail.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7" name="Picture 5" descr="C:\Users\user\Downloads\20210420_100750.jpg"/>
          <p:cNvPicPr>
            <a:picLocks noChangeAspect="1" noChangeArrowheads="1"/>
          </p:cNvPicPr>
          <p:nvPr/>
        </p:nvPicPr>
        <p:blipFill>
          <a:blip r:embed="rId3" cstate="print"/>
          <a:srcRect/>
          <a:stretch>
            <a:fillRect/>
          </a:stretch>
        </p:blipFill>
        <p:spPr bwMode="auto">
          <a:xfrm>
            <a:off x="4686295" y="3457574"/>
            <a:ext cx="5719966" cy="257176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00189413_11-p-krasivii-fon-dlya-detei-11.jpg"/>
          <p:cNvPicPr>
            <a:picLocks noChangeAspect="1"/>
          </p:cNvPicPr>
          <p:nvPr/>
        </p:nvPicPr>
        <p:blipFill>
          <a:blip r:embed="rId2"/>
          <a:stretch>
            <a:fillRect/>
          </a:stretch>
        </p:blipFill>
        <p:spPr>
          <a:xfrm>
            <a:off x="0" y="0"/>
            <a:ext cx="10801350" cy="7200900"/>
          </a:xfrm>
          <a:prstGeom prst="rect">
            <a:avLst/>
          </a:prstGeom>
        </p:spPr>
      </p:pic>
      <p:sp>
        <p:nvSpPr>
          <p:cNvPr id="3" name="TextBox 2"/>
          <p:cNvSpPr txBox="1"/>
          <p:nvPr/>
        </p:nvSpPr>
        <p:spPr>
          <a:xfrm>
            <a:off x="1400147" y="171426"/>
            <a:ext cx="8215370" cy="2923877"/>
          </a:xfrm>
          <a:prstGeom prst="rect">
            <a:avLst/>
          </a:prstGeom>
          <a:noFill/>
        </p:spPr>
        <p:txBody>
          <a:bodyPr wrap="square" rtlCol="0">
            <a:spAutoFit/>
          </a:bodyPr>
          <a:lstStyle/>
          <a:p>
            <a:r>
              <a:rPr lang="ru-RU" b="1" u="sng" dirty="0" err="1" smtClean="0">
                <a:solidFill>
                  <a:srgbClr val="FF0000"/>
                </a:solidFill>
                <a:latin typeface="Times New Roman" pitchFamily="18" charset="0"/>
                <a:cs typeface="Times New Roman" pitchFamily="18" charset="0"/>
              </a:rPr>
              <a:t>Психогимнастика</a:t>
            </a:r>
            <a:r>
              <a:rPr lang="ru-RU" dirty="0" smtClean="0">
                <a:solidFill>
                  <a:srgbClr val="FF0000"/>
                </a:solidFill>
                <a:latin typeface="Times New Roman" pitchFamily="18" charset="0"/>
                <a:cs typeface="Times New Roman" pitchFamily="18" charset="0"/>
              </a:rPr>
              <a:t> </a:t>
            </a:r>
            <a:r>
              <a:rPr lang="ru-RU" sz="1800" dirty="0" smtClean="0">
                <a:latin typeface="Times New Roman" pitchFamily="18" charset="0"/>
                <a:cs typeface="Times New Roman" pitchFamily="18" charset="0"/>
              </a:rPr>
              <a:t>- курс специальных занятий (этюдов, игр, упражнений), направленных на развитие и коррекцию различных сторон психики ребенка (как его познавательной, так и эмоционально-личностной сферы).</a:t>
            </a:r>
          </a:p>
          <a:p>
            <a:r>
              <a:rPr lang="ru-RU" sz="1800" dirty="0" smtClean="0">
                <a:latin typeface="Times New Roman" pitchFamily="18" charset="0"/>
                <a:cs typeface="Times New Roman" pitchFamily="18" charset="0"/>
              </a:rPr>
              <a:t>Прежде всего такие занятия показаны детям с чрезмерной утомляемостью, замкнутым, с неврозами, нарушениями характера, легкими задержками психического развития и другими нервно-психическими расстройствами, находящимися на границе здоровья и болезни.</a:t>
            </a:r>
          </a:p>
          <a:p>
            <a:r>
              <a:rPr lang="ru-RU" sz="1800" dirty="0" smtClean="0">
                <a:latin typeface="Times New Roman" pitchFamily="18" charset="0"/>
                <a:cs typeface="Times New Roman" pitchFamily="18" charset="0"/>
              </a:rPr>
              <a:t>Не менее важно использовать </a:t>
            </a:r>
            <a:r>
              <a:rPr lang="ru-RU" sz="1800" dirty="0" err="1" smtClean="0">
                <a:latin typeface="Times New Roman" pitchFamily="18" charset="0"/>
                <a:cs typeface="Times New Roman" pitchFamily="18" charset="0"/>
              </a:rPr>
              <a:t>психогимнастику</a:t>
            </a:r>
            <a:r>
              <a:rPr lang="ru-RU" sz="1800" dirty="0" smtClean="0">
                <a:latin typeface="Times New Roman" pitchFamily="18" charset="0"/>
                <a:cs typeface="Times New Roman" pitchFamily="18" charset="0"/>
              </a:rPr>
              <a:t> в профилактической работе с практически здоровыми детьми с целью психофизической разрядки.</a:t>
            </a:r>
          </a:p>
          <a:p>
            <a:endParaRPr lang="ru-RU" dirty="0"/>
          </a:p>
        </p:txBody>
      </p:sp>
      <p:sp>
        <p:nvSpPr>
          <p:cNvPr id="4" name="TextBox 3"/>
          <p:cNvSpPr txBox="1"/>
          <p:nvPr/>
        </p:nvSpPr>
        <p:spPr>
          <a:xfrm>
            <a:off x="542891" y="2886070"/>
            <a:ext cx="4857784" cy="4278094"/>
          </a:xfrm>
          <a:prstGeom prst="rect">
            <a:avLst/>
          </a:prstGeom>
          <a:noFill/>
        </p:spPr>
        <p:txBody>
          <a:bodyPr wrap="square" rtlCol="0">
            <a:spAutoFit/>
          </a:bodyPr>
          <a:lstStyle/>
          <a:p>
            <a:pPr algn="ctr"/>
            <a:r>
              <a:rPr lang="ru-RU" sz="1800" b="1" dirty="0" smtClean="0">
                <a:solidFill>
                  <a:srgbClr val="002060"/>
                </a:solidFill>
                <a:latin typeface="Times New Roman" pitchFamily="18" charset="0"/>
                <a:cs typeface="Times New Roman" pitchFamily="18" charset="0"/>
              </a:rPr>
              <a:t>Волшебный </a:t>
            </a:r>
            <a:r>
              <a:rPr lang="ru-RU" sz="1800" b="1" dirty="0" smtClean="0">
                <a:solidFill>
                  <a:srgbClr val="002060"/>
                </a:solidFill>
                <a:latin typeface="Times New Roman" pitchFamily="18" charset="0"/>
                <a:cs typeface="Times New Roman" pitchFamily="18" charset="0"/>
              </a:rPr>
              <a:t>цветок</a:t>
            </a:r>
            <a:endParaRPr lang="ru-RU" sz="1800" dirty="0" smtClean="0">
              <a:solidFill>
                <a:srgbClr val="002060"/>
              </a:solidFill>
              <a:latin typeface="Times New Roman" pitchFamily="18" charset="0"/>
              <a:cs typeface="Times New Roman" pitchFamily="18" charset="0"/>
            </a:endParaRPr>
          </a:p>
          <a:p>
            <a:r>
              <a:rPr lang="ru-RU" sz="1800" b="1" dirty="0" smtClean="0">
                <a:latin typeface="Times New Roman" pitchFamily="18" charset="0"/>
                <a:cs typeface="Times New Roman" pitchFamily="18" charset="0"/>
              </a:rPr>
              <a:t>Цель</a:t>
            </a:r>
            <a:r>
              <a:rPr lang="ru-RU" sz="1800" dirty="0" smtClean="0">
                <a:latin typeface="Times New Roman" pitchFamily="18" charset="0"/>
                <a:cs typeface="Times New Roman" pitchFamily="18" charset="0"/>
              </a:rPr>
              <a:t>. Учить выражать свою индивидуальность. Представлять себя другим детям в группе.</a:t>
            </a:r>
          </a:p>
          <a:p>
            <a:r>
              <a:rPr lang="ru-RU" sz="1800" dirty="0" smtClean="0">
                <a:latin typeface="Times New Roman" pitchFamily="18" charset="0"/>
                <a:cs typeface="Times New Roman" pitchFamily="18" charset="0"/>
              </a:rPr>
              <a:t>Детям </a:t>
            </a:r>
            <a:r>
              <a:rPr lang="ru-RU" sz="1800" dirty="0" smtClean="0">
                <a:latin typeface="Times New Roman" pitchFamily="18" charset="0"/>
                <a:cs typeface="Times New Roman" pitchFamily="18" charset="0"/>
              </a:rPr>
              <a:t>предлагают представить себя маленькими ростками цветов. По желанию, они выбирают, кто каким будет цветком. Далее под музыку показывают, как цветок распускается (дети медленно поднимаются в полный рост, раскрывают руки, сложенные «бутоном»). Затем каждый ребенок рассказывает о себе: где и с кем он растет, как себя чувствует, о чем мечтает, что любит, с кем хочет дружить и так далее.</a:t>
            </a:r>
          </a:p>
          <a:p>
            <a:endParaRPr lang="ru-RU" dirty="0"/>
          </a:p>
        </p:txBody>
      </p:sp>
      <p:sp>
        <p:nvSpPr>
          <p:cNvPr id="5" name="TextBox 4"/>
          <p:cNvSpPr txBox="1"/>
          <p:nvPr/>
        </p:nvSpPr>
        <p:spPr>
          <a:xfrm>
            <a:off x="5757865" y="3028946"/>
            <a:ext cx="4429156" cy="4001095"/>
          </a:xfrm>
          <a:prstGeom prst="rect">
            <a:avLst/>
          </a:prstGeom>
          <a:noFill/>
        </p:spPr>
        <p:txBody>
          <a:bodyPr wrap="square" rtlCol="0">
            <a:spAutoFit/>
          </a:bodyPr>
          <a:lstStyle/>
          <a:p>
            <a:pPr algn="ctr"/>
            <a:r>
              <a:rPr lang="ru-RU" sz="1800" b="1" dirty="0" smtClean="0">
                <a:solidFill>
                  <a:srgbClr val="002060"/>
                </a:solidFill>
                <a:latin typeface="Times New Roman" pitchFamily="18" charset="0"/>
                <a:cs typeface="Times New Roman" pitchFamily="18" charset="0"/>
              </a:rPr>
              <a:t>Волшебный </a:t>
            </a:r>
            <a:r>
              <a:rPr lang="ru-RU" sz="1800" b="1" dirty="0" smtClean="0">
                <a:solidFill>
                  <a:srgbClr val="002060"/>
                </a:solidFill>
                <a:latin typeface="Times New Roman" pitchFamily="18" charset="0"/>
                <a:cs typeface="Times New Roman" pitchFamily="18" charset="0"/>
              </a:rPr>
              <a:t>стул</a:t>
            </a:r>
            <a:endParaRPr lang="ru-RU" sz="1800" dirty="0" smtClean="0">
              <a:solidFill>
                <a:srgbClr val="002060"/>
              </a:solidFill>
              <a:latin typeface="Times New Roman" pitchFamily="18" charset="0"/>
              <a:cs typeface="Times New Roman" pitchFamily="18" charset="0"/>
            </a:endParaRPr>
          </a:p>
          <a:p>
            <a:r>
              <a:rPr lang="ru-RU" sz="1800" b="1" i="1" dirty="0" smtClean="0">
                <a:latin typeface="Times New Roman" pitchFamily="18" charset="0"/>
                <a:cs typeface="Times New Roman" pitchFamily="18" charset="0"/>
              </a:rPr>
              <a:t>Цель</a:t>
            </a:r>
            <a:r>
              <a:rPr lang="ru-RU" sz="1800" b="1" i="1"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Воспитывать умение быть ласковым, активизировать в речи детей нежные, ласковые слова.</a:t>
            </a:r>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Один </a:t>
            </a:r>
            <a:r>
              <a:rPr lang="ru-RU" sz="1800" dirty="0" smtClean="0">
                <a:latin typeface="Times New Roman" pitchFamily="18" charset="0"/>
                <a:cs typeface="Times New Roman" pitchFamily="18" charset="0"/>
              </a:rPr>
              <a:t>ребенок садится в центр круга на «волшебный стул». Воспитатель предупреждает детей о том, что о сидящем на стуле можно говорить только хорошие слова. Дети говорят добрые, ласковые слова, комплимент. Можно погладить сидящего на стуле, обнять, поцеловать. Затем дети говорят, что им понравилось больше: сидеть и слушать или говорить.</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00189413_11-p-krasivii-fon-dlya-detei-11.jpg"/>
          <p:cNvPicPr>
            <a:picLocks noChangeAspect="1"/>
          </p:cNvPicPr>
          <p:nvPr/>
        </p:nvPicPr>
        <p:blipFill>
          <a:blip r:embed="rId2"/>
          <a:stretch>
            <a:fillRect/>
          </a:stretch>
        </p:blipFill>
        <p:spPr>
          <a:xfrm>
            <a:off x="0" y="0"/>
            <a:ext cx="10801350" cy="7200900"/>
          </a:xfrm>
          <a:prstGeom prst="rect">
            <a:avLst/>
          </a:prstGeom>
        </p:spPr>
      </p:pic>
      <p:sp>
        <p:nvSpPr>
          <p:cNvPr id="3" name="TextBox 2"/>
          <p:cNvSpPr txBox="1"/>
          <p:nvPr/>
        </p:nvSpPr>
        <p:spPr>
          <a:xfrm>
            <a:off x="828643" y="314302"/>
            <a:ext cx="9215502" cy="2923877"/>
          </a:xfrm>
          <a:prstGeom prst="rect">
            <a:avLst/>
          </a:prstGeom>
          <a:noFill/>
        </p:spPr>
        <p:txBody>
          <a:bodyPr wrap="square" rtlCol="0">
            <a:spAutoFit/>
          </a:bodyPr>
          <a:lstStyle/>
          <a:p>
            <a:pPr algn="ctr"/>
            <a:r>
              <a:rPr lang="ru-RU" b="1" dirty="0" smtClean="0">
                <a:solidFill>
                  <a:srgbClr val="002060"/>
                </a:solidFill>
                <a:latin typeface="Times New Roman" pitchFamily="18" charset="0"/>
                <a:cs typeface="Times New Roman" pitchFamily="18" charset="0"/>
              </a:rPr>
              <a:t>Поделись своим теплом</a:t>
            </a:r>
          </a:p>
          <a:p>
            <a:r>
              <a:rPr lang="ru-RU" sz="1800" b="1" i="1" dirty="0" smtClean="0">
                <a:latin typeface="Times New Roman" pitchFamily="18" charset="0"/>
                <a:cs typeface="Times New Roman" pitchFamily="18" charset="0"/>
              </a:rPr>
              <a:t>Цель</a:t>
            </a:r>
            <a:r>
              <a:rPr lang="ru-RU" sz="1800" i="1" dirty="0" smtClean="0">
                <a:latin typeface="Times New Roman" pitchFamily="18" charset="0"/>
                <a:cs typeface="Times New Roman" pitchFamily="18" charset="0"/>
              </a:rPr>
              <a:t>. Развитие эмоционально-волевой сферы личности ребенка, доброжелательность, взаимопомощи</a:t>
            </a:r>
            <a:r>
              <a:rPr lang="ru-RU" sz="1800" dirty="0" smtClean="0">
                <a:latin typeface="Times New Roman" pitchFamily="18" charset="0"/>
                <a:cs typeface="Times New Roman" pitchFamily="18" charset="0"/>
              </a:rPr>
              <a:t>.</a:t>
            </a:r>
          </a:p>
          <a:p>
            <a:r>
              <a:rPr lang="ru-RU" sz="1800" dirty="0" smtClean="0">
                <a:latin typeface="Times New Roman" pitchFamily="18" charset="0"/>
                <a:cs typeface="Times New Roman" pitchFamily="18" charset="0"/>
              </a:rPr>
              <a:t>Предложить детям найти свое сердце, прижав обе ладони к груди, и прислушаться, как оно стучит. Затем каждый должен представить, что у него вместо сердца кусочек ласкового солнышка. Теплый свет его разливается по телу. Его так много, что он не помещается в груди. Воспитатель предлагает поделиться этим теплом с другими. Дети прикасаются друг к другу со словами: я хочу поделиться с тобой своим теплом. Затем дети делятся своими ощущениями.</a:t>
            </a:r>
          </a:p>
          <a:p>
            <a:endParaRPr lang="ru-RU" dirty="0"/>
          </a:p>
        </p:txBody>
      </p:sp>
      <p:pic>
        <p:nvPicPr>
          <p:cNvPr id="1025" name="Picture 1" descr="G:\Фотографии все\старшая - подгот группа\IMAG1019.jpg"/>
          <p:cNvPicPr>
            <a:picLocks noChangeAspect="1" noChangeArrowheads="1"/>
          </p:cNvPicPr>
          <p:nvPr/>
        </p:nvPicPr>
        <p:blipFill>
          <a:blip r:embed="rId3" cstate="print"/>
          <a:srcRect/>
          <a:stretch>
            <a:fillRect/>
          </a:stretch>
        </p:blipFill>
        <p:spPr bwMode="auto">
          <a:xfrm>
            <a:off x="2971783" y="2957508"/>
            <a:ext cx="6323368" cy="378621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00189413_11-p-krasivii-fon-dlya-detei-11.jpg"/>
          <p:cNvPicPr>
            <a:picLocks noChangeAspect="1"/>
          </p:cNvPicPr>
          <p:nvPr/>
        </p:nvPicPr>
        <p:blipFill>
          <a:blip r:embed="rId2"/>
          <a:stretch>
            <a:fillRect/>
          </a:stretch>
        </p:blipFill>
        <p:spPr>
          <a:xfrm>
            <a:off x="0" y="0"/>
            <a:ext cx="10801350" cy="7200900"/>
          </a:xfrm>
          <a:prstGeom prst="rect">
            <a:avLst/>
          </a:prstGeom>
        </p:spPr>
      </p:pic>
      <p:sp>
        <p:nvSpPr>
          <p:cNvPr id="3" name="TextBox 2"/>
          <p:cNvSpPr txBox="1"/>
          <p:nvPr/>
        </p:nvSpPr>
        <p:spPr>
          <a:xfrm>
            <a:off x="1185833" y="957244"/>
            <a:ext cx="8715436" cy="4462760"/>
          </a:xfrm>
          <a:prstGeom prst="rect">
            <a:avLst/>
          </a:prstGeom>
          <a:noFill/>
        </p:spPr>
        <p:txBody>
          <a:bodyPr wrap="square" rtlCol="0">
            <a:spAutoFit/>
          </a:bodyPr>
          <a:lstStyle/>
          <a:p>
            <a:r>
              <a:rPr lang="ru-RU" sz="2400" b="1" dirty="0" smtClean="0">
                <a:solidFill>
                  <a:srgbClr val="FF0000"/>
                </a:solidFill>
                <a:latin typeface="Times New Roman" pitchFamily="18" charset="0"/>
                <a:cs typeface="Times New Roman" pitchFamily="18" charset="0"/>
              </a:rPr>
              <a:t>Релаксация</a:t>
            </a:r>
            <a:r>
              <a:rPr lang="ru-RU" dirty="0" smtClean="0">
                <a:latin typeface="Times New Roman" pitchFamily="18" charset="0"/>
                <a:cs typeface="Times New Roman" pitchFamily="18" charset="0"/>
              </a:rPr>
              <a:t> - (от лат. </a:t>
            </a:r>
            <a:r>
              <a:rPr lang="ru-RU" dirty="0" err="1" smtClean="0">
                <a:latin typeface="Times New Roman" pitchFamily="18" charset="0"/>
                <a:cs typeface="Times New Roman" pitchFamily="18" charset="0"/>
              </a:rPr>
              <a:t>relaxation</a:t>
            </a:r>
            <a:r>
              <a:rPr lang="ru-RU" dirty="0" smtClean="0">
                <a:latin typeface="Times New Roman" pitchFamily="18" charset="0"/>
                <a:cs typeface="Times New Roman" pitchFamily="18" charset="0"/>
              </a:rPr>
              <a:t> – ослабление, расслабление) – глубокое мышечное расслабление.</a:t>
            </a:r>
          </a:p>
          <a:p>
            <a:r>
              <a:rPr lang="ru-RU" dirty="0" smtClean="0">
                <a:latin typeface="Times New Roman" pitchFamily="18" charset="0"/>
                <a:cs typeface="Times New Roman" pitchFamily="18" charset="0"/>
              </a:rPr>
              <a:t>Она помогает успокоиться, снять психическое напряжение, восстанавливая эмоциональное и психическое равновесие и тем самым помогает сохранить и укрепить здоровье человека.</a:t>
            </a:r>
          </a:p>
          <a:p>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Релаксация бывает и непроизвольной. Например, в процессе активных физических действий тело самопроизвольно сбрасывает излишки напряжения, поэтому мышечная усталость после физических упражнений благоприятна для тела. Мышечная усталость – это уже непроизвольное расслабление.</a:t>
            </a:r>
          </a:p>
          <a:p>
            <a:r>
              <a:rPr lang="ru-RU" dirty="0" smtClean="0">
                <a:latin typeface="Times New Roman" pitchFamily="18" charset="0"/>
                <a:cs typeface="Times New Roman" pitchFamily="18" charset="0"/>
              </a:rPr>
              <a:t>    Произвольная релаксация – это расслабление, возникающее после выполнения специальных  релаксационных упражнений, с которыми я вас сегодня хочу познакомить.</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00189413_11-p-krasivii-fon-dlya-detei-11.jpg"/>
          <p:cNvPicPr>
            <a:picLocks noChangeAspect="1"/>
          </p:cNvPicPr>
          <p:nvPr/>
        </p:nvPicPr>
        <p:blipFill>
          <a:blip r:embed="rId2"/>
          <a:stretch>
            <a:fillRect/>
          </a:stretch>
        </p:blipFill>
        <p:spPr>
          <a:xfrm>
            <a:off x="0" y="0"/>
            <a:ext cx="10801350" cy="7200900"/>
          </a:xfrm>
          <a:prstGeom prst="rect">
            <a:avLst/>
          </a:prstGeom>
        </p:spPr>
      </p:pic>
      <p:sp>
        <p:nvSpPr>
          <p:cNvPr id="3" name="TextBox 2"/>
          <p:cNvSpPr txBox="1"/>
          <p:nvPr/>
        </p:nvSpPr>
        <p:spPr>
          <a:xfrm>
            <a:off x="900081" y="171426"/>
            <a:ext cx="4857784" cy="7048083"/>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Упражнение «Волшебный сон</a:t>
            </a:r>
            <a:r>
              <a:rPr lang="ru-RU" sz="1600" b="1" dirty="0" smtClean="0">
                <a:latin typeface="Times New Roman" pitchFamily="18" charset="0"/>
                <a:cs typeface="Times New Roman" pitchFamily="18" charset="0"/>
              </a:rPr>
              <a:t>»</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Цель: обучение позе покоя.</a:t>
            </a:r>
          </a:p>
          <a:p>
            <a:r>
              <a:rPr lang="ru-RU" sz="1600" dirty="0" smtClean="0">
                <a:latin typeface="Times New Roman" pitchFamily="18" charset="0"/>
                <a:cs typeface="Times New Roman" pitchFamily="18" charset="0"/>
              </a:rPr>
              <a:t>Дети лежат на ковре лицом вверх, звучит не громко музыка. Педагог медленно произносит:</a:t>
            </a:r>
          </a:p>
          <a:p>
            <a:r>
              <a:rPr lang="ru-RU" sz="1600" dirty="0" smtClean="0">
                <a:latin typeface="Times New Roman" pitchFamily="18" charset="0"/>
                <a:cs typeface="Times New Roman" pitchFamily="18" charset="0"/>
              </a:rPr>
              <a:t>«Напряженье улетело…</a:t>
            </a:r>
          </a:p>
          <a:p>
            <a:r>
              <a:rPr lang="ru-RU" sz="1600" dirty="0" smtClean="0">
                <a:latin typeface="Times New Roman" pitchFamily="18" charset="0"/>
                <a:cs typeface="Times New Roman" pitchFamily="18" charset="0"/>
              </a:rPr>
              <a:t>И расслаблено всё тело, (2 раза)</a:t>
            </a:r>
          </a:p>
          <a:p>
            <a:r>
              <a:rPr lang="ru-RU" sz="1600" dirty="0" smtClean="0">
                <a:latin typeface="Times New Roman" pitchFamily="18" charset="0"/>
                <a:cs typeface="Times New Roman" pitchFamily="18" charset="0"/>
              </a:rPr>
              <a:t>Будто мы лежим на травке,</a:t>
            </a:r>
          </a:p>
          <a:p>
            <a:r>
              <a:rPr lang="ru-RU" sz="1600" dirty="0" smtClean="0">
                <a:latin typeface="Times New Roman" pitchFamily="18" charset="0"/>
                <a:cs typeface="Times New Roman" pitchFamily="18" charset="0"/>
              </a:rPr>
              <a:t>На зелёной мягкой травке…</a:t>
            </a:r>
          </a:p>
          <a:p>
            <a:r>
              <a:rPr lang="ru-RU" sz="1600" dirty="0" smtClean="0">
                <a:latin typeface="Times New Roman" pitchFamily="18" charset="0"/>
                <a:cs typeface="Times New Roman" pitchFamily="18" charset="0"/>
              </a:rPr>
              <a:t>Греет солнышко сейчас…</a:t>
            </a:r>
          </a:p>
          <a:p>
            <a:r>
              <a:rPr lang="ru-RU" sz="1600" dirty="0" smtClean="0">
                <a:latin typeface="Times New Roman" pitchFamily="18" charset="0"/>
                <a:cs typeface="Times New Roman" pitchFamily="18" charset="0"/>
              </a:rPr>
              <a:t>Руки тёплые у нас…</a:t>
            </a:r>
          </a:p>
          <a:p>
            <a:r>
              <a:rPr lang="ru-RU" sz="1600" dirty="0" smtClean="0">
                <a:latin typeface="Times New Roman" pitchFamily="18" charset="0"/>
                <a:cs typeface="Times New Roman" pitchFamily="18" charset="0"/>
              </a:rPr>
              <a:t>Жарче солнышко сейчас…</a:t>
            </a:r>
          </a:p>
          <a:p>
            <a:r>
              <a:rPr lang="ru-RU" sz="1600" dirty="0" smtClean="0">
                <a:latin typeface="Times New Roman" pitchFamily="18" charset="0"/>
                <a:cs typeface="Times New Roman" pitchFamily="18" charset="0"/>
              </a:rPr>
              <a:t>Ноги тёплые у нас…</a:t>
            </a:r>
          </a:p>
          <a:p>
            <a:r>
              <a:rPr lang="ru-RU" sz="1600" dirty="0" smtClean="0">
                <a:latin typeface="Times New Roman" pitchFamily="18" charset="0"/>
                <a:cs typeface="Times New Roman" pitchFamily="18" charset="0"/>
              </a:rPr>
              <a:t>Дышится легко…ровно…глубоко…</a:t>
            </a:r>
          </a:p>
          <a:p>
            <a:r>
              <a:rPr lang="ru-RU" sz="1600" dirty="0" smtClean="0">
                <a:latin typeface="Times New Roman" pitchFamily="18" charset="0"/>
                <a:cs typeface="Times New Roman" pitchFamily="18" charset="0"/>
              </a:rPr>
              <a:t>Губки тёплые и вялые</a:t>
            </a:r>
          </a:p>
          <a:p>
            <a:r>
              <a:rPr lang="ru-RU" sz="1600" dirty="0" smtClean="0">
                <a:latin typeface="Times New Roman" pitchFamily="18" charset="0"/>
                <a:cs typeface="Times New Roman" pitchFamily="18" charset="0"/>
              </a:rPr>
              <a:t>И нисколько не усталые,</a:t>
            </a:r>
          </a:p>
          <a:p>
            <a:r>
              <a:rPr lang="ru-RU" sz="1600" dirty="0" smtClean="0">
                <a:latin typeface="Times New Roman" pitchFamily="18" charset="0"/>
                <a:cs typeface="Times New Roman" pitchFamily="18" charset="0"/>
              </a:rPr>
              <a:t>Губы чуть приоткрываются,</a:t>
            </a:r>
          </a:p>
          <a:p>
            <a:r>
              <a:rPr lang="ru-RU" sz="1600" dirty="0" smtClean="0">
                <a:latin typeface="Times New Roman" pitchFamily="18" charset="0"/>
                <a:cs typeface="Times New Roman" pitchFamily="18" charset="0"/>
              </a:rPr>
              <a:t>Всё чудесно расслабляется, (2 раза)</a:t>
            </a:r>
          </a:p>
          <a:p>
            <a:r>
              <a:rPr lang="ru-RU" sz="1600" dirty="0" smtClean="0">
                <a:latin typeface="Times New Roman" pitchFamily="18" charset="0"/>
                <a:cs typeface="Times New Roman" pitchFamily="18" charset="0"/>
              </a:rPr>
              <a:t>И послушный наш язык</a:t>
            </a:r>
          </a:p>
          <a:p>
            <a:r>
              <a:rPr lang="ru-RU" sz="1600" dirty="0" smtClean="0">
                <a:latin typeface="Times New Roman" pitchFamily="18" charset="0"/>
                <a:cs typeface="Times New Roman" pitchFamily="18" charset="0"/>
              </a:rPr>
              <a:t>Быть расслабленным привык.</a:t>
            </a:r>
          </a:p>
          <a:p>
            <a:r>
              <a:rPr lang="ru-RU" sz="1600" dirty="0" smtClean="0">
                <a:latin typeface="Times New Roman" pitchFamily="18" charset="0"/>
                <a:cs typeface="Times New Roman" pitchFamily="18" charset="0"/>
              </a:rPr>
              <a:t>Нам понятно, что такое</a:t>
            </a:r>
          </a:p>
          <a:p>
            <a:r>
              <a:rPr lang="ru-RU" sz="1600" dirty="0" smtClean="0">
                <a:latin typeface="Times New Roman" pitchFamily="18" charset="0"/>
                <a:cs typeface="Times New Roman" pitchFamily="18" charset="0"/>
              </a:rPr>
              <a:t>Состояние покоя…» (пауза)</a:t>
            </a:r>
          </a:p>
          <a:p>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«Мы спокойно отдыхали,</a:t>
            </a:r>
          </a:p>
          <a:p>
            <a:r>
              <a:rPr lang="ru-RU" sz="1600" dirty="0" smtClean="0">
                <a:latin typeface="Times New Roman" pitchFamily="18" charset="0"/>
                <a:cs typeface="Times New Roman" pitchFamily="18" charset="0"/>
              </a:rPr>
              <a:t>Сном волшебным засыпали.</a:t>
            </a:r>
          </a:p>
          <a:p>
            <a:r>
              <a:rPr lang="ru-RU" sz="1600" dirty="0" smtClean="0">
                <a:latin typeface="Times New Roman" pitchFamily="18" charset="0"/>
                <a:cs typeface="Times New Roman" pitchFamily="18" charset="0"/>
              </a:rPr>
              <a:t>Хорошо нам отдыхать!</a:t>
            </a:r>
          </a:p>
          <a:p>
            <a:r>
              <a:rPr lang="ru-RU" sz="1600" dirty="0" smtClean="0">
                <a:latin typeface="Times New Roman" pitchFamily="18" charset="0"/>
                <a:cs typeface="Times New Roman" pitchFamily="18" charset="0"/>
              </a:rPr>
              <a:t>Но пора уже вставать!</a:t>
            </a:r>
          </a:p>
          <a:p>
            <a:r>
              <a:rPr lang="ru-RU" sz="1600" dirty="0" smtClean="0">
                <a:latin typeface="Times New Roman" pitchFamily="18" charset="0"/>
                <a:cs typeface="Times New Roman" pitchFamily="18" charset="0"/>
              </a:rPr>
              <a:t>Потянуться! Улыбнуться!»</a:t>
            </a:r>
          </a:p>
          <a:p>
            <a:endParaRPr lang="ru-RU" dirty="0"/>
          </a:p>
        </p:txBody>
      </p:sp>
      <p:pic>
        <p:nvPicPr>
          <p:cNvPr id="29698" name="Picture 2" descr="G:\Фотографии все\Малыши средняя группа\DSCN1802.JPG"/>
          <p:cNvPicPr>
            <a:picLocks noChangeAspect="1" noChangeArrowheads="1"/>
          </p:cNvPicPr>
          <p:nvPr/>
        </p:nvPicPr>
        <p:blipFill>
          <a:blip r:embed="rId3" cstate="print"/>
          <a:srcRect/>
          <a:stretch>
            <a:fillRect/>
          </a:stretch>
        </p:blipFill>
        <p:spPr bwMode="auto">
          <a:xfrm>
            <a:off x="4652924" y="1385872"/>
            <a:ext cx="5619789" cy="421484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00189413_11-p-krasivii-fon-dlya-detei-11.jpg"/>
          <p:cNvPicPr>
            <a:picLocks noChangeAspect="1"/>
          </p:cNvPicPr>
          <p:nvPr/>
        </p:nvPicPr>
        <p:blipFill>
          <a:blip r:embed="rId2"/>
          <a:stretch>
            <a:fillRect/>
          </a:stretch>
        </p:blipFill>
        <p:spPr>
          <a:xfrm>
            <a:off x="0" y="0"/>
            <a:ext cx="10801350" cy="7200900"/>
          </a:xfrm>
          <a:prstGeom prst="rect">
            <a:avLst/>
          </a:prstGeom>
        </p:spPr>
      </p:pic>
      <p:sp>
        <p:nvSpPr>
          <p:cNvPr id="3" name="TextBox 2"/>
          <p:cNvSpPr txBox="1"/>
          <p:nvPr/>
        </p:nvSpPr>
        <p:spPr>
          <a:xfrm>
            <a:off x="542891" y="457178"/>
            <a:ext cx="4214842" cy="5632311"/>
          </a:xfrm>
          <a:prstGeom prst="rect">
            <a:avLst/>
          </a:prstGeom>
          <a:noFill/>
        </p:spPr>
        <p:txBody>
          <a:bodyPr wrap="square" rtlCol="0">
            <a:spAutoFit/>
          </a:bodyPr>
          <a:lstStyle/>
          <a:p>
            <a:pPr algn="ctr"/>
            <a:r>
              <a:rPr lang="ru-RU" b="1" dirty="0" smtClean="0">
                <a:solidFill>
                  <a:srgbClr val="002060"/>
                </a:solidFill>
                <a:latin typeface="Times New Roman" pitchFamily="18" charset="0"/>
                <a:cs typeface="Times New Roman" pitchFamily="18" charset="0"/>
              </a:rPr>
              <a:t>Упражнение «Штанга</a:t>
            </a:r>
            <a:r>
              <a:rPr lang="ru-RU" b="1" dirty="0" smtClean="0">
                <a:solidFill>
                  <a:srgbClr val="002060"/>
                </a:solidFill>
                <a:latin typeface="Times New Roman" pitchFamily="18" charset="0"/>
                <a:cs typeface="Times New Roman" pitchFamily="18" charset="0"/>
              </a:rPr>
              <a:t>»</a:t>
            </a:r>
            <a:endParaRPr lang="ru-RU" dirty="0" smtClean="0">
              <a:solidFill>
                <a:srgbClr val="002060"/>
              </a:solidFill>
              <a:latin typeface="Times New Roman" pitchFamily="18" charset="0"/>
              <a:cs typeface="Times New Roman" pitchFamily="18" charset="0"/>
            </a:endParaRPr>
          </a:p>
          <a:p>
            <a:r>
              <a:rPr lang="ru-RU" dirty="0" smtClean="0">
                <a:latin typeface="Times New Roman" pitchFamily="18" charset="0"/>
                <a:cs typeface="Times New Roman" pitchFamily="18" charset="0"/>
              </a:rPr>
              <a:t>Цель: напряжение – расслабление мышц рук, ног и корпуса.</a:t>
            </a:r>
          </a:p>
          <a:p>
            <a:r>
              <a:rPr lang="ru-RU" dirty="0" smtClean="0">
                <a:latin typeface="Times New Roman" pitchFamily="18" charset="0"/>
                <a:cs typeface="Times New Roman" pitchFamily="18" charset="0"/>
              </a:rPr>
              <a:t>Поднимаем «воображаемую» штангу напрягая при этом мышцы рук, ног и туловища. Затем расслабляем – бросаем штангу.</a:t>
            </a:r>
          </a:p>
          <a:p>
            <a:r>
              <a:rPr lang="ru-RU" dirty="0" smtClean="0">
                <a:latin typeface="Times New Roman" pitchFamily="18" charset="0"/>
                <a:cs typeface="Times New Roman" pitchFamily="18" charset="0"/>
              </a:rPr>
              <a:t>«Мы готовимся к рекорду, будем заниматься спортом, (наклон вперёд)</a:t>
            </a:r>
          </a:p>
          <a:p>
            <a:r>
              <a:rPr lang="ru-RU" dirty="0" smtClean="0">
                <a:latin typeface="Times New Roman" pitchFamily="18" charset="0"/>
                <a:cs typeface="Times New Roman" pitchFamily="18" charset="0"/>
              </a:rPr>
              <a:t>Штангу с пола мы поднимем (выпрямится, руки вверх)</a:t>
            </a:r>
          </a:p>
          <a:p>
            <a:r>
              <a:rPr lang="ru-RU" dirty="0" smtClean="0">
                <a:latin typeface="Times New Roman" pitchFamily="18" charset="0"/>
                <a:cs typeface="Times New Roman" pitchFamily="18" charset="0"/>
              </a:rPr>
              <a:t>Крепко держим…</a:t>
            </a:r>
          </a:p>
          <a:p>
            <a:r>
              <a:rPr lang="ru-RU" dirty="0" smtClean="0">
                <a:latin typeface="Times New Roman" pitchFamily="18" charset="0"/>
                <a:cs typeface="Times New Roman" pitchFamily="18" charset="0"/>
              </a:rPr>
              <a:t>И бросаем!</a:t>
            </a:r>
          </a:p>
          <a:p>
            <a:r>
              <a:rPr lang="ru-RU" dirty="0" smtClean="0">
                <a:latin typeface="Times New Roman" pitchFamily="18" charset="0"/>
                <a:cs typeface="Times New Roman" pitchFamily="18" charset="0"/>
              </a:rPr>
              <a:t>Наши мышцы не устали</a:t>
            </a:r>
          </a:p>
          <a:p>
            <a:r>
              <a:rPr lang="ru-RU" dirty="0" smtClean="0">
                <a:latin typeface="Times New Roman" pitchFamily="18" charset="0"/>
                <a:cs typeface="Times New Roman" pitchFamily="18" charset="0"/>
              </a:rPr>
              <a:t>И ещё послушней стали.</a:t>
            </a:r>
          </a:p>
          <a:p>
            <a:r>
              <a:rPr lang="ru-RU" dirty="0" smtClean="0">
                <a:latin typeface="Times New Roman" pitchFamily="18" charset="0"/>
                <a:cs typeface="Times New Roman" pitchFamily="18" charset="0"/>
              </a:rPr>
              <a:t>Нам становится понятно:</a:t>
            </a:r>
          </a:p>
          <a:p>
            <a:r>
              <a:rPr lang="ru-RU" dirty="0" smtClean="0">
                <a:latin typeface="Times New Roman" pitchFamily="18" charset="0"/>
                <a:cs typeface="Times New Roman" pitchFamily="18" charset="0"/>
              </a:rPr>
              <a:t>Расслабление приятно».</a:t>
            </a:r>
          </a:p>
          <a:p>
            <a:endParaRPr lang="ru-RU" dirty="0"/>
          </a:p>
        </p:txBody>
      </p:sp>
      <p:sp>
        <p:nvSpPr>
          <p:cNvPr id="4" name="TextBox 3"/>
          <p:cNvSpPr txBox="1"/>
          <p:nvPr/>
        </p:nvSpPr>
        <p:spPr>
          <a:xfrm>
            <a:off x="5543551" y="171426"/>
            <a:ext cx="4000528" cy="7314070"/>
          </a:xfrm>
          <a:prstGeom prst="rect">
            <a:avLst/>
          </a:prstGeom>
          <a:noFill/>
        </p:spPr>
        <p:txBody>
          <a:bodyPr wrap="square" rtlCol="0">
            <a:spAutoFit/>
          </a:bodyPr>
          <a:lstStyle/>
          <a:p>
            <a:pPr algn="ctr"/>
            <a:r>
              <a:rPr lang="ru-RU" b="1" dirty="0" smtClean="0">
                <a:solidFill>
                  <a:srgbClr val="002060"/>
                </a:solidFill>
                <a:latin typeface="Times New Roman" pitchFamily="18" charset="0"/>
                <a:cs typeface="Times New Roman" pitchFamily="18" charset="0"/>
              </a:rPr>
              <a:t>Упражнение «Шарик</a:t>
            </a:r>
            <a:r>
              <a:rPr lang="ru-RU" b="1" dirty="0" smtClean="0">
                <a:solidFill>
                  <a:srgbClr val="002060"/>
                </a:solidFill>
                <a:latin typeface="Times New Roman" pitchFamily="18" charset="0"/>
                <a:cs typeface="Times New Roman" pitchFamily="18" charset="0"/>
              </a:rPr>
              <a:t>»</a:t>
            </a:r>
            <a:endParaRPr lang="ru-RU" dirty="0" smtClean="0">
              <a:solidFill>
                <a:srgbClr val="002060"/>
              </a:solidFill>
              <a:latin typeface="Times New Roman" pitchFamily="18" charset="0"/>
              <a:cs typeface="Times New Roman" pitchFamily="18" charset="0"/>
            </a:endParaRPr>
          </a:p>
          <a:p>
            <a:r>
              <a:rPr lang="ru-RU" dirty="0" smtClean="0">
                <a:latin typeface="Times New Roman" pitchFamily="18" charset="0"/>
                <a:cs typeface="Times New Roman" pitchFamily="18" charset="0"/>
              </a:rPr>
              <a:t>Цель: напряжение и расслабление мышц живота.</a:t>
            </a:r>
          </a:p>
          <a:p>
            <a:r>
              <a:rPr lang="ru-RU" dirty="0" smtClean="0">
                <a:latin typeface="Times New Roman" pitchFamily="18" charset="0"/>
                <a:cs typeface="Times New Roman" pitchFamily="18" charset="0"/>
              </a:rPr>
              <a:t>Представим, что мы надуваем воздушный шар. Положите руку на живот. Надуваем живот, будто это большой воздушный шар. Мышцы живота напрягаются. Это сильное напряжение неприятно! Не будем надувать большой шар. Сделаем спокойный вдох животом так, чтобы рукой почувствовать небольшое напряжение мышц. Плечи поднимать нельзя. Вдох – выдох! Мышцы живота расслабились.</a:t>
            </a:r>
          </a:p>
          <a:p>
            <a:r>
              <a:rPr lang="ru-RU" dirty="0" smtClean="0">
                <a:latin typeface="Times New Roman" pitchFamily="18" charset="0"/>
                <a:cs typeface="Times New Roman" pitchFamily="18" charset="0"/>
              </a:rPr>
              <a:t>«Вот как шарик надуваем!</a:t>
            </a:r>
          </a:p>
          <a:p>
            <a:r>
              <a:rPr lang="ru-RU" dirty="0" smtClean="0">
                <a:latin typeface="Times New Roman" pitchFamily="18" charset="0"/>
                <a:cs typeface="Times New Roman" pitchFamily="18" charset="0"/>
              </a:rPr>
              <a:t>А рукою проверяем (вдох).</a:t>
            </a:r>
          </a:p>
          <a:p>
            <a:r>
              <a:rPr lang="ru-RU" dirty="0" smtClean="0">
                <a:latin typeface="Times New Roman" pitchFamily="18" charset="0"/>
                <a:cs typeface="Times New Roman" pitchFamily="18" charset="0"/>
              </a:rPr>
              <a:t>Шарик лопнул, выдыхаем,</a:t>
            </a:r>
          </a:p>
          <a:p>
            <a:r>
              <a:rPr lang="ru-RU" dirty="0" smtClean="0">
                <a:latin typeface="Times New Roman" pitchFamily="18" charset="0"/>
                <a:cs typeface="Times New Roman" pitchFamily="18" charset="0"/>
              </a:rPr>
              <a:t>Наши мышцы расслабляем.</a:t>
            </a:r>
          </a:p>
          <a:p>
            <a:r>
              <a:rPr lang="ru-RU" dirty="0" smtClean="0">
                <a:latin typeface="Times New Roman" pitchFamily="18" charset="0"/>
                <a:cs typeface="Times New Roman" pitchFamily="18" charset="0"/>
              </a:rPr>
              <a:t>Дышится легко…ровно…глубоко…»</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00189413_11-p-krasivii-fon-dlya-detei-11.jpg"/>
          <p:cNvPicPr>
            <a:picLocks noChangeAspect="1"/>
          </p:cNvPicPr>
          <p:nvPr/>
        </p:nvPicPr>
        <p:blipFill>
          <a:blip r:embed="rId2"/>
          <a:stretch>
            <a:fillRect/>
          </a:stretch>
        </p:blipFill>
        <p:spPr>
          <a:xfrm>
            <a:off x="0" y="0"/>
            <a:ext cx="10801350" cy="7200900"/>
          </a:xfrm>
          <a:prstGeom prst="rect">
            <a:avLst/>
          </a:prstGeom>
        </p:spPr>
      </p:pic>
      <p:sp>
        <p:nvSpPr>
          <p:cNvPr id="5" name="TextBox 4"/>
          <p:cNvSpPr txBox="1"/>
          <p:nvPr/>
        </p:nvSpPr>
        <p:spPr>
          <a:xfrm>
            <a:off x="900081" y="528616"/>
            <a:ext cx="8643998" cy="5078313"/>
          </a:xfrm>
          <a:prstGeom prst="rect">
            <a:avLst/>
          </a:prstGeom>
          <a:noFill/>
        </p:spPr>
        <p:txBody>
          <a:bodyPr wrap="square" rtlCol="0">
            <a:spAutoFit/>
          </a:bodyPr>
          <a:lstStyle/>
          <a:p>
            <a:r>
              <a:rPr lang="ru-RU" sz="2400" b="1" dirty="0" err="1" smtClean="0">
                <a:solidFill>
                  <a:srgbClr val="FF0000"/>
                </a:solidFill>
                <a:latin typeface="Times New Roman" pitchFamily="18" charset="0"/>
                <a:cs typeface="Times New Roman" pitchFamily="18" charset="0"/>
              </a:rPr>
              <a:t>Игротерапия</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оказание </a:t>
            </a:r>
            <a:r>
              <a:rPr lang="ru-RU" dirty="0" smtClean="0">
                <a:latin typeface="Times New Roman" pitchFamily="18" charset="0"/>
                <a:cs typeface="Times New Roman" pitchFamily="18" charset="0"/>
              </a:rPr>
              <a:t>помощи и достижение психологического комфорта индивидом посредством игровой деятельности. Она представляет собой довольно эффективный коррекционный метод для работы с малышами, имеющими абсолютно разные психические особенности. Данный метод не рекомендуется практиковать в работе с индивидами, страдающими полным </a:t>
            </a:r>
            <a:r>
              <a:rPr lang="ru-RU" u="sng" dirty="0" smtClean="0">
                <a:latin typeface="Times New Roman" pitchFamily="18" charset="0"/>
                <a:cs typeface="Times New Roman" pitchFamily="18" charset="0"/>
                <a:hlinkClick r:id="rId3"/>
              </a:rPr>
              <a:t>аутизмом</a:t>
            </a:r>
            <a:r>
              <a:rPr lang="ru-RU" dirty="0" smtClean="0">
                <a:latin typeface="Times New Roman" pitchFamily="18" charset="0"/>
                <a:cs typeface="Times New Roman" pitchFamily="18" charset="0"/>
              </a:rPr>
              <a:t> или неконтактной </a:t>
            </a:r>
            <a:r>
              <a:rPr lang="ru-RU" dirty="0" smtClean="0">
                <a:latin typeface="Times New Roman" pitchFamily="18" charset="0"/>
                <a:cs typeface="Times New Roman" pitchFamily="18" charset="0"/>
              </a:rPr>
              <a:t>шизофренией</a:t>
            </a:r>
            <a:r>
              <a:rPr lang="ru-RU" dirty="0" smtClean="0">
                <a:latin typeface="Times New Roman" pitchFamily="18" charset="0"/>
                <a:cs typeface="Times New Roman" pitchFamily="18" charset="0"/>
              </a:rPr>
              <a:t>. </a:t>
            </a:r>
          </a:p>
          <a:p>
            <a:endParaRPr lang="ru-RU" i="1" dirty="0" smtClean="0">
              <a:latin typeface="Times New Roman" pitchFamily="18" charset="0"/>
              <a:cs typeface="Times New Roman" pitchFamily="18" charset="0"/>
            </a:endParaRPr>
          </a:p>
          <a:p>
            <a:r>
              <a:rPr lang="ru-RU" i="1" dirty="0" smtClean="0">
                <a:latin typeface="Times New Roman" pitchFamily="18" charset="0"/>
                <a:cs typeface="Times New Roman" pitchFamily="18" charset="0"/>
              </a:rPr>
              <a:t>Игровую </a:t>
            </a:r>
            <a:r>
              <a:rPr lang="ru-RU" i="1" dirty="0" smtClean="0">
                <a:latin typeface="Times New Roman" pitchFamily="18" charset="0"/>
                <a:cs typeface="Times New Roman" pitchFamily="18" charset="0"/>
              </a:rPr>
              <a:t>терапию применяют:</a:t>
            </a:r>
          </a:p>
          <a:p>
            <a:r>
              <a:rPr lang="ru-RU" dirty="0" smtClean="0">
                <a:latin typeface="Times New Roman" pitchFamily="18" charset="0"/>
                <a:cs typeface="Times New Roman" pitchFamily="18" charset="0"/>
              </a:rPr>
              <a:t>- при травмах психологического характера, связанных с разводом родителей;</a:t>
            </a:r>
          </a:p>
          <a:p>
            <a:r>
              <a:rPr lang="ru-RU" dirty="0" smtClean="0">
                <a:latin typeface="Times New Roman" pitchFamily="18" charset="0"/>
                <a:cs typeface="Times New Roman" pitchFamily="18" charset="0"/>
              </a:rPr>
              <a:t>- для улучшения успеваемости детей при трудностях в учебе;</a:t>
            </a:r>
          </a:p>
          <a:p>
            <a:r>
              <a:rPr lang="ru-RU" dirty="0" smtClean="0">
                <a:latin typeface="Times New Roman" pitchFamily="18" charset="0"/>
                <a:cs typeface="Times New Roman" pitchFamily="18" charset="0"/>
              </a:rPr>
              <a:t>- для коррекции агрессивного и тревожного поведения;</a:t>
            </a:r>
          </a:p>
          <a:p>
            <a:r>
              <a:rPr lang="ru-RU" dirty="0" smtClean="0">
                <a:latin typeface="Times New Roman" pitchFamily="18" charset="0"/>
                <a:cs typeface="Times New Roman" pitchFamily="18" charset="0"/>
              </a:rPr>
              <a:t>- для профилактики и лечения различных фобий, детских страхов;</a:t>
            </a:r>
          </a:p>
          <a:p>
            <a:r>
              <a:rPr lang="ru-RU" dirty="0" smtClean="0">
                <a:latin typeface="Times New Roman" pitchFamily="18" charset="0"/>
                <a:cs typeface="Times New Roman" pitchFamily="18" charset="0"/>
              </a:rPr>
              <a:t>- при умственной отсталости и задержках в психическом развитии для ускорения развития;</a:t>
            </a:r>
          </a:p>
          <a:p>
            <a:r>
              <a:rPr lang="ru-RU" dirty="0" smtClean="0">
                <a:latin typeface="Times New Roman" pitchFamily="18" charset="0"/>
                <a:cs typeface="Times New Roman" pitchFamily="18" charset="0"/>
              </a:rPr>
              <a:t>- при заикании и многих других проблемах.</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00189413_11-p-krasivii-fon-dlya-detei-11.jpg"/>
          <p:cNvPicPr>
            <a:picLocks noChangeAspect="1"/>
          </p:cNvPicPr>
          <p:nvPr/>
        </p:nvPicPr>
        <p:blipFill>
          <a:blip r:embed="rId2"/>
          <a:stretch>
            <a:fillRect/>
          </a:stretch>
        </p:blipFill>
        <p:spPr>
          <a:xfrm>
            <a:off x="0" y="0"/>
            <a:ext cx="10801350" cy="7200900"/>
          </a:xfrm>
          <a:prstGeom prst="rect">
            <a:avLst/>
          </a:prstGeom>
        </p:spPr>
      </p:pic>
      <p:sp>
        <p:nvSpPr>
          <p:cNvPr id="5" name="TextBox 4"/>
          <p:cNvSpPr txBox="1"/>
          <p:nvPr/>
        </p:nvSpPr>
        <p:spPr>
          <a:xfrm>
            <a:off x="685767" y="314302"/>
            <a:ext cx="9215502" cy="5693866"/>
          </a:xfrm>
          <a:prstGeom prst="rect">
            <a:avLst/>
          </a:prstGeom>
          <a:noFill/>
        </p:spPr>
        <p:txBody>
          <a:bodyPr wrap="square" rtlCol="0">
            <a:spAutoFit/>
          </a:bodyPr>
          <a:lstStyle/>
          <a:p>
            <a:r>
              <a:rPr lang="ru-RU" sz="2400" b="1" dirty="0" smtClean="0">
                <a:solidFill>
                  <a:srgbClr val="FF0000"/>
                </a:solidFill>
                <a:latin typeface="Times New Roman" pitchFamily="18" charset="0"/>
                <a:cs typeface="Times New Roman" pitchFamily="18" charset="0"/>
              </a:rPr>
              <a:t>Музыкотерапия</a:t>
            </a:r>
            <a:r>
              <a:rPr lang="ru-RU" b="1" dirty="0" smtClean="0">
                <a:latin typeface="Times New Roman" pitchFamily="18" charset="0"/>
                <a:cs typeface="Times New Roman" pitchFamily="18" charset="0"/>
              </a:rPr>
              <a:t> – это лекарство</a:t>
            </a:r>
            <a:r>
              <a:rPr lang="ru-RU" dirty="0" smtClean="0">
                <a:latin typeface="Times New Roman" pitchFamily="18" charset="0"/>
                <a:cs typeface="Times New Roman" pitchFamily="18" charset="0"/>
              </a:rPr>
              <a:t>, которое слушают. О том, что </a:t>
            </a:r>
            <a:r>
              <a:rPr lang="ru-RU" b="1" dirty="0" smtClean="0">
                <a:latin typeface="Times New Roman" pitchFamily="18" charset="0"/>
                <a:cs typeface="Times New Roman" pitchFamily="18" charset="0"/>
              </a:rPr>
              <a:t>музыка </a:t>
            </a:r>
            <a:r>
              <a:rPr lang="ru-RU" dirty="0" smtClean="0">
                <a:latin typeface="Times New Roman" pitchFamily="18" charset="0"/>
                <a:cs typeface="Times New Roman" pitchFamily="18" charset="0"/>
              </a:rPr>
              <a:t>способна </a:t>
            </a:r>
            <a:r>
              <a:rPr lang="ru-RU" dirty="0" smtClean="0">
                <a:latin typeface="Times New Roman" pitchFamily="18" charset="0"/>
                <a:cs typeface="Times New Roman" pitchFamily="18" charset="0"/>
              </a:rPr>
              <a:t>изменить душевное и физическое состояние человека, знали ещё в древней Греции и других странах. Термин </a:t>
            </a:r>
            <a:r>
              <a:rPr lang="ru-RU" i="1" dirty="0" smtClean="0">
                <a:latin typeface="Times New Roman" pitchFamily="18" charset="0"/>
                <a:cs typeface="Times New Roman" pitchFamily="18" charset="0"/>
              </a:rPr>
              <a:t>«</a:t>
            </a:r>
            <a:r>
              <a:rPr lang="ru-RU" b="1" i="1" dirty="0" smtClean="0">
                <a:latin typeface="Times New Roman" pitchFamily="18" charset="0"/>
                <a:cs typeface="Times New Roman" pitchFamily="18" charset="0"/>
              </a:rPr>
              <a:t>Музыкотерапия</a:t>
            </a:r>
            <a:r>
              <a:rPr lang="ru-RU" i="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имеет греко-латинское происхождение и в переводе означает </a:t>
            </a:r>
            <a:r>
              <a:rPr lang="ru-RU" i="1" dirty="0" smtClean="0">
                <a:latin typeface="Times New Roman" pitchFamily="18" charset="0"/>
                <a:cs typeface="Times New Roman" pitchFamily="18" charset="0"/>
              </a:rPr>
              <a:t>«исцеление </a:t>
            </a:r>
            <a:r>
              <a:rPr lang="ru-RU" b="1" i="1" dirty="0" smtClean="0">
                <a:latin typeface="Times New Roman" pitchFamily="18" charset="0"/>
                <a:cs typeface="Times New Roman" pitchFamily="18" charset="0"/>
              </a:rPr>
              <a:t>музыкой</a:t>
            </a:r>
            <a:r>
              <a:rPr lang="ru-RU" i="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Специально подобранные мелодии снимают гнев, досаду, улучшают настроение, мелодии, доставляющие человеку радость</a:t>
            </a:r>
            <a:r>
              <a:rPr lang="ru-RU" dirty="0" smtClean="0">
                <a:latin typeface="Times New Roman" pitchFamily="18" charset="0"/>
                <a:cs typeface="Times New Roman" pitchFamily="18" charset="0"/>
              </a:rPr>
              <a:t>, благотворно </a:t>
            </a:r>
            <a:r>
              <a:rPr lang="ru-RU" dirty="0" smtClean="0">
                <a:latin typeface="Times New Roman" pitchFamily="18" charset="0"/>
                <a:cs typeface="Times New Roman" pitchFamily="18" charset="0"/>
              </a:rPr>
              <a:t>влияют на его организм: замедляют пульс, увеличивают силу сердечных сокращений, способствуют расширению сосудов, нормализуют давление, стимулируют пищеварение, улучшают аппетит.</a:t>
            </a:r>
          </a:p>
          <a:p>
            <a:r>
              <a:rPr lang="ru-RU" dirty="0" smtClean="0">
                <a:latin typeface="Times New Roman" pitchFamily="18" charset="0"/>
                <a:cs typeface="Times New Roman" pitchFamily="18" charset="0"/>
              </a:rPr>
              <a:t>Нет таких </a:t>
            </a:r>
            <a:r>
              <a:rPr lang="ru-RU" b="1" dirty="0" smtClean="0">
                <a:latin typeface="Times New Roman" pitchFamily="18" charset="0"/>
                <a:cs typeface="Times New Roman" pitchFamily="18" charset="0"/>
              </a:rPr>
              <a:t>музыкальных произведений</a:t>
            </a:r>
            <a:r>
              <a:rPr lang="ru-RU" dirty="0" smtClean="0">
                <a:latin typeface="Times New Roman" pitchFamily="18" charset="0"/>
                <a:cs typeface="Times New Roman" pitchFamily="18" charset="0"/>
              </a:rPr>
              <a:t>, которые помогали бы всем людям. Однако, большинству людей помогает расслабиться </a:t>
            </a:r>
            <a:r>
              <a:rPr lang="ru-RU" b="1" dirty="0" smtClean="0">
                <a:latin typeface="Times New Roman" pitchFamily="18" charset="0"/>
                <a:cs typeface="Times New Roman" pitchFamily="18" charset="0"/>
              </a:rPr>
              <a:t>музыка Моцарта</a:t>
            </a:r>
            <a:r>
              <a:rPr lang="ru-RU" dirty="0" smtClean="0">
                <a:latin typeface="Times New Roman" pitchFamily="18" charset="0"/>
                <a:cs typeface="Times New Roman" pitchFamily="18" charset="0"/>
              </a:rPr>
              <a:t>, Чайковского, Шопена. По утверждению ученых, </a:t>
            </a:r>
            <a:r>
              <a:rPr lang="ru-RU" b="1" dirty="0" smtClean="0">
                <a:latin typeface="Times New Roman" pitchFamily="18" charset="0"/>
                <a:cs typeface="Times New Roman" pitchFamily="18" charset="0"/>
              </a:rPr>
              <a:t>музыка</a:t>
            </a:r>
            <a:r>
              <a:rPr lang="ru-RU" dirty="0" smtClean="0">
                <a:latin typeface="Times New Roman" pitchFamily="18" charset="0"/>
                <a:cs typeface="Times New Roman" pitchFamily="18" charset="0"/>
              </a:rPr>
              <a:t> Моцарта полезна всем. Она оказывает успокаивающее действие на беременных женщин и грудных детей. Также доказано, что 10-минутные паузы во время обучения, потраченные на прослушивание </a:t>
            </a:r>
            <a:r>
              <a:rPr lang="ru-RU" b="1" dirty="0" smtClean="0">
                <a:latin typeface="Times New Roman" pitchFamily="18" charset="0"/>
                <a:cs typeface="Times New Roman" pitchFamily="18" charset="0"/>
              </a:rPr>
              <a:t>музыкальных</a:t>
            </a:r>
            <a:r>
              <a:rPr lang="ru-RU" dirty="0" smtClean="0">
                <a:latin typeface="Times New Roman" pitchFamily="18" charset="0"/>
                <a:cs typeface="Times New Roman" pitchFamily="18" charset="0"/>
              </a:rPr>
              <a:t> произведений композитора, значительно улучшают эффективность изучения материала и способствуют повышению уровня интеллекта учащегося.</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600189413_11-p-krasivii-fon-dlya-detei-11.jpg"/>
          <p:cNvPicPr>
            <a:picLocks noChangeAspect="1"/>
          </p:cNvPicPr>
          <p:nvPr/>
        </p:nvPicPr>
        <p:blipFill>
          <a:blip r:embed="rId2"/>
          <a:stretch>
            <a:fillRect/>
          </a:stretch>
        </p:blipFill>
        <p:spPr>
          <a:xfrm>
            <a:off x="0" y="0"/>
            <a:ext cx="10801350" cy="7200900"/>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a:xfrm>
            <a:off x="3186097" y="5672152"/>
            <a:ext cx="5995051" cy="248588"/>
          </a:xfrm>
        </p:spPr>
        <p:txBody>
          <a:bodyPr>
            <a:normAutofit fontScale="25000" lnSpcReduction="20000"/>
          </a:bodyPr>
          <a:lstStyle/>
          <a:p>
            <a:endParaRPr lang="ru-RU" dirty="0"/>
          </a:p>
        </p:txBody>
      </p:sp>
      <p:sp>
        <p:nvSpPr>
          <p:cNvPr id="5" name="TextBox 4"/>
          <p:cNvSpPr txBox="1"/>
          <p:nvPr/>
        </p:nvSpPr>
        <p:spPr>
          <a:xfrm>
            <a:off x="0" y="99988"/>
            <a:ext cx="6329369" cy="6370975"/>
          </a:xfrm>
          <a:prstGeom prst="rect">
            <a:avLst/>
          </a:prstGeom>
          <a:noFill/>
        </p:spPr>
        <p:txBody>
          <a:bodyPr wrap="square" rtlCol="0">
            <a:spAutoFit/>
          </a:bodyPr>
          <a:lstStyle/>
          <a:p>
            <a:pPr marL="542925" indent="-542925">
              <a:tabLst>
                <a:tab pos="628650" algn="l"/>
              </a:tabLst>
              <a:defRPr/>
            </a:pPr>
            <a:r>
              <a:rPr lang="ru-RU" sz="2400" b="1" dirty="0" smtClean="0">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Забота </a:t>
            </a:r>
            <a:r>
              <a:rPr lang="ru-RU" b="1" dirty="0">
                <a:solidFill>
                  <a:srgbClr val="FF0000"/>
                </a:solidFill>
                <a:latin typeface="Times New Roman" pitchFamily="18" charset="0"/>
                <a:cs typeface="Times New Roman" pitchFamily="18" charset="0"/>
              </a:rPr>
              <a:t>о здоровье детей </a:t>
            </a:r>
            <a:r>
              <a:rPr lang="ru-RU" dirty="0">
                <a:latin typeface="Times New Roman" pitchFamily="18" charset="0"/>
                <a:cs typeface="Times New Roman" pitchFamily="18" charset="0"/>
              </a:rPr>
              <a:t>-  важнейшая задача </a:t>
            </a:r>
            <a:r>
              <a:rPr lang="ru-RU" dirty="0" smtClean="0">
                <a:latin typeface="Times New Roman" pitchFamily="18" charset="0"/>
                <a:cs typeface="Times New Roman" pitchFamily="18" charset="0"/>
              </a:rPr>
              <a:t>всего общества.  Не </a:t>
            </a:r>
            <a:r>
              <a:rPr lang="ru-RU" dirty="0">
                <a:latin typeface="Times New Roman" pitchFamily="18" charset="0"/>
                <a:cs typeface="Times New Roman" pitchFamily="18" charset="0"/>
              </a:rPr>
              <a:t>секрет, что состояние здоровья подрастающего поколения является показателем благополучия общества, отражающим не только истинную ситуацию, но и дающим прогноз на перспективу</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buFontTx/>
              <a:buNone/>
              <a:defRPr/>
            </a:pPr>
            <a:r>
              <a:rPr lang="ru-RU" dirty="0" smtClean="0">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Оздоровление </a:t>
            </a:r>
            <a:r>
              <a:rPr lang="ru-RU" b="1" dirty="0">
                <a:solidFill>
                  <a:srgbClr val="FF0000"/>
                </a:solidFill>
                <a:latin typeface="Times New Roman" pitchFamily="18" charset="0"/>
                <a:cs typeface="Times New Roman" pitchFamily="18" charset="0"/>
              </a:rPr>
              <a:t>детей, создание эмоционального </a:t>
            </a:r>
            <a:r>
              <a:rPr lang="ru-RU" b="1" dirty="0" smtClean="0">
                <a:solidFill>
                  <a:srgbClr val="FF0000"/>
                </a:solidFill>
                <a:latin typeface="Times New Roman" pitchFamily="18" charset="0"/>
                <a:cs typeface="Times New Roman" pitchFamily="18" charset="0"/>
              </a:rPr>
              <a:t>       </a:t>
            </a:r>
          </a:p>
          <a:p>
            <a:pPr>
              <a:buFontTx/>
              <a:buNone/>
              <a:defRPr/>
            </a:pPr>
            <a:r>
              <a:rPr lang="ru-RU" b="1" dirty="0">
                <a:solidFill>
                  <a:srgbClr val="FF0000"/>
                </a:solidFill>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      комфорта </a:t>
            </a:r>
            <a:r>
              <a:rPr lang="ru-RU" dirty="0">
                <a:latin typeface="Times New Roman" pitchFamily="18" charset="0"/>
                <a:cs typeface="Times New Roman" pitchFamily="18" charset="0"/>
              </a:rPr>
              <a:t>– важнейшая задача детского сада. </a:t>
            </a:r>
          </a:p>
          <a:p>
            <a:pPr>
              <a:buFontTx/>
              <a:buNone/>
              <a:defRPr/>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Организация </a:t>
            </a:r>
            <a:r>
              <a:rPr lang="ru-RU" dirty="0">
                <a:latin typeface="Times New Roman" pitchFamily="18" charset="0"/>
                <a:cs typeface="Times New Roman" pitchFamily="18" charset="0"/>
              </a:rPr>
              <a:t>в детском саду оздоровительной </a:t>
            </a:r>
            <a:r>
              <a:rPr lang="ru-RU" dirty="0" smtClean="0">
                <a:latin typeface="Times New Roman" pitchFamily="18" charset="0"/>
                <a:cs typeface="Times New Roman" pitchFamily="18" charset="0"/>
              </a:rPr>
              <a:t>  </a:t>
            </a:r>
          </a:p>
          <a:p>
            <a:pPr>
              <a:buFontTx/>
              <a:buNone/>
              <a:defRPr/>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работы </a:t>
            </a:r>
            <a:r>
              <a:rPr lang="ru-RU" dirty="0">
                <a:latin typeface="Times New Roman" pitchFamily="18" charset="0"/>
                <a:cs typeface="Times New Roman" pitchFamily="18" charset="0"/>
              </a:rPr>
              <a:t>с использованием современных методов </a:t>
            </a:r>
            <a:endParaRPr lang="ru-RU" dirty="0" smtClean="0">
              <a:latin typeface="Times New Roman" pitchFamily="18" charset="0"/>
              <a:cs typeface="Times New Roman" pitchFamily="18" charset="0"/>
            </a:endParaRPr>
          </a:p>
          <a:p>
            <a:pPr>
              <a:buFontTx/>
              <a:buNone/>
              <a:defRPr/>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здоровьесбережения</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обеспечивает более </a:t>
            </a:r>
            <a:r>
              <a:rPr lang="ru-RU" dirty="0" smtClean="0">
                <a:latin typeface="Times New Roman" pitchFamily="18" charset="0"/>
                <a:cs typeface="Times New Roman" pitchFamily="18" charset="0"/>
              </a:rPr>
              <a:t>  </a:t>
            </a:r>
          </a:p>
          <a:p>
            <a:pPr>
              <a:buFontTx/>
              <a:buNone/>
              <a:defRPr/>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бережное </a:t>
            </a:r>
            <a:r>
              <a:rPr lang="ru-RU" dirty="0">
                <a:latin typeface="Times New Roman" pitchFamily="18" charset="0"/>
                <a:cs typeface="Times New Roman" pitchFamily="18" charset="0"/>
              </a:rPr>
              <a:t>отношение к физическому и духовному </a:t>
            </a:r>
            <a:endParaRPr lang="ru-RU" dirty="0" smtClean="0">
              <a:latin typeface="Times New Roman" pitchFamily="18" charset="0"/>
              <a:cs typeface="Times New Roman" pitchFamily="18" charset="0"/>
            </a:endParaRPr>
          </a:p>
          <a:p>
            <a:pPr>
              <a:buFontTx/>
              <a:buNone/>
              <a:defRPr/>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здоровью </a:t>
            </a:r>
            <a:r>
              <a:rPr lang="ru-RU" dirty="0">
                <a:latin typeface="Times New Roman" pitchFamily="18" charset="0"/>
                <a:cs typeface="Times New Roman" pitchFamily="18" charset="0"/>
              </a:rPr>
              <a:t>детей</a:t>
            </a:r>
            <a:r>
              <a:rPr lang="ru-RU" dirty="0" smtClean="0">
                <a:latin typeface="Times New Roman" pitchFamily="18" charset="0"/>
                <a:cs typeface="Times New Roman" pitchFamily="18" charset="0"/>
              </a:rPr>
              <a:t>.</a:t>
            </a:r>
          </a:p>
          <a:p>
            <a:pPr>
              <a:defRPr/>
            </a:pPr>
            <a:r>
              <a:rPr lang="ru-RU" dirty="0" smtClean="0">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Здоровьесберегающие</a:t>
            </a:r>
            <a:r>
              <a:rPr lang="ru-RU" b="1" dirty="0" smtClean="0">
                <a:solidFill>
                  <a:srgbClr val="FF0000"/>
                </a:solidFill>
                <a:latin typeface="Times New Roman" pitchFamily="18" charset="0"/>
                <a:cs typeface="Times New Roman" pitchFamily="18" charset="0"/>
              </a:rPr>
              <a:t> </a:t>
            </a:r>
            <a:r>
              <a:rPr lang="ru-RU" b="1" dirty="0">
                <a:solidFill>
                  <a:srgbClr val="FF0000"/>
                </a:solidFill>
                <a:latin typeface="Times New Roman" pitchFamily="18" charset="0"/>
                <a:cs typeface="Times New Roman" pitchFamily="18" charset="0"/>
              </a:rPr>
              <a:t>технологии </a:t>
            </a:r>
            <a:r>
              <a:rPr lang="ru-RU" dirty="0">
                <a:latin typeface="Times New Roman" pitchFamily="18" charset="0"/>
                <a:cs typeface="Times New Roman" pitchFamily="18" charset="0"/>
              </a:rPr>
              <a:t>- это система </a:t>
            </a:r>
            <a:r>
              <a:rPr lang="ru-RU" dirty="0" smtClean="0">
                <a:latin typeface="Times New Roman" pitchFamily="18" charset="0"/>
                <a:cs typeface="Times New Roman" pitchFamily="18" charset="0"/>
              </a:rPr>
              <a:t>  </a:t>
            </a:r>
          </a:p>
          <a:p>
            <a:pPr>
              <a:defRPr/>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мер</a:t>
            </a:r>
            <a:r>
              <a:rPr lang="ru-RU" dirty="0">
                <a:latin typeface="Times New Roman" pitchFamily="18" charset="0"/>
                <a:cs typeface="Times New Roman" pitchFamily="18" charset="0"/>
              </a:rPr>
              <a:t>, включающая взаимосвязь и взаимодействие </a:t>
            </a:r>
            <a:endParaRPr lang="ru-RU" dirty="0" smtClean="0">
              <a:latin typeface="Times New Roman" pitchFamily="18" charset="0"/>
              <a:cs typeface="Times New Roman" pitchFamily="18" charset="0"/>
            </a:endParaRPr>
          </a:p>
          <a:p>
            <a:pPr>
              <a:defRPr/>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всех факторов </a:t>
            </a:r>
            <a:r>
              <a:rPr lang="ru-RU" dirty="0">
                <a:latin typeface="Times New Roman" pitchFamily="18" charset="0"/>
                <a:cs typeface="Times New Roman" pitchFamily="18" charset="0"/>
              </a:rPr>
              <a:t>образовательной </a:t>
            </a:r>
            <a:r>
              <a:rPr lang="ru-RU" dirty="0" smtClean="0">
                <a:latin typeface="Times New Roman" pitchFamily="18" charset="0"/>
                <a:cs typeface="Times New Roman" pitchFamily="18" charset="0"/>
              </a:rPr>
              <a:t>среды,   </a:t>
            </a:r>
          </a:p>
          <a:p>
            <a:pPr>
              <a:defRPr/>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направленных </a:t>
            </a:r>
            <a:r>
              <a:rPr lang="ru-RU" dirty="0">
                <a:latin typeface="Times New Roman" pitchFamily="18" charset="0"/>
                <a:cs typeface="Times New Roman" pitchFamily="18" charset="0"/>
              </a:rPr>
              <a:t>на </a:t>
            </a:r>
            <a:r>
              <a:rPr lang="ru-RU" dirty="0" smtClean="0">
                <a:latin typeface="Times New Roman" pitchFamily="18" charset="0"/>
                <a:cs typeface="Times New Roman" pitchFamily="18" charset="0"/>
              </a:rPr>
              <a:t>сохранение </a:t>
            </a:r>
            <a:r>
              <a:rPr lang="ru-RU" dirty="0">
                <a:latin typeface="Times New Roman" pitchFamily="18" charset="0"/>
                <a:cs typeface="Times New Roman" pitchFamily="18" charset="0"/>
              </a:rPr>
              <a:t>здоровья ребенка на </a:t>
            </a:r>
            <a:endParaRPr lang="ru-RU" dirty="0" smtClean="0">
              <a:latin typeface="Times New Roman" pitchFamily="18" charset="0"/>
              <a:cs typeface="Times New Roman" pitchFamily="18" charset="0"/>
            </a:endParaRPr>
          </a:p>
          <a:p>
            <a:pPr>
              <a:defRPr/>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всех </a:t>
            </a:r>
            <a:r>
              <a:rPr lang="ru-RU" dirty="0">
                <a:latin typeface="Times New Roman" pitchFamily="18" charset="0"/>
                <a:cs typeface="Times New Roman" pitchFamily="18" charset="0"/>
              </a:rPr>
              <a:t>этапах его обучения </a:t>
            </a:r>
            <a:r>
              <a:rPr lang="ru-RU" dirty="0" smtClean="0">
                <a:latin typeface="Times New Roman" pitchFamily="18" charset="0"/>
                <a:cs typeface="Times New Roman" pitchFamily="18" charset="0"/>
              </a:rPr>
              <a:t>и развития</a:t>
            </a:r>
            <a:r>
              <a:rPr lang="ru-RU" dirty="0">
                <a:latin typeface="Times New Roman" pitchFamily="18" charset="0"/>
                <a:cs typeface="Times New Roman" pitchFamily="18" charset="0"/>
              </a:rPr>
              <a:t>.</a:t>
            </a:r>
          </a:p>
          <a:p>
            <a:pPr>
              <a:buFontTx/>
              <a:buNone/>
              <a:defRPr/>
            </a:pPr>
            <a:r>
              <a:rPr lang="ru-RU" sz="2400" i="1" dirty="0" smtClean="0">
                <a:latin typeface="Times New Roman" pitchFamily="18" charset="0"/>
                <a:cs typeface="Times New Roman" pitchFamily="18" charset="0"/>
              </a:rPr>
              <a:t> </a:t>
            </a:r>
            <a:endParaRPr lang="ru-RU" sz="2400" i="1" dirty="0">
              <a:latin typeface="Times New Roman" pitchFamily="18" charset="0"/>
              <a:cs typeface="Times New Roman" pitchFamily="18" charset="0"/>
            </a:endParaRPr>
          </a:p>
          <a:p>
            <a:endParaRPr lang="ru-RU" dirty="0"/>
          </a:p>
        </p:txBody>
      </p:sp>
      <p:pic>
        <p:nvPicPr>
          <p:cNvPr id="13314" name="Picture 2" descr="https://ds02.infourok.ru/uploads/ex/0416/0005e3fd-02299676/hello_html_65e71942.png"/>
          <p:cNvPicPr>
            <a:picLocks noChangeAspect="1" noChangeArrowheads="1"/>
          </p:cNvPicPr>
          <p:nvPr/>
        </p:nvPicPr>
        <p:blipFill>
          <a:blip r:embed="rId3" cstate="print"/>
          <a:srcRect/>
          <a:stretch>
            <a:fillRect/>
          </a:stretch>
        </p:blipFill>
        <p:spPr bwMode="auto">
          <a:xfrm>
            <a:off x="6421782" y="1100120"/>
            <a:ext cx="4379568" cy="435771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00189413_11-p-krasivii-fon-dlya-detei-11.jpg"/>
          <p:cNvPicPr>
            <a:picLocks noChangeAspect="1"/>
          </p:cNvPicPr>
          <p:nvPr/>
        </p:nvPicPr>
        <p:blipFill>
          <a:blip r:embed="rId2"/>
          <a:stretch>
            <a:fillRect/>
          </a:stretch>
        </p:blipFill>
        <p:spPr>
          <a:xfrm>
            <a:off x="0" y="0"/>
            <a:ext cx="10801350" cy="7200900"/>
          </a:xfrm>
          <a:prstGeom prst="rect">
            <a:avLst/>
          </a:prstGeom>
        </p:spPr>
      </p:pic>
      <p:sp>
        <p:nvSpPr>
          <p:cNvPr id="4" name="TextBox 3"/>
          <p:cNvSpPr txBox="1"/>
          <p:nvPr/>
        </p:nvSpPr>
        <p:spPr>
          <a:xfrm>
            <a:off x="900081" y="242864"/>
            <a:ext cx="8929750" cy="6247864"/>
          </a:xfrm>
          <a:prstGeom prst="rect">
            <a:avLst/>
          </a:prstGeom>
          <a:noFill/>
        </p:spPr>
        <p:txBody>
          <a:bodyPr wrap="square" rtlCol="0">
            <a:spAutoFit/>
          </a:bodyPr>
          <a:lstStyle/>
          <a:p>
            <a:pPr algn="ctr"/>
            <a:r>
              <a:rPr lang="ru-RU" b="1" u="sng" dirty="0" smtClean="0">
                <a:solidFill>
                  <a:srgbClr val="002060"/>
                </a:solidFill>
                <a:latin typeface="Monotype Corsiva" pitchFamily="66" charset="0"/>
                <a:cs typeface="Times New Roman" pitchFamily="18" charset="0"/>
              </a:rPr>
              <a:t>Простые советы для родителей:</a:t>
            </a:r>
            <a:endParaRPr lang="ru-RU" b="1" dirty="0" smtClean="0">
              <a:solidFill>
                <a:srgbClr val="002060"/>
              </a:solidFill>
              <a:latin typeface="Monotype Corsiva" pitchFamily="66" charset="0"/>
              <a:cs typeface="Times New Roman" pitchFamily="18" charset="0"/>
            </a:endParaRPr>
          </a:p>
          <a:p>
            <a:pPr>
              <a:buFont typeface="Wingdings" pitchFamily="2" charset="2"/>
              <a:buChar char="ü"/>
            </a:pPr>
            <a:r>
              <a:rPr lang="ru-RU" sz="1800" dirty="0" smtClean="0">
                <a:latin typeface="Times New Roman" pitchFamily="18" charset="0"/>
                <a:cs typeface="Times New Roman" pitchFamily="18" charset="0"/>
              </a:rPr>
              <a:t>Создайте благоприятную атмосферу. Чтобы расслабиться и восстановить силы, выберите время, когда никто и ничто не будет вам мешать. Лучше всего, если никого кроме вас не будет </a:t>
            </a:r>
            <a:r>
              <a:rPr lang="ru-RU" sz="1800" b="1" dirty="0" smtClean="0">
                <a:latin typeface="Times New Roman" pitchFamily="18" charset="0"/>
                <a:cs typeface="Times New Roman" pitchFamily="18" charset="0"/>
              </a:rPr>
              <a:t>дома</a:t>
            </a:r>
            <a:r>
              <a:rPr lang="ru-RU" sz="1800" dirty="0" smtClean="0">
                <a:latin typeface="Times New Roman" pitchFamily="18" charset="0"/>
                <a:cs typeface="Times New Roman" pitchFamily="18" charset="0"/>
              </a:rPr>
              <a:t>, или если вы попросите близких не отвлекать вас в течение 10-30 минут.</a:t>
            </a:r>
          </a:p>
          <a:p>
            <a:pPr>
              <a:buFont typeface="Wingdings" pitchFamily="2" charset="2"/>
              <a:buChar char="ü"/>
            </a:pPr>
            <a:r>
              <a:rPr lang="ru-RU" sz="1800" dirty="0" smtClean="0">
                <a:latin typeface="Times New Roman" pitchFamily="18" charset="0"/>
                <a:cs typeface="Times New Roman" pitchFamily="18" charset="0"/>
              </a:rPr>
              <a:t>Можно совместить сразу несколько приятных моментов – например, медленную успокаивающую </a:t>
            </a:r>
            <a:r>
              <a:rPr lang="ru-RU" sz="1800" b="1" dirty="0" smtClean="0">
                <a:latin typeface="Times New Roman" pitchFamily="18" charset="0"/>
                <a:cs typeface="Times New Roman" pitchFamily="18" charset="0"/>
              </a:rPr>
              <a:t>музыку</a:t>
            </a:r>
            <a:r>
              <a:rPr lang="ru-RU" sz="1800" dirty="0" smtClean="0">
                <a:latin typeface="Times New Roman" pitchFamily="18" charset="0"/>
                <a:cs typeface="Times New Roman" pitchFamily="18" charset="0"/>
              </a:rPr>
              <a:t> и расслабляющую ванну с морской солью.</a:t>
            </a:r>
          </a:p>
          <a:p>
            <a:pPr>
              <a:buFont typeface="Wingdings" pitchFamily="2" charset="2"/>
              <a:buChar char="ü"/>
            </a:pPr>
            <a:r>
              <a:rPr lang="ru-RU" sz="1800" dirty="0" smtClean="0">
                <a:latin typeface="Times New Roman" pitchFamily="18" charset="0"/>
                <a:cs typeface="Times New Roman" pitchFamily="18" charset="0"/>
              </a:rPr>
              <a:t>При выборе </a:t>
            </a:r>
            <a:r>
              <a:rPr lang="ru-RU" sz="1800" b="1" dirty="0" smtClean="0">
                <a:latin typeface="Times New Roman" pitchFamily="18" charset="0"/>
                <a:cs typeface="Times New Roman" pitchFamily="18" charset="0"/>
              </a:rPr>
              <a:t>музыки</a:t>
            </a:r>
            <a:r>
              <a:rPr lang="ru-RU" sz="1800" dirty="0" smtClean="0">
                <a:latin typeface="Times New Roman" pitchFamily="18" charset="0"/>
                <a:cs typeface="Times New Roman" pitchFamily="18" charset="0"/>
              </a:rPr>
              <a:t> доверьтесь своей интуиции. Мелодия должна вам нравиться. Даже если </a:t>
            </a:r>
            <a:r>
              <a:rPr lang="ru-RU" sz="1800" b="1" dirty="0" smtClean="0">
                <a:latin typeface="Times New Roman" pitchFamily="18" charset="0"/>
                <a:cs typeface="Times New Roman" pitchFamily="18" charset="0"/>
              </a:rPr>
              <a:t>музыка</a:t>
            </a:r>
            <a:r>
              <a:rPr lang="ru-RU" sz="1800" dirty="0" smtClean="0">
                <a:latin typeface="Times New Roman" pitchFamily="18" charset="0"/>
                <a:cs typeface="Times New Roman" pitchFamily="18" charset="0"/>
              </a:rPr>
              <a:t>, рекомендованная вам другими и помогающая им, лично у вас отнимает силы, не стоит ее слушать. Найдите себе то, что вам по душе.</a:t>
            </a:r>
          </a:p>
          <a:p>
            <a:pPr>
              <a:buFont typeface="Wingdings" pitchFamily="2" charset="2"/>
              <a:buChar char="ü"/>
            </a:pPr>
            <a:r>
              <a:rPr lang="ru-RU" sz="1800" dirty="0" smtClean="0">
                <a:latin typeface="Times New Roman" pitchFamily="18" charset="0"/>
                <a:cs typeface="Times New Roman" pitchFamily="18" charset="0"/>
              </a:rPr>
              <a:t>Выберите для себя удобное положение. Лучше всего слушать </a:t>
            </a:r>
            <a:r>
              <a:rPr lang="ru-RU" sz="1800" b="1" dirty="0" smtClean="0">
                <a:latin typeface="Times New Roman" pitchFamily="18" charset="0"/>
                <a:cs typeface="Times New Roman" pitchFamily="18" charset="0"/>
              </a:rPr>
              <a:t>музыку с закрытыми глазами</a:t>
            </a:r>
            <a:r>
              <a:rPr lang="ru-RU" sz="1800" dirty="0" smtClean="0">
                <a:latin typeface="Times New Roman" pitchFamily="18" charset="0"/>
                <a:cs typeface="Times New Roman" pitchFamily="18" charset="0"/>
              </a:rPr>
              <a:t>, якобы пропуская ее через себя. Позвольте мелодии заполнить ваше сознание, ваши мысли. В такие минуты не существует ничего постороннего – только </a:t>
            </a:r>
            <a:r>
              <a:rPr lang="ru-RU" sz="1800" b="1" dirty="0" smtClean="0">
                <a:latin typeface="Times New Roman" pitchFamily="18" charset="0"/>
                <a:cs typeface="Times New Roman" pitchFamily="18" charset="0"/>
              </a:rPr>
              <a:t>музыка и вы</a:t>
            </a:r>
            <a:r>
              <a:rPr lang="ru-RU" sz="1800" dirty="0" smtClean="0">
                <a:latin typeface="Times New Roman" pitchFamily="18" charset="0"/>
                <a:cs typeface="Times New Roman" pitchFamily="18" charset="0"/>
              </a:rPr>
              <a:t>. А весь мир пусть подождет.</a:t>
            </a:r>
          </a:p>
          <a:p>
            <a:pPr>
              <a:buFont typeface="Wingdings" pitchFamily="2" charset="2"/>
              <a:buChar char="ü"/>
            </a:pPr>
            <a:r>
              <a:rPr lang="ru-RU" sz="1800" dirty="0" smtClean="0">
                <a:latin typeface="Times New Roman" pitchFamily="18" charset="0"/>
                <a:cs typeface="Times New Roman" pitchFamily="18" charset="0"/>
              </a:rPr>
              <a:t>Следите за громкостью звука. Даже самую полезную </a:t>
            </a:r>
            <a:r>
              <a:rPr lang="ru-RU" sz="1800" b="1" dirty="0" smtClean="0">
                <a:latin typeface="Times New Roman" pitchFamily="18" charset="0"/>
                <a:cs typeface="Times New Roman" pitchFamily="18" charset="0"/>
              </a:rPr>
              <a:t>музыку</a:t>
            </a:r>
            <a:r>
              <a:rPr lang="ru-RU" sz="1800" dirty="0" smtClean="0">
                <a:latin typeface="Times New Roman" pitchFamily="18" charset="0"/>
                <a:cs typeface="Times New Roman" pitchFamily="18" charset="0"/>
              </a:rPr>
              <a:t> не надо включать на всю катушку – пользы для организма это не принесет. Поэтому регулируйте звук так, чтоб это было для вас максимально комфортно.</a:t>
            </a:r>
          </a:p>
          <a:p>
            <a:pPr>
              <a:buFont typeface="Wingdings" pitchFamily="2" charset="2"/>
              <a:buChar char="ü"/>
            </a:pPr>
            <a:r>
              <a:rPr lang="ru-RU" sz="1800" dirty="0" smtClean="0">
                <a:latin typeface="Times New Roman" pitchFamily="18" charset="0"/>
                <a:cs typeface="Times New Roman" pitchFamily="18" charset="0"/>
              </a:rPr>
              <a:t>Начинать сеансы </a:t>
            </a:r>
            <a:r>
              <a:rPr lang="ru-RU" sz="1800" b="1" dirty="0" smtClean="0">
                <a:latin typeface="Times New Roman" pitchFamily="18" charset="0"/>
                <a:cs typeface="Times New Roman" pitchFamily="18" charset="0"/>
              </a:rPr>
              <a:t>музыкотерапии</a:t>
            </a:r>
            <a:r>
              <a:rPr lang="ru-RU" sz="1800" dirty="0" smtClean="0">
                <a:latin typeface="Times New Roman" pitchFamily="18" charset="0"/>
                <a:cs typeface="Times New Roman" pitchFamily="18" charset="0"/>
              </a:rPr>
              <a:t> рекомендуют с 10 минут, и доводить максимум до получаса. Прослушивание, например, Бетховена на протяжении часа и больше вместо желаемого расслабления принесет обратный эффект – раздражение и усталость. Поэтому не забывайте, что все хорошо в меру.</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00189413_11-p-krasivii-fon-dlya-detei-11.jpg"/>
          <p:cNvPicPr>
            <a:picLocks noChangeAspect="1"/>
          </p:cNvPicPr>
          <p:nvPr/>
        </p:nvPicPr>
        <p:blipFill>
          <a:blip r:embed="rId2"/>
          <a:stretch>
            <a:fillRect/>
          </a:stretch>
        </p:blipFill>
        <p:spPr>
          <a:xfrm>
            <a:off x="0" y="0"/>
            <a:ext cx="10801350" cy="7200900"/>
          </a:xfrm>
          <a:prstGeom prst="rect">
            <a:avLst/>
          </a:prstGeom>
        </p:spPr>
      </p:pic>
      <p:sp>
        <p:nvSpPr>
          <p:cNvPr id="4" name="TextBox 3"/>
          <p:cNvSpPr txBox="1"/>
          <p:nvPr/>
        </p:nvSpPr>
        <p:spPr>
          <a:xfrm>
            <a:off x="400015" y="600054"/>
            <a:ext cx="4357718" cy="6063198"/>
          </a:xfrm>
          <a:prstGeom prst="rect">
            <a:avLst/>
          </a:prstGeom>
          <a:noFill/>
        </p:spPr>
        <p:txBody>
          <a:bodyPr wrap="square" rtlCol="0">
            <a:spAutoFit/>
          </a:bodyPr>
          <a:lstStyle/>
          <a:p>
            <a:pPr algn="ctr"/>
            <a:r>
              <a:rPr lang="ru-RU" sz="2400" b="1" dirty="0" smtClean="0">
                <a:solidFill>
                  <a:srgbClr val="FF0000"/>
                </a:solidFill>
                <a:latin typeface="Times New Roman" pitchFamily="18" charset="0"/>
                <a:cs typeface="Times New Roman" pitchFamily="18" charset="0"/>
              </a:rPr>
              <a:t>Делаем вывод, что: </a:t>
            </a:r>
          </a:p>
          <a:p>
            <a:endParaRPr lang="ru-RU" sz="2400"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использование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здоровьесберегающих</a:t>
            </a:r>
            <a:r>
              <a:rPr lang="ru-RU" dirty="0" smtClean="0">
                <a:latin typeface="Times New Roman" pitchFamily="18" charset="0"/>
                <a:cs typeface="Times New Roman" pitchFamily="18" charset="0"/>
              </a:rPr>
              <a:t> технологий в коррекционной работе способствуют:</a:t>
            </a:r>
          </a:p>
          <a:p>
            <a:pPr>
              <a:buFont typeface="Wingdings" pitchFamily="2" charset="2"/>
              <a:buChar char="Ø"/>
            </a:pPr>
            <a:r>
              <a:rPr lang="ru-RU" dirty="0" smtClean="0">
                <a:latin typeface="Times New Roman" pitchFamily="18" charset="0"/>
                <a:cs typeface="Times New Roman" pitchFamily="18" charset="0"/>
              </a:rPr>
              <a:t>снижению уровня заболеваемости;</a:t>
            </a:r>
          </a:p>
          <a:p>
            <a:pPr>
              <a:buFont typeface="Wingdings" pitchFamily="2" charset="2"/>
              <a:buChar char="Ø"/>
            </a:pPr>
            <a:r>
              <a:rPr lang="ru-RU" dirty="0" smtClean="0">
                <a:latin typeface="Times New Roman" pitchFamily="18" charset="0"/>
                <a:cs typeface="Times New Roman" pitchFamily="18" charset="0"/>
              </a:rPr>
              <a:t>развитию общей и мелкой моторики,</a:t>
            </a:r>
          </a:p>
          <a:p>
            <a:pPr>
              <a:buFont typeface="Wingdings" pitchFamily="2" charset="2"/>
              <a:buChar char="Ø"/>
            </a:pPr>
            <a:r>
              <a:rPr lang="ru-RU" dirty="0" smtClean="0">
                <a:latin typeface="Times New Roman" pitchFamily="18" charset="0"/>
                <a:cs typeface="Times New Roman" pitchFamily="18" charset="0"/>
              </a:rPr>
              <a:t>повышению речевой активности;</a:t>
            </a:r>
          </a:p>
          <a:p>
            <a:pPr>
              <a:buFont typeface="Wingdings" pitchFamily="2" charset="2"/>
              <a:buChar char="Ø"/>
            </a:pPr>
            <a:r>
              <a:rPr lang="ru-RU" dirty="0" smtClean="0">
                <a:latin typeface="Times New Roman" pitchFamily="18" charset="0"/>
                <a:cs typeface="Times New Roman" pitchFamily="18" charset="0"/>
              </a:rPr>
              <a:t>улучшению внимания, памяти, восприятия;</a:t>
            </a:r>
          </a:p>
          <a:p>
            <a:pPr>
              <a:buFont typeface="Wingdings" pitchFamily="2" charset="2"/>
              <a:buChar char="Ø"/>
            </a:pPr>
            <a:r>
              <a:rPr lang="ru-RU" dirty="0" smtClean="0">
                <a:latin typeface="Times New Roman" pitchFamily="18" charset="0"/>
                <a:cs typeface="Times New Roman" pitchFamily="18" charset="0"/>
              </a:rPr>
              <a:t>умению видеть, слышать, рассуждать;</a:t>
            </a:r>
          </a:p>
          <a:p>
            <a:pPr>
              <a:buFont typeface="Wingdings" pitchFamily="2" charset="2"/>
              <a:buChar char="Ø"/>
            </a:pPr>
            <a:r>
              <a:rPr lang="ru-RU" dirty="0" smtClean="0">
                <a:latin typeface="Times New Roman" pitchFamily="18" charset="0"/>
                <a:cs typeface="Times New Roman" pitchFamily="18" charset="0"/>
              </a:rPr>
              <a:t>коррекции поведения и преодолению психологических трудностей;</a:t>
            </a:r>
          </a:p>
          <a:p>
            <a:pPr>
              <a:buFont typeface="Wingdings" pitchFamily="2" charset="2"/>
              <a:buChar char="Ø"/>
            </a:pPr>
            <a:r>
              <a:rPr lang="ru-RU" dirty="0" smtClean="0">
                <a:latin typeface="Times New Roman" pitchFamily="18" charset="0"/>
                <a:cs typeface="Times New Roman" pitchFamily="18" charset="0"/>
              </a:rPr>
              <a:t>снятию эмоционального напряжения и тревожности</a:t>
            </a:r>
            <a:endParaRPr lang="ru-RU" sz="2400" dirty="0" smtClean="0">
              <a:latin typeface="Times New Roman" pitchFamily="18" charset="0"/>
              <a:cs typeface="Times New Roman" pitchFamily="18" charset="0"/>
            </a:endParaRPr>
          </a:p>
          <a:p>
            <a:endParaRPr lang="ru-RU" dirty="0"/>
          </a:p>
        </p:txBody>
      </p:sp>
      <p:pic>
        <p:nvPicPr>
          <p:cNvPr id="30722" name="Picture 2" descr="G:\Фотографии все\дети старшая группа\DSCN2877.JPG"/>
          <p:cNvPicPr>
            <a:picLocks noChangeAspect="1" noChangeArrowheads="1"/>
          </p:cNvPicPr>
          <p:nvPr/>
        </p:nvPicPr>
        <p:blipFill>
          <a:blip r:embed="rId3" cstate="print"/>
          <a:srcRect/>
          <a:stretch>
            <a:fillRect/>
          </a:stretch>
        </p:blipFill>
        <p:spPr bwMode="auto">
          <a:xfrm>
            <a:off x="5043485" y="1385872"/>
            <a:ext cx="5334037" cy="400052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descr="1600189413_11-p-krasivii-fon-dlya-detei-11.jpg"/>
          <p:cNvPicPr>
            <a:picLocks noChangeAspect="1"/>
          </p:cNvPicPr>
          <p:nvPr/>
        </p:nvPicPr>
        <p:blipFill>
          <a:blip r:embed="rId2"/>
          <a:stretch>
            <a:fillRect/>
          </a:stretch>
        </p:blipFill>
        <p:spPr>
          <a:xfrm>
            <a:off x="0" y="0"/>
            <a:ext cx="10801350" cy="7200900"/>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5" name="Волна 4"/>
          <p:cNvSpPr/>
          <p:nvPr/>
        </p:nvSpPr>
        <p:spPr>
          <a:xfrm>
            <a:off x="3043221" y="0"/>
            <a:ext cx="4357718" cy="1743062"/>
          </a:xfrm>
          <a:prstGeom prst="wav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2400" dirty="0" smtClean="0">
                <a:latin typeface="Times New Roman" pitchFamily="18" charset="0"/>
                <a:cs typeface="Times New Roman" pitchFamily="18" charset="0"/>
              </a:rPr>
              <a:t>Коррекционные </a:t>
            </a:r>
            <a:r>
              <a:rPr lang="ru-RU" sz="2400" dirty="0" err="1" smtClean="0">
                <a:latin typeface="Times New Roman" pitchFamily="18" charset="0"/>
                <a:cs typeface="Times New Roman" pitchFamily="18" charset="0"/>
              </a:rPr>
              <a:t>здоровьесберегающие</a:t>
            </a:r>
            <a:r>
              <a:rPr lang="ru-RU" sz="2400" dirty="0" smtClean="0">
                <a:latin typeface="Times New Roman" pitchFamily="18" charset="0"/>
                <a:cs typeface="Times New Roman" pitchFamily="18" charset="0"/>
              </a:rPr>
              <a:t> технологии</a:t>
            </a:r>
            <a:endParaRPr lang="ru-RU" sz="2400" dirty="0">
              <a:latin typeface="Times New Roman" pitchFamily="18" charset="0"/>
              <a:cs typeface="Times New Roman" pitchFamily="18" charset="0"/>
            </a:endParaRPr>
          </a:p>
        </p:txBody>
      </p:sp>
      <p:sp>
        <p:nvSpPr>
          <p:cNvPr id="7" name="Молния 6"/>
          <p:cNvSpPr/>
          <p:nvPr/>
        </p:nvSpPr>
        <p:spPr>
          <a:xfrm>
            <a:off x="8329633" y="1671624"/>
            <a:ext cx="857256" cy="642942"/>
          </a:xfrm>
          <a:prstGeom prst="lightningBol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8" name="Молния 7"/>
          <p:cNvSpPr/>
          <p:nvPr/>
        </p:nvSpPr>
        <p:spPr>
          <a:xfrm>
            <a:off x="6757997" y="2028814"/>
            <a:ext cx="571504" cy="785818"/>
          </a:xfrm>
          <a:prstGeom prst="lightningBol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9" name="Молния 8"/>
          <p:cNvSpPr/>
          <p:nvPr/>
        </p:nvSpPr>
        <p:spPr>
          <a:xfrm flipH="1">
            <a:off x="4329105" y="1957376"/>
            <a:ext cx="571504" cy="785818"/>
          </a:xfrm>
          <a:prstGeom prst="lightningBol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0" name="Молния 9"/>
          <p:cNvSpPr/>
          <p:nvPr/>
        </p:nvSpPr>
        <p:spPr>
          <a:xfrm flipH="1">
            <a:off x="1828775" y="1814500"/>
            <a:ext cx="571504" cy="714380"/>
          </a:xfrm>
          <a:prstGeom prst="lightningBol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1" name="Молния 10"/>
          <p:cNvSpPr/>
          <p:nvPr/>
        </p:nvSpPr>
        <p:spPr>
          <a:xfrm>
            <a:off x="8615385" y="4457706"/>
            <a:ext cx="642942" cy="857256"/>
          </a:xfrm>
          <a:prstGeom prst="lightningBol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2" name="Молния 11"/>
          <p:cNvSpPr/>
          <p:nvPr/>
        </p:nvSpPr>
        <p:spPr>
          <a:xfrm>
            <a:off x="5257799" y="4457706"/>
            <a:ext cx="642942" cy="785818"/>
          </a:xfrm>
          <a:prstGeom prst="lightningBol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3" name="Молния 12"/>
          <p:cNvSpPr/>
          <p:nvPr/>
        </p:nvSpPr>
        <p:spPr>
          <a:xfrm flipH="1">
            <a:off x="2257403" y="4314830"/>
            <a:ext cx="714380" cy="785818"/>
          </a:xfrm>
          <a:prstGeom prst="lightningBol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6" name="Овал 15"/>
          <p:cNvSpPr/>
          <p:nvPr/>
        </p:nvSpPr>
        <p:spPr>
          <a:xfrm>
            <a:off x="685767" y="2743194"/>
            <a:ext cx="1714512" cy="10715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latin typeface="Times New Roman" pitchFamily="18" charset="0"/>
                <a:cs typeface="Times New Roman" pitchFamily="18" charset="0"/>
              </a:rPr>
              <a:t>Арт</a:t>
            </a: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терапия</a:t>
            </a:r>
            <a:endParaRPr lang="ru-RU" dirty="0">
              <a:latin typeface="Times New Roman" pitchFamily="18" charset="0"/>
              <a:cs typeface="Times New Roman" pitchFamily="18" charset="0"/>
            </a:endParaRPr>
          </a:p>
        </p:txBody>
      </p:sp>
      <p:sp>
        <p:nvSpPr>
          <p:cNvPr id="17" name="Овал 16"/>
          <p:cNvSpPr/>
          <p:nvPr/>
        </p:nvSpPr>
        <p:spPr>
          <a:xfrm>
            <a:off x="3543287" y="2886070"/>
            <a:ext cx="1785950" cy="100013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latin typeface="Times New Roman" pitchFamily="18" charset="0"/>
                <a:cs typeface="Times New Roman" pitchFamily="18" charset="0"/>
              </a:rPr>
              <a:t>Сказко</a:t>
            </a: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терапия</a:t>
            </a:r>
            <a:endParaRPr lang="ru-RU" dirty="0">
              <a:latin typeface="Times New Roman" pitchFamily="18" charset="0"/>
              <a:cs typeface="Times New Roman" pitchFamily="18" charset="0"/>
            </a:endParaRPr>
          </a:p>
        </p:txBody>
      </p:sp>
      <p:sp>
        <p:nvSpPr>
          <p:cNvPr id="18" name="Овал 17"/>
          <p:cNvSpPr/>
          <p:nvPr/>
        </p:nvSpPr>
        <p:spPr>
          <a:xfrm>
            <a:off x="6329369" y="2957508"/>
            <a:ext cx="1785950" cy="100013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Лого</a:t>
            </a:r>
          </a:p>
          <a:p>
            <a:pPr algn="ctr"/>
            <a:r>
              <a:rPr lang="ru-RU" dirty="0" smtClean="0">
                <a:latin typeface="Times New Roman" pitchFamily="18" charset="0"/>
                <a:cs typeface="Times New Roman" pitchFamily="18" charset="0"/>
              </a:rPr>
              <a:t>ритмика</a:t>
            </a:r>
            <a:endParaRPr lang="ru-RU" dirty="0">
              <a:latin typeface="Times New Roman" pitchFamily="18" charset="0"/>
              <a:cs typeface="Times New Roman" pitchFamily="18" charset="0"/>
            </a:endParaRPr>
          </a:p>
        </p:txBody>
      </p:sp>
      <p:sp>
        <p:nvSpPr>
          <p:cNvPr id="19" name="Овал 18"/>
          <p:cNvSpPr/>
          <p:nvPr/>
        </p:nvSpPr>
        <p:spPr>
          <a:xfrm>
            <a:off x="8686823" y="2814632"/>
            <a:ext cx="1857388" cy="100013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err="1" smtClean="0">
                <a:latin typeface="Times New Roman" pitchFamily="18" charset="0"/>
                <a:cs typeface="Times New Roman" pitchFamily="18" charset="0"/>
              </a:rPr>
              <a:t>Психо</a:t>
            </a:r>
            <a:endParaRPr lang="ru-RU" sz="1800"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гимнастика</a:t>
            </a:r>
            <a:endParaRPr lang="ru-RU" sz="1800" dirty="0">
              <a:latin typeface="Times New Roman" pitchFamily="18" charset="0"/>
              <a:cs typeface="Times New Roman" pitchFamily="18" charset="0"/>
            </a:endParaRPr>
          </a:p>
        </p:txBody>
      </p:sp>
      <p:sp>
        <p:nvSpPr>
          <p:cNvPr id="20" name="Овал 19"/>
          <p:cNvSpPr/>
          <p:nvPr/>
        </p:nvSpPr>
        <p:spPr>
          <a:xfrm>
            <a:off x="1114395" y="5386400"/>
            <a:ext cx="2000264" cy="100013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релаксация</a:t>
            </a:r>
            <a:endParaRPr lang="ru-RU" dirty="0">
              <a:latin typeface="Times New Roman" pitchFamily="18" charset="0"/>
              <a:cs typeface="Times New Roman" pitchFamily="18" charset="0"/>
            </a:endParaRPr>
          </a:p>
        </p:txBody>
      </p:sp>
      <p:sp>
        <p:nvSpPr>
          <p:cNvPr id="21" name="Овал 20"/>
          <p:cNvSpPr/>
          <p:nvPr/>
        </p:nvSpPr>
        <p:spPr>
          <a:xfrm>
            <a:off x="4757733" y="5386400"/>
            <a:ext cx="2000264" cy="10715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latin typeface="Times New Roman" pitchFamily="18" charset="0"/>
                <a:cs typeface="Times New Roman" pitchFamily="18" charset="0"/>
              </a:rPr>
              <a:t>Игро</a:t>
            </a: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терапия</a:t>
            </a:r>
            <a:endParaRPr lang="ru-RU" dirty="0">
              <a:latin typeface="Times New Roman" pitchFamily="18" charset="0"/>
              <a:cs typeface="Times New Roman" pitchFamily="18" charset="0"/>
            </a:endParaRPr>
          </a:p>
        </p:txBody>
      </p:sp>
      <p:sp>
        <p:nvSpPr>
          <p:cNvPr id="22" name="Овал 21"/>
          <p:cNvSpPr/>
          <p:nvPr/>
        </p:nvSpPr>
        <p:spPr>
          <a:xfrm>
            <a:off x="7972443" y="5386400"/>
            <a:ext cx="2143140" cy="1143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latin typeface="Times New Roman" pitchFamily="18" charset="0"/>
                <a:cs typeface="Times New Roman" pitchFamily="18" charset="0"/>
              </a:rPr>
              <a:t>Музыко</a:t>
            </a: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терапия</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600189413_11-p-krasivii-fon-dlya-detei-11.jpg"/>
          <p:cNvPicPr>
            <a:picLocks noChangeAspect="1"/>
          </p:cNvPicPr>
          <p:nvPr/>
        </p:nvPicPr>
        <p:blipFill>
          <a:blip r:embed="rId2"/>
          <a:stretch>
            <a:fillRect/>
          </a:stretch>
        </p:blipFill>
        <p:spPr>
          <a:xfrm>
            <a:off x="0" y="0"/>
            <a:ext cx="10801350" cy="7200900"/>
          </a:xfrm>
          <a:prstGeom prst="rect">
            <a:avLst/>
          </a:prstGeom>
        </p:spPr>
      </p:pic>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sp>
        <p:nvSpPr>
          <p:cNvPr id="7" name="TextBox 6"/>
          <p:cNvSpPr txBox="1"/>
          <p:nvPr/>
        </p:nvSpPr>
        <p:spPr>
          <a:xfrm>
            <a:off x="614329" y="99988"/>
            <a:ext cx="9929882" cy="2739211"/>
          </a:xfrm>
          <a:prstGeom prst="rect">
            <a:avLst/>
          </a:prstGeom>
          <a:noFill/>
        </p:spPr>
        <p:txBody>
          <a:bodyPr wrap="square" rtlCol="0">
            <a:spAutoFit/>
          </a:bodyPr>
          <a:lstStyle/>
          <a:p>
            <a:r>
              <a:rPr lang="ru-RU" sz="2800" dirty="0" smtClean="0">
                <a:solidFill>
                  <a:srgbClr val="FF0000"/>
                </a:solidFill>
              </a:rPr>
              <a:t> </a:t>
            </a:r>
            <a:r>
              <a:rPr lang="ru-RU" sz="2400" b="1" dirty="0" err="1" smtClean="0">
                <a:solidFill>
                  <a:srgbClr val="FF0000"/>
                </a:solidFill>
                <a:latin typeface="Times New Roman" pitchFamily="18" charset="0"/>
                <a:cs typeface="Times New Roman" pitchFamily="18" charset="0"/>
              </a:rPr>
              <a:t>Арт-терапия</a:t>
            </a:r>
            <a:r>
              <a:rPr lang="ru-RU" sz="2400" dirty="0" smtClean="0">
                <a:solidFill>
                  <a:srgbClr val="FF0000"/>
                </a:solidFill>
                <a:latin typeface="Times New Roman" pitchFamily="18" charset="0"/>
                <a:cs typeface="Times New Roman" pitchFamily="18" charset="0"/>
              </a:rPr>
              <a:t> </a:t>
            </a:r>
            <a:r>
              <a:rPr lang="ru-RU" sz="1800" dirty="0" smtClean="0">
                <a:latin typeface="Times New Roman" pitchFamily="18" charset="0"/>
                <a:cs typeface="Times New Roman" pitchFamily="18" charset="0"/>
              </a:rPr>
              <a:t>представляет собой методику лечения и развития при помощи художественного творчества, помимо этого </a:t>
            </a:r>
            <a:r>
              <a:rPr lang="ru-RU" sz="1800" dirty="0" err="1" smtClean="0">
                <a:latin typeface="Times New Roman" pitchFamily="18" charset="0"/>
                <a:cs typeface="Times New Roman" pitchFamily="18" charset="0"/>
              </a:rPr>
              <a:t>арт</a:t>
            </a:r>
            <a:r>
              <a:rPr lang="ru-RU" sz="1800" dirty="0" smtClean="0">
                <a:latin typeface="Times New Roman" pitchFamily="18" charset="0"/>
                <a:cs typeface="Times New Roman" pitchFamily="18" charset="0"/>
              </a:rPr>
              <a:t> - терапия – прекрасный способ безболезненно для других выразить свои эмоции и чувства.</a:t>
            </a:r>
          </a:p>
          <a:p>
            <a:r>
              <a:rPr lang="ru-RU" sz="1800" dirty="0" smtClean="0">
                <a:latin typeface="Times New Roman" pitchFamily="18" charset="0"/>
                <a:cs typeface="Times New Roman" pitchFamily="18" charset="0"/>
              </a:rPr>
              <a:t>Детская </a:t>
            </a:r>
            <a:r>
              <a:rPr lang="ru-RU" sz="1800" dirty="0" err="1" smtClean="0">
                <a:latin typeface="Times New Roman" pitchFamily="18" charset="0"/>
                <a:cs typeface="Times New Roman" pitchFamily="18" charset="0"/>
              </a:rPr>
              <a:t>арт</a:t>
            </a:r>
            <a:r>
              <a:rPr lang="ru-RU" sz="1800" dirty="0" smtClean="0">
                <a:latin typeface="Times New Roman" pitchFamily="18" charset="0"/>
                <a:cs typeface="Times New Roman" pitchFamily="18" charset="0"/>
              </a:rPr>
              <a:t> - терапия – это простой и эффективный способ психологической помощи, основанный на творчестве и игре. Другими словами, это – лечение творчеством.</a:t>
            </a:r>
          </a:p>
          <a:p>
            <a:r>
              <a:rPr lang="ru-RU" sz="1800" dirty="0" smtClean="0">
                <a:latin typeface="Times New Roman" pitchFamily="18" charset="0"/>
                <a:cs typeface="Times New Roman" pitchFamily="18" charset="0"/>
              </a:rPr>
              <a:t>Посредством несложных, скорее напоминающих детские шалости, упражнений, можно успешно бороться со многими нервными расстройствами. </a:t>
            </a:r>
          </a:p>
          <a:p>
            <a:pPr algn="ctr"/>
            <a:r>
              <a:rPr lang="ru-RU" sz="1600" dirty="0" smtClean="0">
                <a:latin typeface="Times New Roman" pitchFamily="18" charset="0"/>
                <a:cs typeface="Times New Roman" pitchFamily="18" charset="0"/>
              </a:rPr>
              <a:t> </a:t>
            </a:r>
          </a:p>
          <a:p>
            <a:endParaRPr lang="ru-RU" dirty="0"/>
          </a:p>
        </p:txBody>
      </p:sp>
      <p:sp>
        <p:nvSpPr>
          <p:cNvPr id="9" name="TextBox 8"/>
          <p:cNvSpPr txBox="1"/>
          <p:nvPr/>
        </p:nvSpPr>
        <p:spPr>
          <a:xfrm>
            <a:off x="471453" y="1743062"/>
            <a:ext cx="6286544" cy="5386090"/>
          </a:xfrm>
          <a:prstGeom prst="rect">
            <a:avLst/>
          </a:prstGeom>
          <a:noFill/>
        </p:spPr>
        <p:txBody>
          <a:bodyPr wrap="square" rtlCol="0">
            <a:spAutoFit/>
          </a:bodyPr>
          <a:lstStyle/>
          <a:p>
            <a:pPr algn="ctr"/>
            <a:endParaRPr lang="ru-RU" sz="1800" b="1" i="1" dirty="0" smtClean="0">
              <a:solidFill>
                <a:srgbClr val="FF0000"/>
              </a:solidFill>
              <a:latin typeface="Times New Roman" pitchFamily="18" charset="0"/>
              <a:cs typeface="Times New Roman" pitchFamily="18" charset="0"/>
            </a:endParaRPr>
          </a:p>
          <a:p>
            <a:pPr algn="ctr"/>
            <a:endParaRPr lang="ru-RU" sz="1800" b="1" i="1" dirty="0" smtClean="0">
              <a:solidFill>
                <a:srgbClr val="FF0000"/>
              </a:solidFill>
              <a:latin typeface="Times New Roman" pitchFamily="18" charset="0"/>
              <a:cs typeface="Times New Roman" pitchFamily="18" charset="0"/>
            </a:endParaRPr>
          </a:p>
          <a:p>
            <a:pPr algn="ctr"/>
            <a:r>
              <a:rPr lang="ru-RU" sz="1800" b="1" i="1" dirty="0" smtClean="0">
                <a:solidFill>
                  <a:srgbClr val="FF0000"/>
                </a:solidFill>
                <a:latin typeface="Times New Roman" pitchFamily="18" charset="0"/>
                <a:cs typeface="Times New Roman" pitchFamily="18" charset="0"/>
              </a:rPr>
              <a:t>Преимущества </a:t>
            </a:r>
            <a:r>
              <a:rPr lang="ru-RU" sz="1800" b="1" i="1" dirty="0" smtClean="0">
                <a:solidFill>
                  <a:srgbClr val="FF0000"/>
                </a:solidFill>
                <a:latin typeface="Times New Roman" pitchFamily="18" charset="0"/>
                <a:cs typeface="Times New Roman" pitchFamily="18" charset="0"/>
              </a:rPr>
              <a:t>метода </a:t>
            </a:r>
            <a:r>
              <a:rPr lang="ru-RU" sz="1800" b="1" i="1" dirty="0" err="1" smtClean="0">
                <a:solidFill>
                  <a:srgbClr val="FF0000"/>
                </a:solidFill>
                <a:latin typeface="Times New Roman" pitchFamily="18" charset="0"/>
                <a:cs typeface="Times New Roman" pitchFamily="18" charset="0"/>
              </a:rPr>
              <a:t>арт-терапии</a:t>
            </a:r>
            <a:r>
              <a:rPr lang="ru-RU" sz="1800" b="1" i="1" dirty="0" smtClean="0">
                <a:solidFill>
                  <a:srgbClr val="FF0000"/>
                </a:solidFill>
                <a:latin typeface="Times New Roman" pitchFamily="18" charset="0"/>
                <a:cs typeface="Times New Roman" pitchFamily="18" charset="0"/>
              </a:rPr>
              <a:t> в том, что он:</a:t>
            </a:r>
            <a:endParaRPr lang="ru-RU" sz="1800" dirty="0" smtClean="0">
              <a:solidFill>
                <a:srgbClr val="FF0000"/>
              </a:solidFill>
              <a:latin typeface="Times New Roman" pitchFamily="18" charset="0"/>
              <a:cs typeface="Times New Roman" pitchFamily="18" charset="0"/>
            </a:endParaRPr>
          </a:p>
          <a:p>
            <a:pPr>
              <a:buFont typeface="Wingdings" pitchFamily="2" charset="2"/>
              <a:buChar char="ü"/>
            </a:pPr>
            <a:r>
              <a:rPr lang="ru-RU" sz="1800" dirty="0" smtClean="0">
                <a:latin typeface="Times New Roman" pitchFamily="18" charset="0"/>
                <a:cs typeface="Times New Roman" pitchFamily="18" charset="0"/>
              </a:rPr>
              <a:t> предоставляет возможность для выражения агрессивных чувств в социально-приемлемой манере: рисование, живопись, лепка являются безопасными способами разрядки напряжения;</a:t>
            </a:r>
          </a:p>
          <a:p>
            <a:pPr lvl="0">
              <a:buFont typeface="Wingdings" pitchFamily="2" charset="2"/>
              <a:buChar char="ü"/>
            </a:pPr>
            <a:r>
              <a:rPr lang="ru-RU" sz="1800" dirty="0" smtClean="0">
                <a:latin typeface="Times New Roman" pitchFamily="18" charset="0"/>
                <a:cs typeface="Times New Roman" pitchFamily="18" charset="0"/>
              </a:rPr>
              <a:t>ускоряет прогресс в терапии: подсознательные конфликты и внутренние переживания легче выражаются с помощью зрительных образов;</a:t>
            </a:r>
          </a:p>
          <a:p>
            <a:pPr lvl="0">
              <a:buFont typeface="Wingdings" pitchFamily="2" charset="2"/>
              <a:buChar char="ü"/>
            </a:pPr>
            <a:r>
              <a:rPr lang="ru-RU" sz="1800" dirty="0" smtClean="0">
                <a:latin typeface="Times New Roman" pitchFamily="18" charset="0"/>
                <a:cs typeface="Times New Roman" pitchFamily="18" charset="0"/>
              </a:rPr>
              <a:t>позволяет работать с мыслями и чувствами, которые кажутся непреодолимыми;</a:t>
            </a:r>
          </a:p>
          <a:p>
            <a:pPr lvl="0">
              <a:buFont typeface="Wingdings" pitchFamily="2" charset="2"/>
              <a:buChar char="ü"/>
            </a:pPr>
            <a:r>
              <a:rPr lang="ru-RU" sz="1800" dirty="0" smtClean="0">
                <a:latin typeface="Times New Roman" pitchFamily="18" charset="0"/>
                <a:cs typeface="Times New Roman" pitchFamily="18" charset="0"/>
              </a:rPr>
              <a:t>помогает укрепить взаимоотношения между участниками; </a:t>
            </a:r>
          </a:p>
          <a:p>
            <a:pPr lvl="0">
              <a:buFont typeface="Wingdings" pitchFamily="2" charset="2"/>
              <a:buChar char="ü"/>
            </a:pPr>
            <a:r>
              <a:rPr lang="ru-RU" sz="1800" dirty="0" smtClean="0">
                <a:latin typeface="Times New Roman" pitchFamily="18" charset="0"/>
                <a:cs typeface="Times New Roman" pitchFamily="18" charset="0"/>
              </a:rPr>
              <a:t>способствует возникновению чувства внутреннего контроля и порядка;</a:t>
            </a:r>
          </a:p>
          <a:p>
            <a:pPr lvl="0">
              <a:buFont typeface="Wingdings" pitchFamily="2" charset="2"/>
              <a:buChar char="ü"/>
            </a:pPr>
            <a:r>
              <a:rPr lang="ru-RU" sz="1800" dirty="0" smtClean="0">
                <a:latin typeface="Times New Roman" pitchFamily="18" charset="0"/>
                <a:cs typeface="Times New Roman" pitchFamily="18" charset="0"/>
              </a:rPr>
              <a:t>развивает и усиливает внимание к чувствам;</a:t>
            </a:r>
          </a:p>
          <a:p>
            <a:pPr lvl="0">
              <a:buFont typeface="Wingdings" pitchFamily="2" charset="2"/>
              <a:buChar char="ü"/>
            </a:pPr>
            <a:r>
              <a:rPr lang="ru-RU" sz="1800" dirty="0" smtClean="0">
                <a:latin typeface="Times New Roman" pitchFamily="18" charset="0"/>
                <a:cs typeface="Times New Roman" pitchFamily="18" charset="0"/>
              </a:rPr>
              <a:t>усиливает ощущение собственной личностной ценности, повышает художественную компетентность.</a:t>
            </a:r>
          </a:p>
          <a:p>
            <a:endParaRPr lang="ru-RU" dirty="0"/>
          </a:p>
        </p:txBody>
      </p:sp>
      <p:pic>
        <p:nvPicPr>
          <p:cNvPr id="11267" name="Picture 3" descr="G:\Фотографии все\Малыши средняя группа\DSCN1801.JPG"/>
          <p:cNvPicPr>
            <a:picLocks noChangeAspect="1" noChangeArrowheads="1"/>
          </p:cNvPicPr>
          <p:nvPr/>
        </p:nvPicPr>
        <p:blipFill>
          <a:blip r:embed="rId3" cstate="print"/>
          <a:srcRect/>
          <a:stretch>
            <a:fillRect/>
          </a:stretch>
        </p:blipFill>
        <p:spPr bwMode="auto">
          <a:xfrm>
            <a:off x="6757997" y="2957508"/>
            <a:ext cx="3857652" cy="289323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600189413_11-p-krasivii-fon-dlya-detei-11.jpg"/>
          <p:cNvPicPr>
            <a:picLocks noChangeAspect="1"/>
          </p:cNvPicPr>
          <p:nvPr/>
        </p:nvPicPr>
        <p:blipFill>
          <a:blip r:embed="rId2"/>
          <a:stretch>
            <a:fillRect/>
          </a:stretch>
        </p:blipFill>
        <p:spPr>
          <a:xfrm>
            <a:off x="0" y="0"/>
            <a:ext cx="10801350" cy="7200900"/>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5" name="TextBox 4"/>
          <p:cNvSpPr txBox="1"/>
          <p:nvPr/>
        </p:nvSpPr>
        <p:spPr>
          <a:xfrm>
            <a:off x="471453" y="99988"/>
            <a:ext cx="10072758" cy="6463308"/>
          </a:xfrm>
          <a:prstGeom prst="rect">
            <a:avLst/>
          </a:prstGeom>
          <a:noFill/>
        </p:spPr>
        <p:txBody>
          <a:bodyPr wrap="square" rtlCol="0">
            <a:spAutoFit/>
          </a:bodyPr>
          <a:lstStyle/>
          <a:p>
            <a:pPr algn="ctr" fontAlgn="base"/>
            <a:r>
              <a:rPr lang="ru-RU" b="1" i="1" dirty="0" smtClean="0">
                <a:solidFill>
                  <a:srgbClr val="FF0000"/>
                </a:solidFill>
                <a:latin typeface="Times New Roman" pitchFamily="18" charset="0"/>
                <a:cs typeface="Times New Roman" pitchFamily="18" charset="0"/>
              </a:rPr>
              <a:t>Виды </a:t>
            </a:r>
            <a:r>
              <a:rPr lang="ru-RU" b="1" i="1" dirty="0" err="1" smtClean="0">
                <a:solidFill>
                  <a:srgbClr val="FF0000"/>
                </a:solidFill>
                <a:latin typeface="Times New Roman" pitchFamily="18" charset="0"/>
                <a:cs typeface="Times New Roman" pitchFamily="18" charset="0"/>
              </a:rPr>
              <a:t>арт</a:t>
            </a:r>
            <a:r>
              <a:rPr lang="ru-RU" b="1" i="1" dirty="0" smtClean="0">
                <a:solidFill>
                  <a:srgbClr val="FF0000"/>
                </a:solidFill>
                <a:latin typeface="Times New Roman" pitchFamily="18" charset="0"/>
                <a:cs typeface="Times New Roman" pitchFamily="18" charset="0"/>
              </a:rPr>
              <a:t> – терапии:</a:t>
            </a:r>
            <a:endParaRPr lang="ru-RU" dirty="0" smtClean="0">
              <a:solidFill>
                <a:srgbClr val="FF0000"/>
              </a:solidFill>
              <a:latin typeface="Times New Roman" pitchFamily="18" charset="0"/>
              <a:cs typeface="Times New Roman" pitchFamily="18" charset="0"/>
            </a:endParaRPr>
          </a:p>
          <a:p>
            <a:pPr fontAlgn="base"/>
            <a:r>
              <a:rPr lang="ru-RU" b="1" i="1" dirty="0" smtClean="0">
                <a:solidFill>
                  <a:srgbClr val="FFFF00"/>
                </a:solidFill>
                <a:latin typeface="Times New Roman" pitchFamily="18" charset="0"/>
                <a:cs typeface="Times New Roman" pitchFamily="18" charset="0"/>
              </a:rPr>
              <a:t> </a:t>
            </a:r>
            <a:r>
              <a:rPr lang="ru-RU" b="1" dirty="0" err="1" smtClean="0">
                <a:solidFill>
                  <a:schemeClr val="accent6">
                    <a:lumMod val="50000"/>
                  </a:schemeClr>
                </a:solidFill>
                <a:latin typeface="Times New Roman" pitchFamily="18" charset="0"/>
                <a:cs typeface="Times New Roman" pitchFamily="18" charset="0"/>
              </a:rPr>
              <a:t>Изотерапия</a:t>
            </a:r>
            <a:r>
              <a:rPr lang="ru-RU" sz="1800" b="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рисование цветным песком, пальчиками на зеркале и на бумаге, пластилиновое рисование;</a:t>
            </a:r>
          </a:p>
          <a:p>
            <a:pPr lvl="0" fontAlgn="base"/>
            <a:r>
              <a:rPr lang="ru-RU" b="1" dirty="0" err="1" smtClean="0">
                <a:solidFill>
                  <a:schemeClr val="accent6">
                    <a:lumMod val="50000"/>
                  </a:schemeClr>
                </a:solidFill>
                <a:latin typeface="Times New Roman" pitchFamily="18" charset="0"/>
                <a:cs typeface="Times New Roman" pitchFamily="18" charset="0"/>
              </a:rPr>
              <a:t>Цветотерапия</a:t>
            </a:r>
            <a:r>
              <a:rPr lang="ru-RU" dirty="0" smtClean="0">
                <a:solidFill>
                  <a:schemeClr val="accent6">
                    <a:lumMod val="50000"/>
                  </a:schemeClr>
                </a:solidFill>
                <a:latin typeface="Times New Roman" pitchFamily="18" charset="0"/>
                <a:cs typeface="Times New Roman" pitchFamily="18" charset="0"/>
              </a:rPr>
              <a:t> </a:t>
            </a:r>
            <a:r>
              <a:rPr lang="ru-RU" sz="1800" dirty="0" smtClean="0">
                <a:latin typeface="Times New Roman" pitchFamily="18" charset="0"/>
                <a:cs typeface="Times New Roman" pitchFamily="18" charset="0"/>
              </a:rPr>
              <a:t>- это направление, при котором используется воздействие цветовой гаммы на </a:t>
            </a:r>
            <a:r>
              <a:rPr lang="ru-RU" sz="1800" dirty="0" err="1" smtClean="0">
                <a:latin typeface="Times New Roman" pitchFamily="18" charset="0"/>
                <a:cs typeface="Times New Roman" pitchFamily="18" charset="0"/>
              </a:rPr>
              <a:t>психоэмоциональное</a:t>
            </a:r>
            <a:r>
              <a:rPr lang="ru-RU" sz="1800" dirty="0" smtClean="0">
                <a:latin typeface="Times New Roman" pitchFamily="18" charset="0"/>
                <a:cs typeface="Times New Roman" pitchFamily="18" charset="0"/>
              </a:rPr>
              <a:t> состояние дошкольника, на его самочувствие;</a:t>
            </a:r>
          </a:p>
          <a:p>
            <a:pPr lvl="0" fontAlgn="base"/>
            <a:r>
              <a:rPr lang="ru-RU" b="1" dirty="0" err="1" smtClean="0">
                <a:solidFill>
                  <a:schemeClr val="accent6">
                    <a:lumMod val="50000"/>
                  </a:schemeClr>
                </a:solidFill>
                <a:latin typeface="Times New Roman" pitchFamily="18" charset="0"/>
                <a:cs typeface="Times New Roman" pitchFamily="18" charset="0"/>
              </a:rPr>
              <a:t>Сказкотерапия</a:t>
            </a:r>
            <a:r>
              <a:rPr lang="ru-RU" dirty="0" smtClean="0">
                <a:solidFill>
                  <a:schemeClr val="accent6">
                    <a:lumMod val="50000"/>
                  </a:schemeClr>
                </a:solidFill>
                <a:latin typeface="Times New Roman" pitchFamily="18" charset="0"/>
                <a:cs typeface="Times New Roman" pitchFamily="18" charset="0"/>
              </a:rPr>
              <a:t> </a:t>
            </a:r>
            <a:r>
              <a:rPr lang="ru-RU" sz="1800" dirty="0" smtClean="0">
                <a:latin typeface="Times New Roman" pitchFamily="18" charset="0"/>
                <a:cs typeface="Times New Roman" pitchFamily="18" charset="0"/>
              </a:rPr>
              <a:t>— это способ корректирования детских проблем психологического характера. Смысл заключается в том, что для ребенка рассказывается сказка, героем которой является он сам;</a:t>
            </a:r>
          </a:p>
          <a:p>
            <a:pPr lvl="0" fontAlgn="base"/>
            <a:r>
              <a:rPr lang="ru-RU" b="1" dirty="0" smtClean="0">
                <a:solidFill>
                  <a:schemeClr val="accent6">
                    <a:lumMod val="50000"/>
                  </a:schemeClr>
                </a:solidFill>
                <a:latin typeface="Times New Roman" pitchFamily="18" charset="0"/>
                <a:cs typeface="Times New Roman" pitchFamily="18" charset="0"/>
              </a:rPr>
              <a:t>Песочная терапия. </a:t>
            </a:r>
            <a:r>
              <a:rPr lang="ru-RU" sz="1800" dirty="0" smtClean="0">
                <a:latin typeface="Times New Roman" pitchFamily="18" charset="0"/>
                <a:cs typeface="Times New Roman" pitchFamily="18" charset="0"/>
              </a:rPr>
              <a:t> Игра с песком - это естественная и доступная для каждого ребенка форма деятельности. Ребенок часто словами не может выразить свои переживания, страхи, и тут ему на помощь приходят игры с песком;</a:t>
            </a:r>
          </a:p>
          <a:p>
            <a:pPr lvl="0" fontAlgn="base"/>
            <a:r>
              <a:rPr lang="ru-RU" sz="2400" b="1" dirty="0" smtClean="0">
                <a:solidFill>
                  <a:schemeClr val="accent6">
                    <a:lumMod val="50000"/>
                  </a:schemeClr>
                </a:solidFill>
                <a:latin typeface="Times New Roman" pitchFamily="18" charset="0"/>
                <a:cs typeface="Times New Roman" pitchFamily="18" charset="0"/>
              </a:rPr>
              <a:t>Терапия водой.</a:t>
            </a:r>
            <a:r>
              <a:rPr lang="ru-RU" sz="1800" dirty="0" smtClean="0">
                <a:latin typeface="Times New Roman" pitchFamily="18" charset="0"/>
                <a:cs typeface="Times New Roman" pitchFamily="18" charset="0"/>
              </a:rPr>
              <a:t> Вода – первый и любимый всеми детьми объект для исследования. Первое вещество, с которым с удовольствием знакомится ребенок, это вода. Она дает ребенку приятные ощущения, развивает различные рецепторы, предоставляет практически неограниченные возможности развития познавательной активности;</a:t>
            </a:r>
          </a:p>
          <a:p>
            <a:pPr lvl="0" fontAlgn="base"/>
            <a:r>
              <a:rPr lang="ru-RU" b="1" dirty="0" err="1" smtClean="0">
                <a:solidFill>
                  <a:schemeClr val="accent6">
                    <a:lumMod val="50000"/>
                  </a:schemeClr>
                </a:solidFill>
                <a:latin typeface="Times New Roman" pitchFamily="18" charset="0"/>
                <a:cs typeface="Times New Roman" pitchFamily="18" charset="0"/>
              </a:rPr>
              <a:t>Игротерапия</a:t>
            </a:r>
            <a:r>
              <a:rPr lang="ru-RU" sz="1800" b="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воздействие на детей с использованием игр. Игра имеет сильное влияние на развитие личности ребенка, способствует развитию общения, коммуникации, созданию близких отношений, повышает самооценку;</a:t>
            </a:r>
          </a:p>
          <a:p>
            <a:pPr lvl="0" fontAlgn="base"/>
            <a:r>
              <a:rPr lang="ru-RU" b="1" dirty="0" smtClean="0">
                <a:solidFill>
                  <a:schemeClr val="accent6">
                    <a:lumMod val="50000"/>
                  </a:schemeClr>
                </a:solidFill>
                <a:latin typeface="Times New Roman" pitchFamily="18" charset="0"/>
                <a:cs typeface="Times New Roman" pitchFamily="18" charset="0"/>
              </a:rPr>
              <a:t>Музыкотерапия</a:t>
            </a:r>
            <a:r>
              <a:rPr lang="ru-RU" sz="1800" dirty="0" smtClean="0">
                <a:latin typeface="Times New Roman" pitchFamily="18" charset="0"/>
                <a:cs typeface="Times New Roman" pitchFamily="18" charset="0"/>
              </a:rPr>
              <a:t> – один из методов, который укрепляет здоровье детей, доставляет детям удовольствие. Музыка способствует развитию творчества, фантазии. Мелодия действует особенно эффективно для </a:t>
            </a:r>
            <a:r>
              <a:rPr lang="ru-RU" sz="1800" dirty="0" err="1" smtClean="0">
                <a:latin typeface="Times New Roman" pitchFamily="18" charset="0"/>
                <a:cs typeface="Times New Roman" pitchFamily="18" charset="0"/>
              </a:rPr>
              <a:t>гиперактивных</a:t>
            </a:r>
            <a:r>
              <a:rPr lang="ru-RU" sz="1800" dirty="0" smtClean="0">
                <a:latin typeface="Times New Roman" pitchFamily="18" charset="0"/>
                <a:cs typeface="Times New Roman" pitchFamily="18" charset="0"/>
              </a:rPr>
              <a:t> детей, повышает интерес к окружающему миру, способствует развитию культуры ребенка. </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1600189413_11-p-krasivii-fon-dlya-detei-11.jpg"/>
          <p:cNvPicPr>
            <a:picLocks noChangeAspect="1"/>
          </p:cNvPicPr>
          <p:nvPr/>
        </p:nvPicPr>
        <p:blipFill>
          <a:blip r:embed="rId2"/>
          <a:stretch>
            <a:fillRect/>
          </a:stretch>
        </p:blipFill>
        <p:spPr>
          <a:xfrm>
            <a:off x="0" y="0"/>
            <a:ext cx="10801350" cy="7200900"/>
          </a:xfrm>
          <a:prstGeom prst="rect">
            <a:avLst/>
          </a:prstGeom>
        </p:spPr>
      </p:pic>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5" name="TextBox 4"/>
          <p:cNvSpPr txBox="1"/>
          <p:nvPr/>
        </p:nvSpPr>
        <p:spPr>
          <a:xfrm>
            <a:off x="1757337" y="457178"/>
            <a:ext cx="7572428" cy="707886"/>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Примеры </a:t>
            </a:r>
            <a:r>
              <a:rPr lang="ru-RU" b="1" dirty="0" err="1" smtClean="0">
                <a:solidFill>
                  <a:srgbClr val="FF0000"/>
                </a:solidFill>
                <a:latin typeface="Times New Roman" pitchFamily="18" charset="0"/>
                <a:cs typeface="Times New Roman" pitchFamily="18" charset="0"/>
              </a:rPr>
              <a:t>арт</a:t>
            </a:r>
            <a:r>
              <a:rPr lang="ru-RU" b="1" dirty="0" smtClean="0">
                <a:solidFill>
                  <a:srgbClr val="FF0000"/>
                </a:solidFill>
                <a:latin typeface="Times New Roman" pitchFamily="18" charset="0"/>
                <a:cs typeface="Times New Roman" pitchFamily="18" charset="0"/>
              </a:rPr>
              <a:t> – терапевтических игр:</a:t>
            </a:r>
          </a:p>
          <a:p>
            <a:endParaRPr lang="ru-RU" b="1" dirty="0">
              <a:solidFill>
                <a:srgbClr val="FF0000"/>
              </a:solidFill>
              <a:latin typeface="Times New Roman" pitchFamily="18" charset="0"/>
              <a:cs typeface="Times New Roman" pitchFamily="18" charset="0"/>
            </a:endParaRPr>
          </a:p>
        </p:txBody>
      </p:sp>
      <p:sp>
        <p:nvSpPr>
          <p:cNvPr id="6" name="TextBox 5"/>
          <p:cNvSpPr txBox="1"/>
          <p:nvPr/>
        </p:nvSpPr>
        <p:spPr>
          <a:xfrm>
            <a:off x="757205" y="885806"/>
            <a:ext cx="4786346" cy="3447098"/>
          </a:xfrm>
          <a:prstGeom prst="rect">
            <a:avLst/>
          </a:prstGeom>
          <a:noFill/>
        </p:spPr>
        <p:txBody>
          <a:bodyPr wrap="square" rtlCol="0">
            <a:spAutoFit/>
          </a:bodyPr>
          <a:lstStyle/>
          <a:p>
            <a:pPr algn="ctr"/>
            <a:r>
              <a:rPr lang="ru-RU" sz="1800" b="1" u="sng" dirty="0" smtClean="0">
                <a:solidFill>
                  <a:srgbClr val="002060"/>
                </a:solidFill>
                <a:latin typeface="Times New Roman" pitchFamily="18" charset="0"/>
                <a:cs typeface="Times New Roman" pitchFamily="18" charset="0"/>
              </a:rPr>
              <a:t>Упражнение «Соленые рисунки и зубная краска»</a:t>
            </a:r>
            <a:endParaRPr lang="ru-RU" sz="1800" b="1" dirty="0" smtClean="0">
              <a:solidFill>
                <a:srgbClr val="002060"/>
              </a:solidFill>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Цель</a:t>
            </a:r>
            <a:r>
              <a:rPr lang="ru-RU" sz="1400" dirty="0" smtClean="0">
                <a:latin typeface="Times New Roman" pitchFamily="18" charset="0"/>
                <a:cs typeface="Times New Roman" pitchFamily="18" charset="0"/>
              </a:rPr>
              <a:t>: развивать воображение, мелкую моторику рук, снимать эмоциональное напряжение.</a:t>
            </a:r>
          </a:p>
          <a:p>
            <a:r>
              <a:rPr lang="ru-RU" sz="1400" dirty="0" smtClean="0">
                <a:latin typeface="Times New Roman" pitchFamily="18" charset="0"/>
                <a:cs typeface="Times New Roman" pitchFamily="18" charset="0"/>
              </a:rPr>
              <a:t>А что если порисовать клеем, а сверху на эти участки посыпать солью? Тогда получатся удивительные снежные картины. Они будут выглядеть более эффектно, если их выполнять на </a:t>
            </a:r>
            <a:r>
              <a:rPr lang="ru-RU" sz="1400" dirty="0" err="1" smtClean="0">
                <a:latin typeface="Times New Roman" pitchFamily="18" charset="0"/>
                <a:cs typeface="Times New Roman" pitchFamily="18" charset="0"/>
              </a:rPr>
              <a:t>голубой</a:t>
            </a:r>
            <a:r>
              <a:rPr lang="ru-RU" sz="1400" dirty="0" smtClean="0">
                <a:latin typeface="Times New Roman" pitchFamily="18" charset="0"/>
                <a:cs typeface="Times New Roman" pitchFamily="18" charset="0"/>
              </a:rPr>
              <a:t>, синей, </a:t>
            </a:r>
            <a:r>
              <a:rPr lang="ru-RU" sz="1400" dirty="0" err="1" smtClean="0">
                <a:latin typeface="Times New Roman" pitchFamily="18" charset="0"/>
                <a:cs typeface="Times New Roman" pitchFamily="18" charset="0"/>
              </a:rPr>
              <a:t>розовой</a:t>
            </a:r>
            <a:r>
              <a:rPr lang="ru-RU" sz="1400" dirty="0" smtClean="0">
                <a:latin typeface="Times New Roman" pitchFamily="18" charset="0"/>
                <a:cs typeface="Times New Roman" pitchFamily="18" charset="0"/>
              </a:rPr>
              <a:t> цветной бумаге. Можно создавать зимние пейзажи, еще одним способом, рисуя зубной пастой. Наметьте карандашом легкие контуры деревьев, домов, сугробов. Медленно выдавливая зубную пасту, пройдитесь ею по всем намеченным контурам. Такую работу надо обязательно высушить и лучше не складывать в папку вместе с другими рисунками.</a:t>
            </a:r>
          </a:p>
          <a:p>
            <a:endParaRPr lang="ru-RU" sz="1400" dirty="0"/>
          </a:p>
        </p:txBody>
      </p:sp>
      <p:sp>
        <p:nvSpPr>
          <p:cNvPr id="7" name="TextBox 6"/>
          <p:cNvSpPr txBox="1"/>
          <p:nvPr/>
        </p:nvSpPr>
        <p:spPr>
          <a:xfrm>
            <a:off x="5614989" y="885806"/>
            <a:ext cx="4857784" cy="3046988"/>
          </a:xfrm>
          <a:prstGeom prst="rect">
            <a:avLst/>
          </a:prstGeom>
          <a:noFill/>
        </p:spPr>
        <p:txBody>
          <a:bodyPr wrap="square" rtlCol="0">
            <a:spAutoFit/>
          </a:bodyPr>
          <a:lstStyle/>
          <a:p>
            <a:pPr algn="ctr"/>
            <a:r>
              <a:rPr lang="ru-RU" sz="1800" b="1" u="sng" dirty="0" smtClean="0">
                <a:solidFill>
                  <a:srgbClr val="002060"/>
                </a:solidFill>
                <a:latin typeface="Times New Roman" pitchFamily="18" charset="0"/>
                <a:cs typeface="Times New Roman" pitchFamily="18" charset="0"/>
              </a:rPr>
              <a:t>Упражнение «Яичная мозаика»</a:t>
            </a:r>
            <a:endParaRPr lang="ru-RU" sz="1800" b="1" dirty="0" smtClean="0">
              <a:solidFill>
                <a:srgbClr val="002060"/>
              </a:solidFill>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Цель</a:t>
            </a:r>
            <a:r>
              <a:rPr lang="ru-RU" sz="1400" dirty="0" smtClean="0">
                <a:latin typeface="Times New Roman" pitchFamily="18" charset="0"/>
                <a:cs typeface="Times New Roman" pitchFamily="18" charset="0"/>
              </a:rPr>
              <a:t>: развивать воображение, мелкую моторику рук, снимать эмоциональное напряжение.</a:t>
            </a:r>
          </a:p>
          <a:p>
            <a:r>
              <a:rPr lang="ru-RU" sz="1400" dirty="0" smtClean="0">
                <a:latin typeface="Times New Roman" pitchFamily="18" charset="0"/>
                <a:cs typeface="Times New Roman" pitchFamily="18" charset="0"/>
              </a:rPr>
              <a:t>После того как на Вашем кухонном столе останется яичная скорлупа, не выбрасывайте ее. Отделите от </a:t>
            </a:r>
            <a:r>
              <a:rPr lang="ru-RU" sz="1400" dirty="0" err="1" smtClean="0">
                <a:latin typeface="Times New Roman" pitchFamily="18" charset="0"/>
                <a:cs typeface="Times New Roman" pitchFamily="18" charset="0"/>
              </a:rPr>
              <a:t>пленочек</a:t>
            </a:r>
            <a:r>
              <a:rPr lang="ru-RU" sz="1400" dirty="0" smtClean="0">
                <a:latin typeface="Times New Roman" pitchFamily="18" charset="0"/>
                <a:cs typeface="Times New Roman" pitchFamily="18" charset="0"/>
              </a:rPr>
              <a:t>, вымойте, высушите и истолките. В нескольких стаканчиках разведите краску и положите туда измельченную скорлупу. Через 15 минут скорлупа выдавливается вилкой и раскладывается для просушки. Вот и готов материал для мозаики. Рисунок обозначьте карандашным контуром и предварительно смазав клеем поверхность, засыпьте ее, определенным цветом скорлупы.</a:t>
            </a:r>
          </a:p>
          <a:p>
            <a:endParaRPr lang="ru-RU" dirty="0" smtClean="0"/>
          </a:p>
        </p:txBody>
      </p:sp>
      <p:sp>
        <p:nvSpPr>
          <p:cNvPr id="8" name="TextBox 7"/>
          <p:cNvSpPr txBox="1"/>
          <p:nvPr/>
        </p:nvSpPr>
        <p:spPr>
          <a:xfrm>
            <a:off x="900081" y="4243392"/>
            <a:ext cx="4572032" cy="2923877"/>
          </a:xfrm>
          <a:prstGeom prst="rect">
            <a:avLst/>
          </a:prstGeom>
          <a:noFill/>
        </p:spPr>
        <p:txBody>
          <a:bodyPr wrap="square" rtlCol="0">
            <a:spAutoFit/>
          </a:bodyPr>
          <a:lstStyle/>
          <a:p>
            <a:pPr algn="ctr"/>
            <a:r>
              <a:rPr lang="ru-RU" sz="1800" b="1" u="sng" dirty="0" smtClean="0">
                <a:solidFill>
                  <a:srgbClr val="002060"/>
                </a:solidFill>
                <a:latin typeface="Times New Roman" pitchFamily="18" charset="0"/>
                <a:cs typeface="Times New Roman" pitchFamily="18" charset="0"/>
              </a:rPr>
              <a:t>Упражнение «Моя планета»</a:t>
            </a:r>
            <a:endParaRPr lang="ru-RU" sz="1800" b="1" dirty="0" smtClean="0">
              <a:solidFill>
                <a:srgbClr val="002060"/>
              </a:solidFill>
              <a:latin typeface="Times New Roman" pitchFamily="18" charset="0"/>
              <a:cs typeface="Times New Roman" pitchFamily="18" charset="0"/>
            </a:endParaRPr>
          </a:p>
          <a:p>
            <a:r>
              <a:rPr lang="ru-RU" sz="1400" b="1" dirty="0" err="1" smtClean="0">
                <a:latin typeface="Times New Roman" pitchFamily="18" charset="0"/>
                <a:cs typeface="Times New Roman" pitchFamily="18" charset="0"/>
              </a:rPr>
              <a:t>Цель:</a:t>
            </a:r>
            <a:r>
              <a:rPr lang="ru-RU" sz="1400" dirty="0" err="1" smtClean="0">
                <a:latin typeface="Times New Roman" pitchFamily="18" charset="0"/>
                <a:cs typeface="Times New Roman" pitchFamily="18" charset="0"/>
              </a:rPr>
              <a:t>развивать</a:t>
            </a:r>
            <a:r>
              <a:rPr lang="ru-RU" sz="1400" dirty="0" smtClean="0">
                <a:latin typeface="Times New Roman" pitchFamily="18" charset="0"/>
                <a:cs typeface="Times New Roman" pitchFamily="18" charset="0"/>
              </a:rPr>
              <a:t> воображение, мелкую моторику рук, снимать эмоциональное напряжение.</a:t>
            </a:r>
            <a:endParaRPr lang="ru-RU" sz="1400" b="1"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Инструкция: «Закрой глаза и представь себе планету в космосе. Какая </a:t>
            </a:r>
            <a:r>
              <a:rPr lang="ru-RU" sz="1400" dirty="0" err="1" smtClean="0">
                <a:latin typeface="Times New Roman" pitchFamily="18" charset="0"/>
                <a:cs typeface="Times New Roman" pitchFamily="18" charset="0"/>
              </a:rPr>
              <a:t>планета?Кто</a:t>
            </a:r>
            <a:r>
              <a:rPr lang="ru-RU" sz="1400" dirty="0" smtClean="0">
                <a:latin typeface="Times New Roman" pitchFamily="18" charset="0"/>
                <a:cs typeface="Times New Roman" pitchFamily="18" charset="0"/>
              </a:rPr>
              <a:t> населяет эту </a:t>
            </a:r>
            <a:r>
              <a:rPr lang="ru-RU" sz="1400" dirty="0" err="1" smtClean="0">
                <a:latin typeface="Times New Roman" pitchFamily="18" charset="0"/>
                <a:cs typeface="Times New Roman" pitchFamily="18" charset="0"/>
              </a:rPr>
              <a:t>планету?Легко</a:t>
            </a:r>
            <a:r>
              <a:rPr lang="ru-RU" sz="1400" dirty="0" smtClean="0">
                <a:latin typeface="Times New Roman" pitchFamily="18" charset="0"/>
                <a:cs typeface="Times New Roman" pitchFamily="18" charset="0"/>
              </a:rPr>
              <a:t> ли до неё </a:t>
            </a:r>
            <a:r>
              <a:rPr lang="ru-RU" sz="1400" dirty="0" err="1" smtClean="0">
                <a:latin typeface="Times New Roman" pitchFamily="18" charset="0"/>
                <a:cs typeface="Times New Roman" pitchFamily="18" charset="0"/>
              </a:rPr>
              <a:t>добраться?По</a:t>
            </a:r>
            <a:r>
              <a:rPr lang="ru-RU" sz="1400" dirty="0" smtClean="0">
                <a:latin typeface="Times New Roman" pitchFamily="18" charset="0"/>
                <a:cs typeface="Times New Roman" pitchFamily="18" charset="0"/>
              </a:rPr>
              <a:t> каким законам на ней живут? чем занимаются жители? Как твою планету зовут? Нарисуй эту планету»</a:t>
            </a:r>
          </a:p>
          <a:p>
            <a:r>
              <a:rPr lang="ru-RU" sz="1400" dirty="0" smtClean="0">
                <a:latin typeface="Times New Roman" pitchFamily="18" charset="0"/>
                <a:cs typeface="Times New Roman" pitchFamily="18" charset="0"/>
              </a:rPr>
              <a:t>Дети выполняют рисунки, после чего проводится обсуждение работ.</a:t>
            </a:r>
          </a:p>
          <a:p>
            <a:endParaRPr lang="ru-RU" dirty="0" smtClean="0"/>
          </a:p>
          <a:p>
            <a:endParaRPr lang="ru-RU" dirty="0"/>
          </a:p>
        </p:txBody>
      </p:sp>
      <p:sp>
        <p:nvSpPr>
          <p:cNvPr id="9" name="TextBox 8"/>
          <p:cNvSpPr txBox="1"/>
          <p:nvPr/>
        </p:nvSpPr>
        <p:spPr>
          <a:xfrm>
            <a:off x="6043617" y="4243392"/>
            <a:ext cx="4214842" cy="2656761"/>
          </a:xfrm>
          <a:prstGeom prst="rect">
            <a:avLst/>
          </a:prstGeom>
          <a:noFill/>
        </p:spPr>
        <p:txBody>
          <a:bodyPr wrap="square" rtlCol="0">
            <a:spAutoFit/>
          </a:bodyPr>
          <a:lstStyle/>
          <a:p>
            <a:pPr algn="ctr"/>
            <a:r>
              <a:rPr lang="ru-RU" sz="1800" b="1" u="sng" dirty="0" smtClean="0">
                <a:solidFill>
                  <a:srgbClr val="002060"/>
                </a:solidFill>
                <a:latin typeface="Times New Roman" pitchFamily="18" charset="0"/>
                <a:cs typeface="Times New Roman" pitchFamily="18" charset="0"/>
              </a:rPr>
              <a:t>Техника «Раздувания краски»</a:t>
            </a:r>
            <a:endParaRPr lang="ru-RU" sz="1800" b="1" dirty="0" smtClean="0">
              <a:solidFill>
                <a:srgbClr val="002060"/>
              </a:solidFill>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Цель:</a:t>
            </a:r>
            <a:r>
              <a:rPr lang="ru-RU" sz="1400" dirty="0" smtClean="0">
                <a:latin typeface="Times New Roman" pitchFamily="18" charset="0"/>
                <a:cs typeface="Times New Roman" pitchFamily="18" charset="0"/>
              </a:rPr>
              <a:t> развивать воображение, мелкую моторику рук, снимать эмоциональное напряжение.</a:t>
            </a:r>
          </a:p>
          <a:p>
            <a:r>
              <a:rPr lang="ru-RU" sz="1400" dirty="0" smtClean="0">
                <a:latin typeface="Times New Roman" pitchFamily="18" charset="0"/>
                <a:cs typeface="Times New Roman" pitchFamily="18" charset="0"/>
              </a:rPr>
              <a:t>Нанесите на лист бумаги </a:t>
            </a:r>
            <a:r>
              <a:rPr lang="ru-RU" sz="1400" dirty="0" err="1" smtClean="0">
                <a:latin typeface="Times New Roman" pitchFamily="18" charset="0"/>
                <a:cs typeface="Times New Roman" pitchFamily="18" charset="0"/>
              </a:rPr>
              <a:t>водорастворимую</a:t>
            </a:r>
            <a:r>
              <a:rPr lang="ru-RU" sz="1400" dirty="0" smtClean="0">
                <a:latin typeface="Times New Roman" pitchFamily="18" charset="0"/>
                <a:cs typeface="Times New Roman" pitchFamily="18" charset="0"/>
              </a:rPr>
              <a:t> краску с большим количеством воды, используйте различные сочетания цветов, в самом конце работы раздуйте через тонкую трубочку цветовые пятна, образуя капельки, разбрызгивания и смешения цветов в причудливые каракули и кляксы; постарайтесь увидеть образ и развейте его.</a:t>
            </a:r>
          </a:p>
          <a:p>
            <a:endParaRPr lang="ru-RU"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600189413_11-p-krasivii-fon-dlya-detei-11.jpg"/>
          <p:cNvPicPr>
            <a:picLocks noChangeAspect="1"/>
          </p:cNvPicPr>
          <p:nvPr/>
        </p:nvPicPr>
        <p:blipFill>
          <a:blip r:embed="rId2"/>
          <a:stretch>
            <a:fillRect/>
          </a:stretch>
        </p:blipFill>
        <p:spPr>
          <a:xfrm>
            <a:off x="0" y="0"/>
            <a:ext cx="10801350" cy="7200900"/>
          </a:xfrm>
          <a:prstGeom prst="rect">
            <a:avLst/>
          </a:prstGeom>
        </p:spPr>
      </p:pic>
      <p:sp>
        <p:nvSpPr>
          <p:cNvPr id="2" name="Заголовок 1"/>
          <p:cNvSpPr>
            <a:spLocks noGrp="1"/>
          </p:cNvSpPr>
          <p:nvPr>
            <p:ph type="ctrTitle"/>
          </p:nvPr>
        </p:nvSpPr>
        <p:spPr>
          <a:xfrm flipH="1" flipV="1">
            <a:off x="9991249" y="3780472"/>
            <a:ext cx="52896" cy="45719"/>
          </a:xfrm>
        </p:spPr>
        <p:txBody>
          <a:bodyPr>
            <a:normAutofit fontScale="90000"/>
          </a:bodyPr>
          <a:lstStyle/>
          <a:p>
            <a:endParaRPr lang="ru-RU" dirty="0"/>
          </a:p>
        </p:txBody>
      </p:sp>
      <p:sp>
        <p:nvSpPr>
          <p:cNvPr id="3" name="Подзаголовок 2"/>
          <p:cNvSpPr>
            <a:spLocks noGrp="1"/>
          </p:cNvSpPr>
          <p:nvPr>
            <p:ph type="subTitle" idx="1"/>
          </p:nvPr>
        </p:nvSpPr>
        <p:spPr/>
        <p:txBody>
          <a:bodyPr/>
          <a:lstStyle/>
          <a:p>
            <a:endParaRPr lang="ru-RU"/>
          </a:p>
        </p:txBody>
      </p:sp>
      <p:sp>
        <p:nvSpPr>
          <p:cNvPr id="5" name="TextBox 4"/>
          <p:cNvSpPr txBox="1"/>
          <p:nvPr/>
        </p:nvSpPr>
        <p:spPr>
          <a:xfrm>
            <a:off x="542891" y="171426"/>
            <a:ext cx="9644130" cy="2616101"/>
          </a:xfrm>
          <a:prstGeom prst="rect">
            <a:avLst/>
          </a:prstGeom>
          <a:noFill/>
        </p:spPr>
        <p:txBody>
          <a:bodyPr wrap="square" rtlCol="0">
            <a:spAutoFit/>
          </a:bodyPr>
          <a:lstStyle/>
          <a:p>
            <a:pPr algn="ctr"/>
            <a:r>
              <a:rPr lang="ru-RU" b="1" dirty="0" err="1" smtClean="0">
                <a:solidFill>
                  <a:srgbClr val="FF0000"/>
                </a:solidFill>
                <a:latin typeface="Times New Roman" pitchFamily="18" charset="0"/>
                <a:cs typeface="Times New Roman" pitchFamily="18" charset="0"/>
              </a:rPr>
              <a:t>Сказкотерапия</a:t>
            </a:r>
            <a:endParaRPr lang="ru-RU" b="1" dirty="0" smtClean="0">
              <a:solidFill>
                <a:srgbClr val="FF0000"/>
              </a:solidFill>
              <a:latin typeface="Times New Roman" pitchFamily="18" charset="0"/>
              <a:cs typeface="Times New Roman" pitchFamily="18" charset="0"/>
            </a:endParaRPr>
          </a:p>
          <a:p>
            <a:r>
              <a:rPr lang="ru-RU" sz="1600" dirty="0" smtClean="0">
                <a:latin typeface="Times New Roman" pitchFamily="18" charset="0"/>
                <a:cs typeface="Times New Roman" pitchFamily="18" charset="0"/>
              </a:rPr>
              <a:t>Сказочный мир, наполненный чудесами, волшебством, тайнами, всегда привлекает детей. Ребенок с радостью погружается в воображаемый нереальный мир, активно действует в нем, творчески его преобразует. Ребенок воспринимает все происходящее в сказке как реальность. В этот момент запускается процесс компенсации речевых и психических функций. А это немаловажно, так как мы работаем с детьми с задержкой речевого развития. Включение элементов </a:t>
            </a:r>
            <a:r>
              <a:rPr lang="ru-RU" sz="1600" dirty="0" err="1" smtClean="0">
                <a:latin typeface="Times New Roman" pitchFamily="18" charset="0"/>
                <a:cs typeface="Times New Roman" pitchFamily="18" charset="0"/>
              </a:rPr>
              <a:t>сказкотерапии</a:t>
            </a:r>
            <a:r>
              <a:rPr lang="ru-RU" sz="1600" dirty="0" smtClean="0">
                <a:latin typeface="Times New Roman" pitchFamily="18" charset="0"/>
                <a:cs typeface="Times New Roman" pitchFamily="18" charset="0"/>
              </a:rPr>
              <a:t> в коррекционную работу оказывает воздействие на </a:t>
            </a:r>
            <a:r>
              <a:rPr lang="ru-RU" sz="1600" dirty="0" err="1" smtClean="0">
                <a:latin typeface="Times New Roman" pitchFamily="18" charset="0"/>
                <a:cs typeface="Times New Roman" pitchFamily="18" charset="0"/>
              </a:rPr>
              <a:t>психоречевое</a:t>
            </a:r>
            <a:r>
              <a:rPr lang="ru-RU" sz="1600" dirty="0" smtClean="0">
                <a:latin typeface="Times New Roman" pitchFamily="18" charset="0"/>
                <a:cs typeface="Times New Roman" pitchFamily="18" charset="0"/>
              </a:rPr>
              <a:t> развитие. У детей формируется лексико-грамматический строй речи, обогащается словарь, развивается память, внимание, мышление, позитивная социализация и индивидуализация.</a:t>
            </a:r>
          </a:p>
          <a:p>
            <a:pPr algn="ctr"/>
            <a:endParaRPr lang="ru-RU" sz="1600" b="1" dirty="0" smtClean="0">
              <a:latin typeface="Times New Roman" pitchFamily="18" charset="0"/>
              <a:cs typeface="Times New Roman" pitchFamily="18" charset="0"/>
            </a:endParaRPr>
          </a:p>
        </p:txBody>
      </p:sp>
      <p:pic>
        <p:nvPicPr>
          <p:cNvPr id="8193" name="Picture 1" descr="G:\Фотографии все\Малыши средняя группа\DSCN2017.JPG"/>
          <p:cNvPicPr>
            <a:picLocks noChangeAspect="1" noChangeArrowheads="1"/>
          </p:cNvPicPr>
          <p:nvPr/>
        </p:nvPicPr>
        <p:blipFill>
          <a:blip r:embed="rId3" cstate="print"/>
          <a:srcRect/>
          <a:stretch>
            <a:fillRect/>
          </a:stretch>
        </p:blipFill>
        <p:spPr bwMode="auto">
          <a:xfrm>
            <a:off x="2485972" y="2600318"/>
            <a:ext cx="5429287" cy="407196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600189413_11-p-krasivii-fon-dlya-detei-11.jpg"/>
          <p:cNvPicPr>
            <a:picLocks noChangeAspect="1"/>
          </p:cNvPicPr>
          <p:nvPr/>
        </p:nvPicPr>
        <p:blipFill>
          <a:blip r:embed="rId2"/>
          <a:stretch>
            <a:fillRect/>
          </a:stretch>
        </p:blipFill>
        <p:spPr>
          <a:xfrm>
            <a:off x="0" y="0"/>
            <a:ext cx="10801350" cy="7200900"/>
          </a:xfrm>
          <a:prstGeom prst="rect">
            <a:avLst/>
          </a:prstGeom>
        </p:spPr>
      </p:pic>
      <p:sp>
        <p:nvSpPr>
          <p:cNvPr id="2" name="Заголовок 1"/>
          <p:cNvSpPr>
            <a:spLocks noGrp="1"/>
          </p:cNvSpPr>
          <p:nvPr>
            <p:ph type="ctrTitle"/>
          </p:nvPr>
        </p:nvSpPr>
        <p:spPr>
          <a:xfrm flipH="1" flipV="1">
            <a:off x="9991249" y="3780472"/>
            <a:ext cx="52896" cy="45719"/>
          </a:xfrm>
        </p:spPr>
        <p:txBody>
          <a:bodyPr>
            <a:normAutofit fontScale="90000"/>
          </a:bodyPr>
          <a:lstStyle/>
          <a:p>
            <a:endParaRPr lang="ru-RU" dirty="0"/>
          </a:p>
        </p:txBody>
      </p:sp>
      <p:sp>
        <p:nvSpPr>
          <p:cNvPr id="3" name="Подзаголовок 2"/>
          <p:cNvSpPr>
            <a:spLocks noGrp="1"/>
          </p:cNvSpPr>
          <p:nvPr>
            <p:ph type="subTitle" idx="1"/>
          </p:nvPr>
        </p:nvSpPr>
        <p:spPr/>
        <p:txBody>
          <a:bodyPr/>
          <a:lstStyle/>
          <a:p>
            <a:endParaRPr lang="ru-RU"/>
          </a:p>
        </p:txBody>
      </p:sp>
      <p:sp>
        <p:nvSpPr>
          <p:cNvPr id="5" name="TextBox 4"/>
          <p:cNvSpPr txBox="1"/>
          <p:nvPr/>
        </p:nvSpPr>
        <p:spPr>
          <a:xfrm>
            <a:off x="542891" y="171426"/>
            <a:ext cx="9644130" cy="615553"/>
          </a:xfrm>
          <a:prstGeom prst="rect">
            <a:avLst/>
          </a:prstGeom>
          <a:noFill/>
        </p:spPr>
        <p:txBody>
          <a:bodyPr wrap="square" rtlCol="0">
            <a:spAutoFit/>
          </a:bodyPr>
          <a:lstStyle/>
          <a:p>
            <a:pPr algn="ctr"/>
            <a:endParaRPr lang="ru-RU" sz="1600" b="1" dirty="0" smtClean="0">
              <a:latin typeface="Times New Roman" pitchFamily="18" charset="0"/>
              <a:cs typeface="Times New Roman" pitchFamily="18" charset="0"/>
            </a:endParaRPr>
          </a:p>
          <a:p>
            <a:pPr algn="ctr"/>
            <a:r>
              <a:rPr lang="ru-RU" sz="1800" b="1" dirty="0" smtClean="0">
                <a:latin typeface="Times New Roman" pitchFamily="18" charset="0"/>
                <a:cs typeface="Times New Roman" pitchFamily="18" charset="0"/>
              </a:rPr>
              <a:t>Предлагаю игры с элементами </a:t>
            </a:r>
            <a:r>
              <a:rPr lang="ru-RU" sz="1800" b="1" dirty="0" err="1" smtClean="0">
                <a:latin typeface="Times New Roman" pitchFamily="18" charset="0"/>
                <a:cs typeface="Times New Roman" pitchFamily="18" charset="0"/>
              </a:rPr>
              <a:t>сказкотерапии</a:t>
            </a:r>
            <a:r>
              <a:rPr lang="ru-RU" sz="1800" b="1" dirty="0" smtClean="0">
                <a:latin typeface="Times New Roman" pitchFamily="18" charset="0"/>
                <a:cs typeface="Times New Roman" pitchFamily="18" charset="0"/>
              </a:rPr>
              <a:t>:</a:t>
            </a:r>
          </a:p>
        </p:txBody>
      </p:sp>
      <p:sp>
        <p:nvSpPr>
          <p:cNvPr id="6" name="TextBox 5"/>
          <p:cNvSpPr txBox="1"/>
          <p:nvPr/>
        </p:nvSpPr>
        <p:spPr>
          <a:xfrm>
            <a:off x="971519" y="885806"/>
            <a:ext cx="8715436" cy="3293209"/>
          </a:xfrm>
          <a:prstGeom prst="rect">
            <a:avLst/>
          </a:prstGeom>
          <a:noFill/>
        </p:spPr>
        <p:txBody>
          <a:bodyPr wrap="square" rtlCol="0">
            <a:spAutoFit/>
          </a:bodyPr>
          <a:lstStyle/>
          <a:p>
            <a:pPr algn="ctr"/>
            <a:r>
              <a:rPr lang="ru-RU" sz="1800" b="1" dirty="0" smtClean="0">
                <a:solidFill>
                  <a:srgbClr val="002060"/>
                </a:solidFill>
                <a:latin typeface="Times New Roman" pitchFamily="18" charset="0"/>
                <a:cs typeface="Times New Roman" pitchFamily="18" charset="0"/>
              </a:rPr>
              <a:t>Игра «Удивительные палочки» </a:t>
            </a:r>
            <a:endParaRPr lang="ru-RU" sz="1800" dirty="0" smtClean="0">
              <a:solidFill>
                <a:srgbClr val="002060"/>
              </a:solidFill>
              <a:latin typeface="Times New Roman" pitchFamily="18" charset="0"/>
              <a:cs typeface="Times New Roman" pitchFamily="18" charset="0"/>
            </a:endParaRPr>
          </a:p>
          <a:p>
            <a:r>
              <a:rPr lang="ru-RU" sz="1400" b="1" u="sng" dirty="0" smtClean="0">
                <a:latin typeface="Times New Roman" pitchFamily="18" charset="0"/>
                <a:cs typeface="Times New Roman" pitchFamily="18" charset="0"/>
              </a:rPr>
              <a:t> </a:t>
            </a:r>
            <a:r>
              <a:rPr lang="ru-RU" sz="1600" b="1" u="sng" dirty="0" smtClean="0">
                <a:latin typeface="Times New Roman" pitchFamily="18" charset="0"/>
                <a:cs typeface="Times New Roman" pitchFamily="18" charset="0"/>
              </a:rPr>
              <a:t>Материал: </a:t>
            </a:r>
            <a:r>
              <a:rPr lang="ru-RU" sz="1600" dirty="0" smtClean="0">
                <a:latin typeface="Times New Roman" pitchFamily="18" charset="0"/>
                <a:cs typeface="Times New Roman" pitchFamily="18" charset="0"/>
              </a:rPr>
              <a:t>разноцветные деревянные палочки с наклеенной лентой-липучкой на концах, изображения сказочных героев.</a:t>
            </a:r>
          </a:p>
          <a:p>
            <a:r>
              <a:rPr lang="ru-RU" sz="1600" dirty="0" smtClean="0">
                <a:latin typeface="Times New Roman" pitchFamily="18" charset="0"/>
                <a:cs typeface="Times New Roman" pitchFamily="18" charset="0"/>
              </a:rPr>
              <a:t> </a:t>
            </a:r>
            <a:r>
              <a:rPr lang="ru-RU" sz="1600" b="1" u="sng" dirty="0" smtClean="0">
                <a:latin typeface="Times New Roman" pitchFamily="18" charset="0"/>
                <a:cs typeface="Times New Roman" pitchFamily="18" charset="0"/>
              </a:rPr>
              <a:t>Ход игры:</a:t>
            </a:r>
          </a:p>
          <a:p>
            <a:r>
              <a:rPr lang="ru-RU" sz="1600" dirty="0" smtClean="0">
                <a:latin typeface="Times New Roman" pitchFamily="18" charset="0"/>
                <a:cs typeface="Times New Roman" pitchFamily="18" charset="0"/>
              </a:rPr>
              <a:t>Ребенку предлагают выложить сказочные предметы или сказочных героев из деревянных разноцветных палочек с наклеенной контактной лентой (липучкой). Приклеенная лента помогает скрепить концы палочек в целостную фигуру. Примеры построения сказочных картинок: теремок, домики трех поросят, мельница из сказки «Кот в сапогах», репка, золотая рыбка, яблонька из сказки «Гуси-лебеди». Также из палочек можно выполнить:</a:t>
            </a:r>
          </a:p>
          <a:p>
            <a:r>
              <a:rPr lang="ru-RU" sz="1600" dirty="0" smtClean="0">
                <a:latin typeface="Times New Roman" pitchFamily="18" charset="0"/>
                <a:cs typeface="Times New Roman" pitchFamily="18" charset="0"/>
              </a:rPr>
              <a:t>- Построение лестниц, колодцев, железных дорог, дорожек с соблюдением ритма.</a:t>
            </a:r>
          </a:p>
          <a:p>
            <a:r>
              <a:rPr lang="ru-RU" sz="1600" dirty="0" smtClean="0">
                <a:latin typeface="Times New Roman" pitchFamily="18" charset="0"/>
                <a:cs typeface="Times New Roman" pitchFamily="18" charset="0"/>
              </a:rPr>
              <a:t>- Выкладывание из палочек первых и последних букв слов, обозначающих имена сказочных героев</a:t>
            </a:r>
          </a:p>
          <a:p>
            <a:endParaRPr lang="ru-RU" sz="1400" dirty="0" smtClean="0"/>
          </a:p>
        </p:txBody>
      </p:sp>
      <p:pic>
        <p:nvPicPr>
          <p:cNvPr id="28674" name="Picture 2" descr="G:\Фотографии все\Малыши средняя группа\DSCN2012.JPG"/>
          <p:cNvPicPr>
            <a:picLocks noChangeAspect="1" noChangeArrowheads="1"/>
          </p:cNvPicPr>
          <p:nvPr/>
        </p:nvPicPr>
        <p:blipFill>
          <a:blip r:embed="rId3" cstate="print"/>
          <a:srcRect/>
          <a:stretch>
            <a:fillRect/>
          </a:stretch>
        </p:blipFill>
        <p:spPr bwMode="auto">
          <a:xfrm>
            <a:off x="3328973" y="3957640"/>
            <a:ext cx="3976715" cy="298253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00189413_11-p-krasivii-fon-dlya-detei-11.jpg"/>
          <p:cNvPicPr>
            <a:picLocks noChangeAspect="1"/>
          </p:cNvPicPr>
          <p:nvPr/>
        </p:nvPicPr>
        <p:blipFill>
          <a:blip r:embed="rId3"/>
          <a:stretch>
            <a:fillRect/>
          </a:stretch>
        </p:blipFill>
        <p:spPr>
          <a:xfrm>
            <a:off x="0" y="0"/>
            <a:ext cx="10801350" cy="7200900"/>
          </a:xfrm>
          <a:prstGeom prst="rect">
            <a:avLst/>
          </a:prstGeom>
        </p:spPr>
      </p:pic>
      <p:sp>
        <p:nvSpPr>
          <p:cNvPr id="3" name="TextBox 2"/>
          <p:cNvSpPr txBox="1"/>
          <p:nvPr/>
        </p:nvSpPr>
        <p:spPr>
          <a:xfrm>
            <a:off x="257139" y="314302"/>
            <a:ext cx="4572032" cy="3539430"/>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Игра «Волшебные пробки»</a:t>
            </a:r>
          </a:p>
          <a:p>
            <a:r>
              <a:rPr lang="ru-RU" sz="1600" dirty="0" smtClean="0">
                <a:latin typeface="Times New Roman" pitchFamily="18" charset="0"/>
                <a:cs typeface="Times New Roman" pitchFamily="18" charset="0"/>
              </a:rPr>
              <a:t>Детям предлагается использовать один или два игральных кубика. Дети бросают кубик, считают количество выпавших точек, выбирают полученное число, ставят соответствующую крышку на кружок с цифрой. Игра продолжается, пока весь рисунок не будет заполнен крышками. С последними цифрами придется постараться, дожидаясь, пока они выпадут, но это и хорошо, пусть ребенок тренирует навыки простого счета и понимание, что одно число можно составить из разных цифр. Можно упростить игру, убрав один кубик, или, напротив, усложнить её, добавив третий. </a:t>
            </a:r>
            <a:endParaRPr lang="ru-RU" sz="1600" dirty="0">
              <a:latin typeface="Times New Roman" pitchFamily="18" charset="0"/>
              <a:cs typeface="Times New Roman" pitchFamily="18" charset="0"/>
            </a:endParaRPr>
          </a:p>
        </p:txBody>
      </p:sp>
      <p:sp>
        <p:nvSpPr>
          <p:cNvPr id="4" name="TextBox 3"/>
          <p:cNvSpPr txBox="1"/>
          <p:nvPr/>
        </p:nvSpPr>
        <p:spPr>
          <a:xfrm>
            <a:off x="4972048" y="242864"/>
            <a:ext cx="5643602" cy="4339650"/>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Игра «Удивительные палочки»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r>
              <a:rPr lang="ru-RU" sz="1600" b="1" u="sng" dirty="0" smtClean="0">
                <a:latin typeface="Times New Roman" pitchFamily="18" charset="0"/>
                <a:cs typeface="Times New Roman" pitchFamily="18" charset="0"/>
              </a:rPr>
              <a:t>Материал: </a:t>
            </a:r>
            <a:r>
              <a:rPr lang="ru-RU" sz="1600" dirty="0" smtClean="0">
                <a:latin typeface="Times New Roman" pitchFamily="18" charset="0"/>
                <a:cs typeface="Times New Roman" pitchFamily="18" charset="0"/>
              </a:rPr>
              <a:t>разноцветные деревянные палочки с наклеенной лентой-липучкой на концах, изображения сказочных героев.</a:t>
            </a:r>
          </a:p>
          <a:p>
            <a:r>
              <a:rPr lang="ru-RU" sz="1600" dirty="0" smtClean="0">
                <a:latin typeface="Times New Roman" pitchFamily="18" charset="0"/>
                <a:cs typeface="Times New Roman" pitchFamily="18" charset="0"/>
              </a:rPr>
              <a:t> </a:t>
            </a:r>
            <a:r>
              <a:rPr lang="ru-RU" sz="1600" b="1" u="sng" dirty="0" smtClean="0">
                <a:latin typeface="Times New Roman" pitchFamily="18" charset="0"/>
                <a:cs typeface="Times New Roman" pitchFamily="18" charset="0"/>
              </a:rPr>
              <a:t>Ход игры:</a:t>
            </a:r>
          </a:p>
          <a:p>
            <a:r>
              <a:rPr lang="ru-RU" sz="1600" dirty="0" smtClean="0">
                <a:latin typeface="Times New Roman" pitchFamily="18" charset="0"/>
                <a:cs typeface="Times New Roman" pitchFamily="18" charset="0"/>
              </a:rPr>
              <a:t>Ребенку предлагают выложить сказочные предметы или сказочных героев из деревянных разноцветных палочек с наклеенной контактной лентой (липучкой). Приклеенная лента помогает скрепить концы палочек в целостную фигуру. Примеры построения сказочных картинок: теремок, домики трех поросят, мельница из сказки «Кот в сапогах», репка, золотая рыбка, яблонька из сказки «Гуси-лебеди». Также из палочек можно выполнить:</a:t>
            </a:r>
          </a:p>
          <a:p>
            <a:r>
              <a:rPr lang="ru-RU" sz="1600" dirty="0" smtClean="0">
                <a:latin typeface="Times New Roman" pitchFamily="18" charset="0"/>
                <a:cs typeface="Times New Roman" pitchFamily="18" charset="0"/>
              </a:rPr>
              <a:t>- Построение лестниц, колодцев, железных дорог, дорожек с соблюдением ритма.</a:t>
            </a:r>
          </a:p>
          <a:p>
            <a:r>
              <a:rPr lang="ru-RU" sz="1600" dirty="0" smtClean="0">
                <a:latin typeface="Times New Roman" pitchFamily="18" charset="0"/>
                <a:cs typeface="Times New Roman" pitchFamily="18" charset="0"/>
              </a:rPr>
              <a:t>- Выкладывание из палочек первых и последних букв слов, обозначающих имена сказочных героев</a:t>
            </a:r>
          </a:p>
          <a:p>
            <a:endParaRPr lang="ru-RU" dirty="0"/>
          </a:p>
        </p:txBody>
      </p:sp>
      <p:sp>
        <p:nvSpPr>
          <p:cNvPr id="5" name="TextBox 4"/>
          <p:cNvSpPr txBox="1"/>
          <p:nvPr/>
        </p:nvSpPr>
        <p:spPr>
          <a:xfrm>
            <a:off x="400016" y="4529144"/>
            <a:ext cx="10072758" cy="1938992"/>
          </a:xfrm>
          <a:prstGeom prst="rect">
            <a:avLst/>
          </a:prstGeom>
          <a:noFill/>
        </p:spPr>
        <p:txBody>
          <a:bodyPr wrap="square" rtlCol="0">
            <a:spAutoFit/>
          </a:bodyPr>
          <a:lstStyle/>
          <a:p>
            <a:endParaRPr lang="ru-RU" dirty="0" smtClean="0"/>
          </a:p>
          <a:p>
            <a:r>
              <a:rPr lang="ru-RU" i="1" dirty="0" smtClean="0">
                <a:latin typeface="Times New Roman" pitchFamily="18" charset="0"/>
                <a:cs typeface="Times New Roman" pitchFamily="18" charset="0"/>
              </a:rPr>
              <a:t>Сказочная форма игр способствует речевому развитию детей, развивает мышление, фантазию, воображение, формирует нормы поведения и общения со сверстниками и старшими, близкими и малознакомыми людьми, развивает самосознание, способствует становлению собственной личности ребенка среди других людей, развивает социальные навыки в обращении с предметным миром.</a:t>
            </a:r>
            <a:endParaRPr lang="ru-RU" i="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1223</Words>
  <Application>Microsoft Office PowerPoint</Application>
  <PresentationFormat>Произвольный</PresentationFormat>
  <Paragraphs>265</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cp:lastModifiedBy>
  <cp:revision>10</cp:revision>
  <dcterms:created xsi:type="dcterms:W3CDTF">2021-04-16T08:48:08Z</dcterms:created>
  <dcterms:modified xsi:type="dcterms:W3CDTF">2021-04-21T09:23:56Z</dcterms:modified>
</cp:coreProperties>
</file>