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2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399" autoAdjust="0"/>
  </p:normalViewPr>
  <p:slideViewPr>
    <p:cSldViewPr>
      <p:cViewPr>
        <p:scale>
          <a:sx n="86" d="100"/>
          <a:sy n="86" d="100"/>
        </p:scale>
        <p:origin x="-870" y="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737E01-D446-480C-AD32-931A3EB11B04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986703-A65C-4ED7-8F94-8E632B770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136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86703-A65C-4ED7-8F94-8E632B77015A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417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gif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gif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15.pn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0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0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gif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15.png"/><Relationship Id="rId4" Type="http://schemas.openxmlformats.org/officeDocument/2006/relationships/image" Target="../media/image9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gif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9509" y="-1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7623" y="2060848"/>
            <a:ext cx="576064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«В гостях у </a:t>
            </a:r>
            <a:r>
              <a:rPr lang="ru-RU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сказки</a:t>
            </a:r>
            <a:r>
              <a:rPr lang="ru-RU" sz="4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»</a:t>
            </a:r>
          </a:p>
          <a:p>
            <a:pPr algn="ctr"/>
            <a:r>
              <a:rPr lang="ru-RU" sz="3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литературный досуг</a:t>
            </a:r>
            <a:br>
              <a:rPr lang="ru-RU" sz="3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средняя группа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0919" y="304718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МДОУ «Центр развития ребенка - детский сад № 31»</a:t>
            </a:r>
          </a:p>
          <a:p>
            <a:pPr algn="ctr"/>
            <a:r>
              <a:rPr lang="ru-RU" b="1" i="1" dirty="0" smtClean="0"/>
              <a:t> г. Магнитогорск</a:t>
            </a:r>
            <a:endParaRPr lang="ru-RU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5565262" y="5157192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i="1" dirty="0" smtClean="0"/>
              <a:t>Выполнил: воспитатель </a:t>
            </a:r>
          </a:p>
          <a:p>
            <a:pPr algn="r"/>
            <a:r>
              <a:rPr lang="ru-RU" b="1" i="1" dirty="0" smtClean="0"/>
              <a:t>1 квалификационной категории</a:t>
            </a:r>
          </a:p>
          <a:p>
            <a:pPr algn="r"/>
            <a:r>
              <a:rPr lang="ru-RU" b="1" i="1" dirty="0" err="1" smtClean="0"/>
              <a:t>Красносельская</a:t>
            </a:r>
            <a:r>
              <a:rPr lang="ru-RU" b="1" i="1" dirty="0" smtClean="0"/>
              <a:t> Т.С.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320788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1158"/>
            <a:ext cx="2095223" cy="185674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1844824"/>
            <a:ext cx="374441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Arial" pitchFamily="34" charset="0"/>
                <a:cs typeface="Arial" pitchFamily="34" charset="0"/>
              </a:rPr>
              <a:t>Возле леса, на опушке</a:t>
            </a:r>
            <a:br>
              <a:rPr lang="ru-RU" sz="2400" b="1" i="1" dirty="0">
                <a:latin typeface="Arial" pitchFamily="34" charset="0"/>
                <a:cs typeface="Arial" pitchFamily="34" charset="0"/>
              </a:rPr>
            </a:br>
            <a:r>
              <a:rPr lang="ru-RU" sz="2400" b="1" i="1" dirty="0">
                <a:latin typeface="Arial" pitchFamily="34" charset="0"/>
                <a:cs typeface="Arial" pitchFamily="34" charset="0"/>
              </a:rPr>
              <a:t>Трое их живёт в избушке.</a:t>
            </a:r>
            <a:br>
              <a:rPr lang="ru-RU" sz="2400" b="1" i="1" dirty="0">
                <a:latin typeface="Arial" pitchFamily="34" charset="0"/>
                <a:cs typeface="Arial" pitchFamily="34" charset="0"/>
              </a:rPr>
            </a:br>
            <a:r>
              <a:rPr lang="ru-RU" sz="2400" b="1" i="1" dirty="0">
                <a:latin typeface="Arial" pitchFamily="34" charset="0"/>
                <a:cs typeface="Arial" pitchFamily="34" charset="0"/>
              </a:rPr>
              <a:t>Там три стула и три кружки</a:t>
            </a:r>
            <a:br>
              <a:rPr lang="ru-RU" sz="2400" b="1" i="1" dirty="0">
                <a:latin typeface="Arial" pitchFamily="34" charset="0"/>
                <a:cs typeface="Arial" pitchFamily="34" charset="0"/>
              </a:rPr>
            </a:br>
            <a:r>
              <a:rPr lang="ru-RU" sz="2400" b="1" i="1" dirty="0">
                <a:latin typeface="Arial" pitchFamily="34" charset="0"/>
                <a:cs typeface="Arial" pitchFamily="34" charset="0"/>
              </a:rPr>
              <a:t>Три кровати, три подушки.</a:t>
            </a:r>
            <a:br>
              <a:rPr lang="ru-RU" sz="2400" b="1" i="1" dirty="0">
                <a:latin typeface="Arial" pitchFamily="34" charset="0"/>
                <a:cs typeface="Arial" pitchFamily="34" charset="0"/>
              </a:rPr>
            </a:br>
            <a:r>
              <a:rPr lang="ru-RU" sz="2400" b="1" i="1" dirty="0">
                <a:latin typeface="Arial" pitchFamily="34" charset="0"/>
                <a:cs typeface="Arial" pitchFamily="34" charset="0"/>
              </a:rPr>
              <a:t>Угадайте без подсказки,</a:t>
            </a:r>
            <a:br>
              <a:rPr lang="ru-RU" sz="2400" b="1" i="1" dirty="0">
                <a:latin typeface="Arial" pitchFamily="34" charset="0"/>
                <a:cs typeface="Arial" pitchFamily="34" charset="0"/>
              </a:rPr>
            </a:br>
            <a:r>
              <a:rPr lang="ru-RU" sz="2400" b="1" i="1" dirty="0">
                <a:latin typeface="Arial" pitchFamily="34" charset="0"/>
                <a:cs typeface="Arial" pitchFamily="34" charset="0"/>
              </a:rPr>
              <a:t>Кто герои этой сказки?</a:t>
            </a:r>
            <a:endParaRPr lang="ru-RU" sz="24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783" y="1019530"/>
            <a:ext cx="4785734" cy="47857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4211960" y="6036096"/>
            <a:ext cx="24867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latin typeface="Arial" pitchFamily="34" charset="0"/>
                <a:cs typeface="Arial" pitchFamily="34" charset="0"/>
              </a:rPr>
              <a:t>«Три медведя»</a:t>
            </a:r>
            <a:endParaRPr lang="ru-RU" sz="24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-53731"/>
            <a:ext cx="1555879" cy="155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409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300863"/>
            <a:ext cx="1555879" cy="155587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67627"/>
            <a:ext cx="4766399" cy="47663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653"/>
            <a:ext cx="2095223" cy="185674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449967" y="1556792"/>
            <a:ext cx="358652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i="1" dirty="0">
                <a:latin typeface="Arial" pitchFamily="34" charset="0"/>
                <a:cs typeface="Arial" pitchFamily="34" charset="0"/>
              </a:rPr>
              <a:t>Ждали маму с молоком,</a:t>
            </a:r>
            <a:br>
              <a:rPr lang="ru-RU" sz="2400" b="1" i="1" dirty="0">
                <a:latin typeface="Arial" pitchFamily="34" charset="0"/>
                <a:cs typeface="Arial" pitchFamily="34" charset="0"/>
              </a:rPr>
            </a:br>
            <a:r>
              <a:rPr lang="ru-RU" sz="2400" b="1" i="1" dirty="0">
                <a:latin typeface="Arial" pitchFamily="34" charset="0"/>
                <a:cs typeface="Arial" pitchFamily="34" charset="0"/>
              </a:rPr>
              <a:t>А пустили волка в дом.</a:t>
            </a:r>
            <a:br>
              <a:rPr lang="ru-RU" sz="2400" b="1" i="1" dirty="0">
                <a:latin typeface="Arial" pitchFamily="34" charset="0"/>
                <a:cs typeface="Arial" pitchFamily="34" charset="0"/>
              </a:rPr>
            </a:br>
            <a:r>
              <a:rPr lang="ru-RU" sz="2400" b="1" i="1" dirty="0">
                <a:latin typeface="Arial" pitchFamily="34" charset="0"/>
                <a:cs typeface="Arial" pitchFamily="34" charset="0"/>
              </a:rPr>
              <a:t>Отворили дверь козлята</a:t>
            </a:r>
            <a:br>
              <a:rPr lang="ru-RU" sz="2400" b="1" i="1" dirty="0">
                <a:latin typeface="Arial" pitchFamily="34" charset="0"/>
                <a:cs typeface="Arial" pitchFamily="34" charset="0"/>
              </a:rPr>
            </a:br>
            <a:r>
              <a:rPr lang="ru-RU" sz="2400" b="1" i="1" dirty="0">
                <a:latin typeface="Arial" pitchFamily="34" charset="0"/>
                <a:cs typeface="Arial" pitchFamily="34" charset="0"/>
              </a:rPr>
              <a:t>И пропали все куда-то.</a:t>
            </a:r>
            <a:endParaRPr lang="ru-RU" sz="24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719" y="4725144"/>
            <a:ext cx="1892752" cy="196846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403648" y="6093296"/>
            <a:ext cx="39901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«</a:t>
            </a:r>
            <a:r>
              <a:rPr lang="ru-RU" sz="2400" b="1" i="1" dirty="0">
                <a:latin typeface="Arial" pitchFamily="34" charset="0"/>
                <a:cs typeface="Arial" pitchFamily="34" charset="0"/>
              </a:rPr>
              <a:t>Волк и семеро козлят»</a:t>
            </a:r>
            <a:endParaRPr lang="ru-RU" sz="24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57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23024"/>
            <a:ext cx="4253224" cy="42532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93960" y="2204864"/>
            <a:ext cx="41900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Arial" pitchFamily="34" charset="0"/>
                <a:cs typeface="Arial" pitchFamily="34" charset="0"/>
              </a:rPr>
              <a:t>И в пути он песню пел.</a:t>
            </a:r>
            <a:br>
              <a:rPr lang="ru-RU" sz="2400" b="1" i="1" dirty="0">
                <a:latin typeface="Arial" pitchFamily="34" charset="0"/>
                <a:cs typeface="Arial" pitchFamily="34" charset="0"/>
              </a:rPr>
            </a:br>
            <a:r>
              <a:rPr lang="ru-RU" sz="2400" b="1" i="1" dirty="0">
                <a:latin typeface="Arial" pitchFamily="34" charset="0"/>
                <a:cs typeface="Arial" pitchFamily="34" charset="0"/>
              </a:rPr>
              <a:t>Съесть его хотел зайчишка,</a:t>
            </a:r>
          </a:p>
          <a:p>
            <a:r>
              <a:rPr lang="ru-RU" sz="2400" b="1" i="1" dirty="0">
                <a:latin typeface="Arial" pitchFamily="34" charset="0"/>
                <a:cs typeface="Arial" pitchFamily="34" charset="0"/>
              </a:rPr>
              <a:t>Серый волк и бурый мишка.</a:t>
            </a:r>
          </a:p>
          <a:p>
            <a:r>
              <a:rPr lang="ru-RU" sz="2400" b="1" i="1" dirty="0">
                <a:latin typeface="Arial" pitchFamily="34" charset="0"/>
                <a:cs typeface="Arial" pitchFamily="34" charset="0"/>
              </a:rPr>
              <a:t>А когда малыш в лесу</a:t>
            </a:r>
          </a:p>
          <a:p>
            <a:r>
              <a:rPr lang="ru-RU" sz="2400" b="1" i="1" dirty="0">
                <a:latin typeface="Arial" pitchFamily="34" charset="0"/>
                <a:cs typeface="Arial" pitchFamily="34" charset="0"/>
              </a:rPr>
              <a:t>Встретил рыжую лису,</a:t>
            </a:r>
          </a:p>
          <a:p>
            <a:r>
              <a:rPr lang="ru-RU" sz="2400" b="1" i="1" dirty="0">
                <a:latin typeface="Arial" pitchFamily="34" charset="0"/>
                <a:cs typeface="Arial" pitchFamily="34" charset="0"/>
              </a:rPr>
              <a:t>От неё уйти не смог.</a:t>
            </a:r>
          </a:p>
          <a:p>
            <a:r>
              <a:rPr lang="ru-RU" sz="2400" b="1" i="1" dirty="0">
                <a:latin typeface="Arial" pitchFamily="34" charset="0"/>
                <a:cs typeface="Arial" pitchFamily="34" charset="0"/>
              </a:rPr>
              <a:t>Что за сказка?...</a:t>
            </a:r>
            <a:endParaRPr lang="ru-RU" sz="24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66" y="0"/>
            <a:ext cx="1672683" cy="14822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222" y="555573"/>
            <a:ext cx="1904762" cy="19047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620" y="4573434"/>
            <a:ext cx="1905000" cy="20955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128297" y="6093296"/>
            <a:ext cx="18007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latin typeface="Arial" pitchFamily="34" charset="0"/>
                <a:cs typeface="Arial" pitchFamily="34" charset="0"/>
              </a:rPr>
              <a:t>«Колобок»</a:t>
            </a:r>
            <a:endParaRPr lang="ru-RU" sz="24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75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76" y="1322000"/>
            <a:ext cx="3883816" cy="34753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7908"/>
            <a:ext cx="1428990" cy="126634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499992" y="382013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400" b="1" i="1" dirty="0">
                <a:latin typeface="Arial" pitchFamily="34" charset="0"/>
                <a:cs typeface="Arial" pitchFamily="34" charset="0"/>
              </a:rPr>
              <a:t>Отвечайте на вопрос:</a:t>
            </a:r>
          </a:p>
          <a:p>
            <a:pPr algn="r"/>
            <a:r>
              <a:rPr lang="ru-RU" sz="2400" b="1" i="1" dirty="0">
                <a:latin typeface="Arial" pitchFamily="34" charset="0"/>
                <a:cs typeface="Arial" pitchFamily="34" charset="0"/>
              </a:rPr>
              <a:t>Кто в корзине Машу нёс</a:t>
            </a:r>
          </a:p>
          <a:p>
            <a:pPr algn="r"/>
            <a:r>
              <a:rPr lang="ru-RU" sz="2400" b="1" i="1" dirty="0">
                <a:latin typeface="Arial" pitchFamily="34" charset="0"/>
                <a:cs typeface="Arial" pitchFamily="34" charset="0"/>
              </a:rPr>
              <a:t>Кто садился на пенёк</a:t>
            </a:r>
          </a:p>
          <a:p>
            <a:pPr algn="r"/>
            <a:r>
              <a:rPr lang="ru-RU" sz="2400" b="1" i="1" dirty="0">
                <a:latin typeface="Arial" pitchFamily="34" charset="0"/>
                <a:cs typeface="Arial" pitchFamily="34" charset="0"/>
              </a:rPr>
              <a:t>И хотел съесть пирожок?</a:t>
            </a:r>
          </a:p>
          <a:p>
            <a:pPr algn="r"/>
            <a:r>
              <a:rPr lang="ru-RU" sz="2400" b="1" i="1" dirty="0">
                <a:latin typeface="Arial" pitchFamily="34" charset="0"/>
                <a:cs typeface="Arial" pitchFamily="34" charset="0"/>
              </a:rPr>
              <a:t>Сказочку ты знаешь ведь?</a:t>
            </a:r>
          </a:p>
          <a:p>
            <a:pPr algn="r"/>
            <a:r>
              <a:rPr lang="ru-RU" sz="2400" b="1" i="1" dirty="0">
                <a:latin typeface="Arial" pitchFamily="34" charset="0"/>
                <a:cs typeface="Arial" pitchFamily="34" charset="0"/>
              </a:rPr>
              <a:t>Кто же это был?...</a:t>
            </a:r>
          </a:p>
          <a:p>
            <a:pPr algn="r"/>
            <a:r>
              <a:rPr lang="ru-RU" sz="2400" b="1" i="1" dirty="0">
                <a:latin typeface="Arial" pitchFamily="34" charset="0"/>
                <a:cs typeface="Arial" pitchFamily="34" charset="0"/>
              </a:rPr>
              <a:t>                             медведь</a:t>
            </a:r>
            <a:endParaRPr lang="ru-RU" sz="24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636912"/>
            <a:ext cx="1904762" cy="19047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141190"/>
            <a:ext cx="2238376" cy="232791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411776" y="5305145"/>
            <a:ext cx="30833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latin typeface="Arial" pitchFamily="34" charset="0"/>
                <a:cs typeface="Arial" pitchFamily="34" charset="0"/>
              </a:rPr>
              <a:t>«Маша и медведь»</a:t>
            </a:r>
            <a:endParaRPr lang="ru-RU" sz="24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95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8 0.008 0.017 0.016 0.021 0.026 C 0.025 0.037 0.027 0.05 0.029 0.063 C 0.031 0.076 0.029 0.087 0.027 0.099 C 0.025 0.11 0.022 0.122 0.015 0.132 C 0.009 0.142 -0.001 0.15 -0.012 0.156 C -0.022 0.162 -0.034 0.166 -0.046 0.168 C -0.058 0.17 -0.07 0.17 -0.081 0.168 C -0.093 0.166 -0.104 0.161 -0.113 0.153 C -0.122 0.146 -0.13 0.137 -0.134 0.126 C -0.139 0.116 -0.141 0.102 -0.141 0.091 C -0.142 0.08 -0.141 0.067 -0.136 0.056 C -0.131 0.046 -0.122 0.038 -0.11 0.034 C -0.098 0.031 -0.086 0.035 -0.078 0.042 C -0.071 0.049 -0.066 0.06 -0.065 0.073 C -0.065 0.086 -0.066 0.098 -0.071 0.108 C -0.076 0.118 -0.075 0.12 -0.095 0.133 C -0.113 0.147 -0.131 0.143 -0.142 0.144 C -0.153 0.144 -0.162 0.14 -0.173 0.136 C -0.185 0.131 -0.195 0.122 -0.202 0.114 C -0.209 0.106 -0.212 0.096 -0.216 0.08 C -0.219 0.064 -0.219 0.056 -0.219 0.044 C -0.219 0.032 -0.219 0.02 -0.219 0.008 E" pathEditMode="relative" ptsTypes="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541" y="875169"/>
            <a:ext cx="4675931" cy="413392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179512" y="1382973"/>
            <a:ext cx="38884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Arial" pitchFamily="34" charset="0"/>
                <a:cs typeface="Arial" pitchFamily="34" charset="0"/>
              </a:rPr>
              <a:t>Поселились в той избушке</a:t>
            </a:r>
          </a:p>
          <a:p>
            <a:r>
              <a:rPr lang="ru-RU" sz="2400" b="1" i="1" dirty="0">
                <a:latin typeface="Arial" pitchFamily="34" charset="0"/>
                <a:cs typeface="Arial" pitchFamily="34" charset="0"/>
              </a:rPr>
              <a:t>Очень разные зверюшки.</a:t>
            </a:r>
          </a:p>
          <a:p>
            <a:r>
              <a:rPr lang="ru-RU" sz="2400" b="1" i="1" dirty="0">
                <a:latin typeface="Arial" pitchFamily="34" charset="0"/>
                <a:cs typeface="Arial" pitchFamily="34" charset="0"/>
              </a:rPr>
              <a:t>Попросился к ним и мишка,</a:t>
            </a:r>
          </a:p>
          <a:p>
            <a:r>
              <a:rPr lang="ru-RU" sz="2400" b="1" i="1" dirty="0">
                <a:latin typeface="Arial" pitchFamily="34" charset="0"/>
                <a:cs typeface="Arial" pitchFamily="34" charset="0"/>
              </a:rPr>
              <a:t>Только ведь медведь не мышка,</a:t>
            </a:r>
          </a:p>
          <a:p>
            <a:r>
              <a:rPr lang="ru-RU" sz="2400" b="1" i="1" dirty="0">
                <a:latin typeface="Arial" pitchFamily="34" charset="0"/>
                <a:cs typeface="Arial" pitchFamily="34" charset="0"/>
              </a:rPr>
              <a:t>Влезть и так и сяк старался,</a:t>
            </a:r>
          </a:p>
          <a:p>
            <a:r>
              <a:rPr lang="ru-RU" sz="2400" b="1" i="1" dirty="0">
                <a:latin typeface="Arial" pitchFamily="34" charset="0"/>
                <a:cs typeface="Arial" pitchFamily="34" charset="0"/>
              </a:rPr>
              <a:t>Сверху сел и дом сломался.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1584176" cy="12663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160" y="-77212"/>
            <a:ext cx="1904762" cy="190476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843808" y="6107959"/>
            <a:ext cx="18047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latin typeface="Arial" pitchFamily="34" charset="0"/>
                <a:cs typeface="Arial" pitchFamily="34" charset="0"/>
              </a:rPr>
              <a:t>«Теремок»</a:t>
            </a:r>
            <a:endParaRPr lang="ru-RU" sz="24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588521"/>
            <a:ext cx="2126862" cy="221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065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674674"/>
            <a:ext cx="37444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Arial" pitchFamily="34" charset="0"/>
                <a:cs typeface="Arial" pitchFamily="34" charset="0"/>
              </a:rPr>
              <a:t>Сестрица просила:</a:t>
            </a:r>
          </a:p>
          <a:p>
            <a:r>
              <a:rPr lang="ru-RU" sz="2400" b="1" i="1" dirty="0">
                <a:latin typeface="Arial" pitchFamily="34" charset="0"/>
                <a:cs typeface="Arial" pitchFamily="34" charset="0"/>
              </a:rPr>
              <a:t>-Не пей из копытца.</a:t>
            </a:r>
            <a:br>
              <a:rPr lang="ru-RU" sz="2400" b="1" i="1" dirty="0">
                <a:latin typeface="Arial" pitchFamily="34" charset="0"/>
                <a:cs typeface="Arial" pitchFamily="34" charset="0"/>
              </a:rPr>
            </a:br>
            <a:r>
              <a:rPr lang="ru-RU" sz="2400" b="1" i="1" dirty="0">
                <a:latin typeface="Arial" pitchFamily="34" charset="0"/>
                <a:cs typeface="Arial" pitchFamily="34" charset="0"/>
              </a:rPr>
              <a:t>А братец не слушался,</a:t>
            </a:r>
          </a:p>
          <a:p>
            <a:r>
              <a:rPr lang="ru-RU" sz="2400" b="1" i="1" dirty="0">
                <a:latin typeface="Arial" pitchFamily="34" charset="0"/>
                <a:cs typeface="Arial" pitchFamily="34" charset="0"/>
              </a:rPr>
              <a:t>Выпил водицы.</a:t>
            </a:r>
            <a:br>
              <a:rPr lang="ru-RU" sz="2400" b="1" i="1" dirty="0">
                <a:latin typeface="Arial" pitchFamily="34" charset="0"/>
                <a:cs typeface="Arial" pitchFamily="34" charset="0"/>
              </a:rPr>
            </a:br>
            <a:r>
              <a:rPr lang="ru-RU" sz="2400" b="1" i="1" dirty="0">
                <a:latin typeface="Arial" pitchFamily="34" charset="0"/>
                <a:cs typeface="Arial" pitchFamily="34" charset="0"/>
              </a:rPr>
              <a:t>Что за сказка про сестрицу,</a:t>
            </a:r>
            <a:br>
              <a:rPr lang="ru-RU" sz="2400" b="1" i="1" dirty="0">
                <a:latin typeface="Arial" pitchFamily="34" charset="0"/>
                <a:cs typeface="Arial" pitchFamily="34" charset="0"/>
              </a:rPr>
            </a:br>
            <a:r>
              <a:rPr lang="ru-RU" sz="2400" b="1" i="1" dirty="0">
                <a:latin typeface="Arial" pitchFamily="34" charset="0"/>
                <a:cs typeface="Arial" pitchFamily="34" charset="0"/>
              </a:rPr>
              <a:t>Про козлёнка, про 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водицу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?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1584176" cy="12663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76672"/>
            <a:ext cx="4762500" cy="49339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-81895"/>
            <a:ext cx="1904762" cy="19047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653136"/>
            <a:ext cx="1905000" cy="20955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71600" y="580526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>
                <a:latin typeface="Arial" pitchFamily="34" charset="0"/>
                <a:cs typeface="Arial" pitchFamily="34" charset="0"/>
              </a:rPr>
              <a:t>«Сестрица Алёнушка и братец Иванушка»</a:t>
            </a:r>
            <a:endParaRPr lang="ru-RU" sz="24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914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8 0.008 0.017 0.016 0.021 0.026 C 0.025 0.037 0.027 0.05 0.029 0.063 C 0.031 0.076 0.029 0.087 0.027 0.099 C 0.025 0.11 0.022 0.122 0.015 0.132 C 0.009 0.142 -0.001 0.15 -0.012 0.156 C -0.022 0.162 -0.034 0.166 -0.046 0.168 C -0.058 0.17 -0.07 0.17 -0.081 0.168 C -0.093 0.166 -0.104 0.161 -0.113 0.153 C -0.122 0.146 -0.13 0.137 -0.134 0.126 C -0.139 0.116 -0.141 0.102 -0.141 0.091 C -0.142 0.08 -0.141 0.067 -0.136 0.056 C -0.131 0.046 -0.122 0.038 -0.11 0.034 C -0.098 0.031 -0.086 0.035 -0.078 0.042 C -0.071 0.049 -0.066 0.06 -0.065 0.073 C -0.065 0.086 -0.066 0.098 -0.071 0.108 C -0.076 0.118 -0.075 0.12 -0.095 0.133 C -0.113 0.147 -0.131 0.143 -0.142 0.144 C -0.153 0.144 -0.162 0.14 -0.173 0.136 C -0.185 0.131 -0.195 0.122 -0.202 0.114 C -0.209 0.106 -0.212 0.096 -0.216 0.08 C -0.219 0.064 -0.219 0.056 -0.219 0.044 C -0.219 0.032 -0.219 0.02 -0.219 0.008 E" pathEditMode="relative" ptsTypes="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96752"/>
            <a:ext cx="3872520" cy="38725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4447650" y="260648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000" b="1" i="1" dirty="0">
                <a:latin typeface="Arial" pitchFamily="34" charset="0"/>
                <a:cs typeface="Arial" pitchFamily="34" charset="0"/>
              </a:rPr>
              <a:t>Мальчик с гусями летал в поднебесье.</a:t>
            </a:r>
          </a:p>
          <a:p>
            <a:pPr algn="r"/>
            <a:r>
              <a:rPr lang="ru-RU" sz="2000" b="1" i="1" dirty="0">
                <a:latin typeface="Arial" pitchFamily="34" charset="0"/>
                <a:cs typeface="Arial" pitchFamily="34" charset="0"/>
              </a:rPr>
              <a:t>Как мальчика звали? Скажите все вместе!</a:t>
            </a:r>
          </a:p>
          <a:p>
            <a:pPr algn="r"/>
            <a:r>
              <a:rPr lang="ru-RU" sz="2000" b="1" i="1" dirty="0">
                <a:latin typeface="Arial" pitchFamily="34" charset="0"/>
                <a:cs typeface="Arial" pitchFamily="34" charset="0"/>
              </a:rPr>
              <a:t>А как сказка называется?</a:t>
            </a:r>
            <a:endParaRPr lang="ru-RU" sz="20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1"/>
            <a:ext cx="1584176" cy="12663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686" y="3068960"/>
            <a:ext cx="3810000" cy="2743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650" y="1620220"/>
            <a:ext cx="1904762" cy="19047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976673"/>
            <a:ext cx="1775822" cy="184685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51520" y="5875941"/>
            <a:ext cx="24487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latin typeface="Arial" pitchFamily="34" charset="0"/>
                <a:cs typeface="Arial" pitchFamily="34" charset="0"/>
              </a:rPr>
              <a:t>«Гуси-лебеди»</a:t>
            </a:r>
            <a:endParaRPr lang="ru-RU" sz="24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440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8 0.008 0.017 0.016 0.021 0.026 C 0.025 0.037 0.027 0.05 0.029 0.063 C 0.031 0.076 0.029 0.087 0.027 0.099 C 0.025 0.11 0.022 0.122 0.015 0.132 C 0.009 0.142 -0.001 0.15 -0.012 0.156 C -0.022 0.162 -0.034 0.166 -0.046 0.168 C -0.058 0.17 -0.07 0.17 -0.081 0.168 C -0.093 0.166 -0.104 0.161 -0.113 0.153 C -0.122 0.146 -0.13 0.137 -0.134 0.126 C -0.139 0.116 -0.141 0.102 -0.141 0.091 C -0.142 0.08 -0.141 0.067 -0.136 0.056 C -0.131 0.046 -0.122 0.038 -0.11 0.034 C -0.098 0.031 -0.086 0.035 -0.078 0.042 C -0.071 0.049 -0.066 0.06 -0.065 0.073 C -0.065 0.086 -0.066 0.098 -0.071 0.108 C -0.076 0.118 -0.075 0.12 -0.095 0.133 C -0.113 0.147 -0.131 0.143 -0.142 0.144 C -0.153 0.144 -0.162 0.14 -0.173 0.136 C -0.185 0.131 -0.195 0.122 -0.202 0.114 C -0.209 0.106 -0.212 0.096 -0.216 0.08 C -0.219 0.064 -0.219 0.056 -0.219 0.044 C -0.219 0.032 -0.219 0.02 -0.219 0.008 E" pathEditMode="relative" ptsTypes="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23095"/>
            <a:ext cx="4473962" cy="44739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179512" y="1398319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>
                <a:latin typeface="Arial" pitchFamily="34" charset="0"/>
                <a:cs typeface="Arial" pitchFamily="34" charset="0"/>
              </a:rPr>
              <a:t>Ой Лиса, Лиса, Лиса</a:t>
            </a:r>
          </a:p>
          <a:p>
            <a:r>
              <a:rPr lang="ru-RU" sz="2400" b="1" i="1" dirty="0">
                <a:latin typeface="Arial" pitchFamily="34" charset="0"/>
                <a:cs typeface="Arial" pitchFamily="34" charset="0"/>
              </a:rPr>
              <a:t>Хитрая плутовка.</a:t>
            </a:r>
          </a:p>
          <a:p>
            <a:r>
              <a:rPr lang="ru-RU" sz="2400" b="1" i="1" dirty="0">
                <a:latin typeface="Arial" pitchFamily="34" charset="0"/>
                <a:cs typeface="Arial" pitchFamily="34" charset="0"/>
              </a:rPr>
              <a:t>Пела песенку она очень, очень звонко:</a:t>
            </a:r>
          </a:p>
          <a:p>
            <a:r>
              <a:rPr lang="ru-RU" sz="2400" b="1" i="1" dirty="0">
                <a:latin typeface="Arial" pitchFamily="34" charset="0"/>
                <a:cs typeface="Arial" pitchFamily="34" charset="0"/>
              </a:rPr>
              <a:t>-Петушок, Петушок!</a:t>
            </a:r>
          </a:p>
          <a:p>
            <a:r>
              <a:rPr lang="ru-RU" sz="2400" b="1" i="1" dirty="0">
                <a:latin typeface="Arial" pitchFamily="34" charset="0"/>
                <a:cs typeface="Arial" pitchFamily="34" charset="0"/>
              </a:rPr>
              <a:t>Золотой гребешок.</a:t>
            </a:r>
          </a:p>
          <a:p>
            <a:r>
              <a:rPr lang="ru-RU" sz="2400" b="1" i="1" dirty="0">
                <a:latin typeface="Arial" pitchFamily="34" charset="0"/>
                <a:cs typeface="Arial" pitchFamily="34" charset="0"/>
              </a:rPr>
              <a:t>Выгляни в окошко,</a:t>
            </a:r>
          </a:p>
          <a:p>
            <a:r>
              <a:rPr lang="ru-RU" sz="2400" b="1" i="1" dirty="0">
                <a:latin typeface="Arial" pitchFamily="34" charset="0"/>
                <a:cs typeface="Arial" pitchFamily="34" charset="0"/>
              </a:rPr>
              <a:t>Дам тебе горошку.</a:t>
            </a:r>
            <a:endParaRPr lang="ru-RU" sz="24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1"/>
            <a:ext cx="1584176" cy="126634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11560" y="6152529"/>
            <a:ext cx="34383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latin typeface="Arial" pitchFamily="34" charset="0"/>
                <a:cs typeface="Arial" pitchFamily="34" charset="0"/>
              </a:rPr>
              <a:t>«Кот, Лиса и Петух»</a:t>
            </a:r>
            <a:endParaRPr lang="ru-RU" sz="24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079" y="4868865"/>
            <a:ext cx="1775822" cy="18468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979" y="4319699"/>
            <a:ext cx="1904762" cy="19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923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8 0.008 0.017 0.016 0.021 0.026 C 0.025 0.037 0.027 0.05 0.029 0.063 C 0.031 0.076 0.029 0.087 0.027 0.099 C 0.025 0.11 0.022 0.122 0.015 0.132 C 0.009 0.142 -0.001 0.15 -0.012 0.156 C -0.022 0.162 -0.034 0.166 -0.046 0.168 C -0.058 0.17 -0.07 0.17 -0.081 0.168 C -0.093 0.166 -0.104 0.161 -0.113 0.153 C -0.122 0.146 -0.13 0.137 -0.134 0.126 C -0.139 0.116 -0.141 0.102 -0.141 0.091 C -0.142 0.08 -0.141 0.067 -0.136 0.056 C -0.131 0.046 -0.122 0.038 -0.11 0.034 C -0.098 0.031 -0.086 0.035 -0.078 0.042 C -0.071 0.049 -0.066 0.06 -0.065 0.073 C -0.065 0.086 -0.066 0.098 -0.071 0.108 C -0.076 0.118 -0.075 0.12 -0.095 0.133 C -0.113 0.147 -0.131 0.143 -0.142 0.144 C -0.153 0.144 -0.162 0.14 -0.173 0.136 C -0.185 0.131 -0.195 0.122 -0.202 0.114 C -0.209 0.106 -0.212 0.096 -0.216 0.08 C -0.219 0.064 -0.219 0.056 -0.219 0.044 C -0.219 0.032 -0.219 0.02 -0.219 0.008 E" pathEditMode="relative" ptsTypes="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34" y="1556792"/>
            <a:ext cx="3858322" cy="40463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1"/>
            <a:ext cx="1584176" cy="126634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73623" y="5949280"/>
            <a:ext cx="35221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latin typeface="Arial" pitchFamily="34" charset="0"/>
                <a:cs typeface="Arial" pitchFamily="34" charset="0"/>
              </a:rPr>
              <a:t>«</a:t>
            </a:r>
            <a:r>
              <a:rPr lang="ru-RU" sz="2400" b="1" i="1" dirty="0" err="1">
                <a:latin typeface="Arial" pitchFamily="34" charset="0"/>
                <a:cs typeface="Arial" pitchFamily="34" charset="0"/>
              </a:rPr>
              <a:t>Заюшкина</a:t>
            </a:r>
            <a:r>
              <a:rPr lang="ru-RU" sz="2400" b="1" i="1" dirty="0">
                <a:latin typeface="Arial" pitchFamily="34" charset="0"/>
                <a:cs typeface="Arial" pitchFamily="34" charset="0"/>
              </a:rPr>
              <a:t> избушка»</a:t>
            </a:r>
            <a:endParaRPr lang="ru-RU" sz="24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92080" y="188640"/>
            <a:ext cx="363589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i="1" dirty="0">
                <a:latin typeface="Arial" pitchFamily="34" charset="0"/>
                <a:cs typeface="Arial" pitchFamily="34" charset="0"/>
              </a:rPr>
              <a:t>Дом растаял ледяной-</a:t>
            </a:r>
          </a:p>
          <a:p>
            <a:pPr algn="r"/>
            <a:r>
              <a:rPr lang="ru-RU" sz="2400" b="1" i="1" dirty="0">
                <a:latin typeface="Arial" pitchFamily="34" charset="0"/>
                <a:cs typeface="Arial" pitchFamily="34" charset="0"/>
              </a:rPr>
              <a:t>Попросилась в лубяной.</a:t>
            </a:r>
          </a:p>
          <a:p>
            <a:pPr algn="r"/>
            <a:r>
              <a:rPr lang="ru-RU" sz="2400" b="1" i="1" dirty="0">
                <a:latin typeface="Arial" pitchFamily="34" charset="0"/>
                <a:cs typeface="Arial" pitchFamily="34" charset="0"/>
              </a:rPr>
              <a:t>Приютил её зайчишка,</a:t>
            </a:r>
          </a:p>
          <a:p>
            <a:pPr algn="r"/>
            <a:r>
              <a:rPr lang="ru-RU" sz="2400" b="1" i="1" dirty="0">
                <a:latin typeface="Arial" pitchFamily="34" charset="0"/>
                <a:cs typeface="Arial" pitchFamily="34" charset="0"/>
              </a:rPr>
              <a:t>Сам остался без домишка.</a:t>
            </a:r>
          </a:p>
          <a:p>
            <a:pPr algn="r"/>
            <a:r>
              <a:rPr lang="ru-RU" sz="2400" b="1" i="1" dirty="0">
                <a:latin typeface="Arial" pitchFamily="34" charset="0"/>
                <a:cs typeface="Arial" pitchFamily="34" charset="0"/>
              </a:rPr>
              <a:t>Зайцу петушок помог.</a:t>
            </a:r>
          </a:p>
          <a:p>
            <a:pPr algn="r"/>
            <a:r>
              <a:rPr lang="ru-RU" sz="2400" b="1" i="1" dirty="0">
                <a:latin typeface="Arial" pitchFamily="34" charset="0"/>
                <a:cs typeface="Arial" pitchFamily="34" charset="0"/>
              </a:rPr>
              <a:t>Лису выгнал за порог.</a:t>
            </a:r>
            <a:endParaRPr lang="ru-RU" sz="24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079" y="4868865"/>
            <a:ext cx="1775822" cy="18468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806" y="310316"/>
            <a:ext cx="1904762" cy="19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4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8 0.008 0.017 0.016 0.021 0.026 C 0.025 0.037 0.027 0.05 0.029 0.063 C 0.031 0.076 0.029 0.087 0.027 0.099 C 0.025 0.11 0.022 0.122 0.015 0.132 C 0.009 0.142 -0.001 0.15 -0.012 0.156 C -0.022 0.162 -0.034 0.166 -0.046 0.168 C -0.058 0.17 -0.07 0.17 -0.081 0.168 C -0.093 0.166 -0.104 0.161 -0.113 0.153 C -0.122 0.146 -0.13 0.137 -0.134 0.126 C -0.139 0.116 -0.141 0.102 -0.141 0.091 C -0.142 0.08 -0.141 0.067 -0.136 0.056 C -0.131 0.046 -0.122 0.038 -0.11 0.034 C -0.098 0.031 -0.086 0.035 -0.078 0.042 C -0.071 0.049 -0.066 0.06 -0.065 0.073 C -0.065 0.086 -0.066 0.098 -0.071 0.108 C -0.076 0.118 -0.075 0.12 -0.095 0.133 C -0.113 0.147 -0.131 0.143 -0.142 0.144 C -0.153 0.144 -0.162 0.14 -0.173 0.136 C -0.185 0.131 -0.195 0.122 -0.202 0.114 C -0.209 0.106 -0.212 0.096 -0.216 0.08 C -0.219 0.064 -0.219 0.056 -0.219 0.044 C -0.219 0.032 -0.219 0.02 -0.219 0.008 E" pathEditMode="relative" ptsTypes="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437" y="1027431"/>
            <a:ext cx="43924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Arial" pitchFamily="34" charset="0"/>
                <a:cs typeface="Arial" pitchFamily="34" charset="0"/>
              </a:rPr>
              <a:t>Эта ловкая плутовка</a:t>
            </a:r>
            <a:br>
              <a:rPr lang="ru-RU" sz="2400" b="1" i="1" dirty="0">
                <a:latin typeface="Arial" pitchFamily="34" charset="0"/>
                <a:cs typeface="Arial" pitchFamily="34" charset="0"/>
              </a:rPr>
            </a:br>
            <a:r>
              <a:rPr lang="ru-RU" sz="2400" b="1" i="1" dirty="0">
                <a:latin typeface="Arial" pitchFamily="34" charset="0"/>
                <a:cs typeface="Arial" pitchFamily="34" charset="0"/>
              </a:rPr>
              <a:t>Посадила в прорубь волка.</a:t>
            </a:r>
          </a:p>
          <a:p>
            <a:r>
              <a:rPr lang="ru-RU" sz="2400" b="1" i="1" dirty="0">
                <a:latin typeface="Arial" pitchFamily="34" charset="0"/>
                <a:cs typeface="Arial" pitchFamily="34" charset="0"/>
              </a:rPr>
              <a:t>А потом на нём каталась,</a:t>
            </a:r>
          </a:p>
          <a:p>
            <a:r>
              <a:rPr lang="ru-RU" sz="2400" b="1" i="1" dirty="0">
                <a:latin typeface="Arial" pitchFamily="34" charset="0"/>
                <a:cs typeface="Arial" pitchFamily="34" charset="0"/>
              </a:rPr>
              <a:t>Очень хитро ухмылялась:</a:t>
            </a:r>
          </a:p>
          <a:p>
            <a:r>
              <a:rPr lang="ru-RU" sz="2400" b="1" i="1" dirty="0">
                <a:latin typeface="Arial" pitchFamily="34" charset="0"/>
                <a:cs typeface="Arial" pitchFamily="34" charset="0"/>
              </a:rPr>
              <a:t>«Битый небитого везёт.»</a:t>
            </a:r>
            <a:endParaRPr lang="ru-RU" sz="24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485" y="1996927"/>
            <a:ext cx="4471018" cy="46805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-34417"/>
            <a:ext cx="2001711" cy="22979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0"/>
            <a:ext cx="1073784" cy="12327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88640"/>
            <a:ext cx="1272868" cy="14612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598" y="2691194"/>
            <a:ext cx="1433824" cy="164603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12" y="4118153"/>
            <a:ext cx="1433824" cy="164603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03363" y="5871537"/>
            <a:ext cx="23631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latin typeface="Arial" pitchFamily="34" charset="0"/>
                <a:cs typeface="Arial" pitchFamily="34" charset="0"/>
              </a:rPr>
              <a:t>«Волк и лиса»</a:t>
            </a:r>
            <a:endParaRPr lang="ru-RU" sz="24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569" y="4941168"/>
            <a:ext cx="1433824" cy="164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430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.allday.ru/uploads/posts/2009-02/1233656111_ram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07" y="-33747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80195" y="764704"/>
            <a:ext cx="741682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Литературный досуг по русским народным сказкам </a:t>
            </a:r>
          </a:p>
          <a:p>
            <a:pPr algn="ctr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в средней группе.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ru-RU" b="1" dirty="0">
                <a:latin typeface="Arial" pitchFamily="34" charset="0"/>
                <a:cs typeface="Arial" pitchFamily="34" charset="0"/>
              </a:rPr>
              <a:t>         Задачи: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latin typeface="Arial" pitchFamily="34" charset="0"/>
                <a:cs typeface="Arial" pitchFamily="34" charset="0"/>
              </a:rPr>
              <a:t>приучать детей активно участвовать в праздниках, используя умения и навыки, полученные на занятиях; 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latin typeface="Arial" pitchFamily="34" charset="0"/>
                <a:cs typeface="Arial" pitchFamily="34" charset="0"/>
              </a:rPr>
              <a:t>развивать речь детей, расширять активный словарь, активизировать устную речь, развивать артикуляцию и дикцию;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>
                <a:latin typeface="Arial" pitchFamily="34" charset="0"/>
                <a:cs typeface="Arial" pitchFamily="34" charset="0"/>
              </a:rPr>
              <a:t> выразительность жестов, мимики, добиваться пластического  изображения походки героев пьесы, совершенствовать элементы актерского мастерства, прививать любовь к устному народному творчеству;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>
                <a:latin typeface="Arial" pitchFamily="34" charset="0"/>
                <a:cs typeface="Arial" pitchFamily="34" charset="0"/>
              </a:rPr>
              <a:t> воспитывать у детей любовь к художественной литературе;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dirty="0">
                <a:latin typeface="Arial" pitchFamily="34" charset="0"/>
                <a:cs typeface="Arial" pitchFamily="34" charset="0"/>
              </a:rPr>
              <a:t>  через литературные произведения закрепить правила и нормы поведения; 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dirty="0">
                <a:latin typeface="Arial" pitchFamily="34" charset="0"/>
                <a:cs typeface="Arial" pitchFamily="34" charset="0"/>
              </a:rPr>
              <a:t>  показать детям удивительный мир сказок, их мудрость и красоту; закрепить любовь и уважение к сказкам;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dirty="0">
                <a:latin typeface="Arial" pitchFamily="34" charset="0"/>
                <a:cs typeface="Arial" pitchFamily="34" charset="0"/>
              </a:rPr>
              <a:t>поддерживать положительное эмоциональное отношение детей от встречи с любимыми героями сказок, где побеждает добро, дружба, смелость.</a:t>
            </a:r>
          </a:p>
        </p:txBody>
      </p:sp>
    </p:spTree>
    <p:extLst>
      <p:ext uri="{BB962C8B-B14F-4D97-AF65-F5344CB8AC3E}">
        <p14:creationId xmlns:p14="http://schemas.microsoft.com/office/powerpoint/2010/main" val="132759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3968" y="260648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>
                <a:latin typeface="Arial" pitchFamily="34" charset="0"/>
                <a:cs typeface="Arial" pitchFamily="34" charset="0"/>
              </a:rPr>
              <a:t>Дед и бабка вместе жили</a:t>
            </a:r>
          </a:p>
          <a:p>
            <a:r>
              <a:rPr lang="ru-RU" sz="2400" b="1" i="1" dirty="0">
                <a:latin typeface="Arial" pitchFamily="34" charset="0"/>
                <a:cs typeface="Arial" pitchFamily="34" charset="0"/>
              </a:rPr>
              <a:t>Дочку из снежка слепили,</a:t>
            </a:r>
          </a:p>
          <a:p>
            <a:r>
              <a:rPr lang="ru-RU" sz="2400" b="1" i="1" dirty="0">
                <a:latin typeface="Arial" pitchFamily="34" charset="0"/>
                <a:cs typeface="Arial" pitchFamily="34" charset="0"/>
              </a:rPr>
              <a:t>Но костра горячий жар</a:t>
            </a:r>
          </a:p>
          <a:p>
            <a:r>
              <a:rPr lang="ru-RU" sz="2400" b="1" i="1" dirty="0">
                <a:latin typeface="Arial" pitchFamily="34" charset="0"/>
                <a:cs typeface="Arial" pitchFamily="34" charset="0"/>
              </a:rPr>
              <a:t>Превратил дочурку в пар.</a:t>
            </a:r>
          </a:p>
          <a:p>
            <a:r>
              <a:rPr lang="ru-RU" sz="2400" b="1" i="1" dirty="0">
                <a:latin typeface="Arial" pitchFamily="34" charset="0"/>
                <a:cs typeface="Arial" pitchFamily="34" charset="0"/>
              </a:rPr>
              <a:t>Дед и бабушка в печали.</a:t>
            </a:r>
          </a:p>
          <a:p>
            <a:r>
              <a:rPr lang="ru-RU" sz="2400" b="1" i="1" dirty="0">
                <a:latin typeface="Arial" pitchFamily="34" charset="0"/>
                <a:cs typeface="Arial" pitchFamily="34" charset="0"/>
              </a:rPr>
              <a:t>Как же их дочурку звали?</a:t>
            </a:r>
          </a:p>
          <a:p>
            <a:endParaRPr lang="ru-RU" sz="24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708920"/>
            <a:ext cx="4372007" cy="3871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96" y="404664"/>
            <a:ext cx="1433824" cy="16460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510" y="1060864"/>
            <a:ext cx="1433824" cy="16460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176" y="2276872"/>
            <a:ext cx="1433824" cy="16460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535" y="3121158"/>
            <a:ext cx="1433824" cy="164603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968" y="4337224"/>
            <a:ext cx="1433824" cy="164603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436461" y="5983254"/>
            <a:ext cx="23131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latin typeface="Arial" pitchFamily="34" charset="0"/>
                <a:cs typeface="Arial" pitchFamily="34" charset="0"/>
              </a:rPr>
              <a:t>«Снегурочка»</a:t>
            </a:r>
            <a:endParaRPr lang="ru-RU" sz="24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16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36" y="764704"/>
            <a:ext cx="4246072" cy="42460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4644008" y="764704"/>
            <a:ext cx="4283968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i="1" dirty="0">
                <a:latin typeface="Arial" pitchFamily="34" charset="0"/>
                <a:cs typeface="Arial" pitchFamily="34" charset="0"/>
              </a:rPr>
              <a:t>Стрела молодца угодила в болото,</a:t>
            </a:r>
          </a:p>
          <a:p>
            <a:pPr algn="r"/>
            <a:r>
              <a:rPr lang="ru-RU" sz="2400" b="1" i="1" dirty="0">
                <a:latin typeface="Arial" pitchFamily="34" charset="0"/>
                <a:cs typeface="Arial" pitchFamily="34" charset="0"/>
              </a:rPr>
              <a:t>Ну где же невеста?</a:t>
            </a:r>
          </a:p>
          <a:p>
            <a:pPr algn="r"/>
            <a:r>
              <a:rPr lang="ru-RU" sz="2400" b="1" i="1" dirty="0">
                <a:latin typeface="Arial" pitchFamily="34" charset="0"/>
                <a:cs typeface="Arial" pitchFamily="34" charset="0"/>
              </a:rPr>
              <a:t>Жениться охота!</a:t>
            </a:r>
          </a:p>
          <a:p>
            <a:pPr algn="r"/>
            <a:r>
              <a:rPr lang="ru-RU" sz="2400" b="1" i="1" dirty="0">
                <a:latin typeface="Arial" pitchFamily="34" charset="0"/>
                <a:cs typeface="Arial" pitchFamily="34" charset="0"/>
              </a:rPr>
              <a:t>А вот и невеста,</a:t>
            </a:r>
          </a:p>
          <a:p>
            <a:pPr algn="r"/>
            <a:r>
              <a:rPr lang="ru-RU" sz="2400" b="1" i="1" dirty="0">
                <a:latin typeface="Arial" pitchFamily="34" charset="0"/>
                <a:cs typeface="Arial" pitchFamily="34" charset="0"/>
              </a:rPr>
              <a:t>Глаза на макушке.</a:t>
            </a:r>
            <a:br>
              <a:rPr lang="ru-RU" sz="2400" b="1" i="1" dirty="0">
                <a:latin typeface="Arial" pitchFamily="34" charset="0"/>
                <a:cs typeface="Arial" pitchFamily="34" charset="0"/>
              </a:rPr>
            </a:br>
            <a:r>
              <a:rPr lang="ru-RU" sz="2400" b="1" i="1" dirty="0">
                <a:latin typeface="Arial" pitchFamily="34" charset="0"/>
                <a:cs typeface="Arial" pitchFamily="34" charset="0"/>
              </a:rPr>
              <a:t>Невесту зовут…</a:t>
            </a:r>
          </a:p>
          <a:p>
            <a:endParaRPr lang="ru-RU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650736"/>
            <a:ext cx="1905000" cy="2095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698355"/>
            <a:ext cx="1904762" cy="19047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9" y="131533"/>
            <a:ext cx="1584176" cy="126634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71600" y="5756518"/>
            <a:ext cx="34021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latin typeface="Arial" pitchFamily="34" charset="0"/>
                <a:cs typeface="Arial" pitchFamily="34" charset="0"/>
              </a:rPr>
              <a:t>«Царевна –лягушка»</a:t>
            </a:r>
            <a:endParaRPr lang="ru-RU" sz="24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16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8 0.008 0.017 0.016 0.021 0.026 C 0.025 0.037 0.027 0.05 0.029 0.063 C 0.031 0.076 0.029 0.087 0.027 0.099 C 0.025 0.11 0.022 0.122 0.015 0.132 C 0.009 0.142 -0.001 0.15 -0.012 0.156 C -0.022 0.162 -0.034 0.166 -0.046 0.168 C -0.058 0.17 -0.07 0.17 -0.081 0.168 C -0.093 0.166 -0.104 0.161 -0.113 0.153 C -0.122 0.146 -0.13 0.137 -0.134 0.126 C -0.139 0.116 -0.141 0.102 -0.141 0.091 C -0.142 0.08 -0.141 0.067 -0.136 0.056 C -0.131 0.046 -0.122 0.038 -0.11 0.034 C -0.098 0.031 -0.086 0.035 -0.078 0.042 C -0.071 0.049 -0.066 0.06 -0.065 0.073 C -0.065 0.086 -0.066 0.098 -0.071 0.108 C -0.076 0.118 -0.075 0.12 -0.095 0.133 C -0.113 0.147 -0.131 0.143 -0.142 0.144 C -0.153 0.144 -0.162 0.14 -0.173 0.136 C -0.185 0.131 -0.195 0.122 -0.202 0.114 C -0.209 0.106 -0.212 0.096 -0.216 0.08 C -0.219 0.064 -0.219 0.056 -0.219 0.044 C -0.219 0.032 -0.219 0.02 -0.219 0.008 E" pathEditMode="relative" ptsTypes="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782933"/>
            <a:ext cx="43204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Arial" pitchFamily="34" charset="0"/>
                <a:cs typeface="Arial" pitchFamily="34" charset="0"/>
              </a:rPr>
              <a:t>Родилась у мамы дочка</a:t>
            </a:r>
          </a:p>
          <a:p>
            <a:r>
              <a:rPr lang="ru-RU" sz="2400" b="1" i="1" dirty="0">
                <a:latin typeface="Arial" pitchFamily="34" charset="0"/>
                <a:cs typeface="Arial" pitchFamily="34" charset="0"/>
              </a:rPr>
              <a:t>Из прекрасного цветочка.</a:t>
            </a:r>
          </a:p>
          <a:p>
            <a:r>
              <a:rPr lang="ru-RU" sz="2400" b="1" i="1" dirty="0">
                <a:latin typeface="Arial" pitchFamily="34" charset="0"/>
                <a:cs typeface="Arial" pitchFamily="34" charset="0"/>
              </a:rPr>
              <a:t>Хороша малютка просто!</a:t>
            </a:r>
          </a:p>
          <a:p>
            <a:r>
              <a:rPr lang="ru-RU" sz="2400" b="1" i="1" dirty="0">
                <a:latin typeface="Arial" pitchFamily="34" charset="0"/>
                <a:cs typeface="Arial" pitchFamily="34" charset="0"/>
              </a:rPr>
              <a:t>С дюйм была малышка ростом.</a:t>
            </a:r>
          </a:p>
          <a:p>
            <a:r>
              <a:rPr lang="ru-RU" sz="2400" b="1" i="1" dirty="0">
                <a:latin typeface="Arial" pitchFamily="34" charset="0"/>
                <a:cs typeface="Arial" pitchFamily="34" charset="0"/>
              </a:rPr>
              <a:t>Если сказку вам читали ;</a:t>
            </a:r>
          </a:p>
          <a:p>
            <a:r>
              <a:rPr lang="ru-RU" sz="2400" b="1" i="1" dirty="0">
                <a:latin typeface="Arial" pitchFamily="34" charset="0"/>
                <a:cs typeface="Arial" pitchFamily="34" charset="0"/>
              </a:rPr>
              <a:t>Знаете, как дочку звали.</a:t>
            </a:r>
            <a:endParaRPr lang="ru-RU" sz="24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04664"/>
            <a:ext cx="4344748" cy="450115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8" y="131533"/>
            <a:ext cx="1810695" cy="15721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2" y="4725144"/>
            <a:ext cx="1904762" cy="19047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923715"/>
            <a:ext cx="1752460" cy="173313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101055" y="5682900"/>
            <a:ext cx="24801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latin typeface="Arial" pitchFamily="34" charset="0"/>
                <a:cs typeface="Arial" pitchFamily="34" charset="0"/>
              </a:rPr>
              <a:t>«</a:t>
            </a:r>
            <a:r>
              <a:rPr lang="ru-RU" sz="2400" b="1" i="1" dirty="0" err="1">
                <a:latin typeface="Arial" pitchFamily="34" charset="0"/>
                <a:cs typeface="Arial" pitchFamily="34" charset="0"/>
              </a:rPr>
              <a:t>Дюймовочка</a:t>
            </a:r>
            <a:r>
              <a:rPr lang="ru-RU" sz="2400" b="1" i="1" dirty="0">
                <a:latin typeface="Arial" pitchFamily="34" charset="0"/>
                <a:cs typeface="Arial" pitchFamily="34" charset="0"/>
              </a:rPr>
              <a:t>»</a:t>
            </a:r>
            <a:endParaRPr lang="ru-RU" sz="24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90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8 0.008 0.017 0.016 0.021 0.026 C 0.025 0.037 0.027 0.05 0.029 0.063 C 0.031 0.076 0.029 0.087 0.027 0.099 C 0.025 0.11 0.022 0.122 0.015 0.132 C 0.009 0.142 -0.001 0.15 -0.012 0.156 C -0.022 0.162 -0.034 0.166 -0.046 0.168 C -0.058 0.17 -0.07 0.17 -0.081 0.168 C -0.093 0.166 -0.104 0.161 -0.113 0.153 C -0.122 0.146 -0.13 0.137 -0.134 0.126 C -0.139 0.116 -0.141 0.102 -0.141 0.091 C -0.142 0.08 -0.141 0.067 -0.136 0.056 C -0.131 0.046 -0.122 0.038 -0.11 0.034 C -0.098 0.031 -0.086 0.035 -0.078 0.042 C -0.071 0.049 -0.066 0.06 -0.065 0.073 C -0.065 0.086 -0.066 0.098 -0.071 0.108 C -0.076 0.118 -0.075 0.12 -0.095 0.133 C -0.113 0.147 -0.131 0.143 -0.142 0.144 C -0.153 0.144 -0.162 0.14 -0.173 0.136 C -0.185 0.131 -0.195 0.122 -0.202 0.114 C -0.209 0.106 -0.212 0.096 -0.216 0.08 C -0.219 0.064 -0.219 0.056 -0.219 0.044 C -0.219 0.032 -0.219 0.02 -0.219 0.008 E" pathEditMode="relative" ptsTypes="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88346"/>
            <a:ext cx="4193767" cy="419376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8" y="131533"/>
            <a:ext cx="1810695" cy="157211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932040" y="1556792"/>
            <a:ext cx="412264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i="1" dirty="0">
                <a:latin typeface="Arial" pitchFamily="34" charset="0"/>
                <a:cs typeface="Arial" pitchFamily="34" charset="0"/>
              </a:rPr>
              <a:t>Бабушка девочку очень любила,</a:t>
            </a:r>
          </a:p>
          <a:p>
            <a:pPr algn="r"/>
            <a:r>
              <a:rPr lang="ru-RU" sz="2400" b="1" i="1" dirty="0">
                <a:latin typeface="Arial" pitchFamily="34" charset="0"/>
                <a:cs typeface="Arial" pitchFamily="34" charset="0"/>
              </a:rPr>
              <a:t>Шапочку красную ей подарила-</a:t>
            </a:r>
          </a:p>
          <a:p>
            <a:pPr algn="r"/>
            <a:r>
              <a:rPr lang="ru-RU" sz="2400" b="1" i="1" dirty="0">
                <a:latin typeface="Arial" pitchFamily="34" charset="0"/>
                <a:cs typeface="Arial" pitchFamily="34" charset="0"/>
              </a:rPr>
              <a:t>Девочка имя забыла своё:</a:t>
            </a:r>
          </a:p>
          <a:p>
            <a:pPr algn="r"/>
            <a:r>
              <a:rPr lang="ru-RU" sz="2400" b="1" i="1" dirty="0">
                <a:latin typeface="Arial" pitchFamily="34" charset="0"/>
                <a:cs typeface="Arial" pitchFamily="34" charset="0"/>
              </a:rPr>
              <a:t>А ну, подскажите имя её.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983" y="0"/>
            <a:ext cx="1904762" cy="19047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630320"/>
            <a:ext cx="1905000" cy="20955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920176" y="5982502"/>
            <a:ext cx="31867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latin typeface="Arial" pitchFamily="34" charset="0"/>
                <a:cs typeface="Arial" pitchFamily="34" charset="0"/>
              </a:rPr>
              <a:t>«Красная шапочка»</a:t>
            </a:r>
            <a:endParaRPr lang="ru-RU" sz="24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85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8 0.008 0.017 0.016 0.021 0.026 C 0.025 0.037 0.027 0.05 0.029 0.063 C 0.031 0.076 0.029 0.087 0.027 0.099 C 0.025 0.11 0.022 0.122 0.015 0.132 C 0.009 0.142 -0.001 0.15 -0.012 0.156 C -0.022 0.162 -0.034 0.166 -0.046 0.168 C -0.058 0.17 -0.07 0.17 -0.081 0.168 C -0.093 0.166 -0.104 0.161 -0.113 0.153 C -0.122 0.146 -0.13 0.137 -0.134 0.126 C -0.139 0.116 -0.141 0.102 -0.141 0.091 C -0.142 0.08 -0.141 0.067 -0.136 0.056 C -0.131 0.046 -0.122 0.038 -0.11 0.034 C -0.098 0.031 -0.086 0.035 -0.078 0.042 C -0.071 0.049 -0.066 0.06 -0.065 0.073 C -0.065 0.086 -0.066 0.098 -0.071 0.108 C -0.076 0.118 -0.075 0.12 -0.095 0.133 C -0.113 0.147 -0.131 0.143 -0.142 0.144 C -0.153 0.144 -0.162 0.14 -0.173 0.136 C -0.185 0.131 -0.195 0.122 -0.202 0.114 C -0.209 0.106 -0.212 0.096 -0.216 0.08 C -0.219 0.064 -0.219 0.056 -0.219 0.044 C -0.219 0.032 -0.219 0.02 -0.219 0.008 E" pathEditMode="relative" ptsTypes="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6" y="980728"/>
            <a:ext cx="4146333" cy="414633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3" y="0"/>
            <a:ext cx="1810695" cy="157211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427984" y="54868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400" b="1" i="1" dirty="0">
                <a:latin typeface="Arial" pitchFamily="34" charset="0"/>
                <a:cs typeface="Arial" pitchFamily="34" charset="0"/>
              </a:rPr>
              <a:t>Этот сказочный герой</a:t>
            </a:r>
          </a:p>
          <a:p>
            <a:pPr algn="r"/>
            <a:r>
              <a:rPr lang="ru-RU" sz="2400" b="1" i="1" dirty="0">
                <a:latin typeface="Arial" pitchFamily="34" charset="0"/>
                <a:cs typeface="Arial" pitchFamily="34" charset="0"/>
              </a:rPr>
              <a:t>С хвостиком, усатый,</a:t>
            </a:r>
          </a:p>
          <a:p>
            <a:pPr algn="r"/>
            <a:r>
              <a:rPr lang="ru-RU" sz="2400" b="1" i="1" dirty="0">
                <a:latin typeface="Arial" pitchFamily="34" charset="0"/>
                <a:cs typeface="Arial" pitchFamily="34" charset="0"/>
              </a:rPr>
              <a:t>В шляпе у него перо,</a:t>
            </a:r>
          </a:p>
          <a:p>
            <a:pPr algn="r"/>
            <a:r>
              <a:rPr lang="ru-RU" sz="2400" b="1" i="1" dirty="0">
                <a:latin typeface="Arial" pitchFamily="34" charset="0"/>
                <a:cs typeface="Arial" pitchFamily="34" charset="0"/>
              </a:rPr>
              <a:t>Сам весь полосатый,</a:t>
            </a:r>
          </a:p>
          <a:p>
            <a:pPr algn="r"/>
            <a:r>
              <a:rPr lang="ru-RU" sz="2400" b="1" i="1" dirty="0">
                <a:latin typeface="Arial" pitchFamily="34" charset="0"/>
                <a:cs typeface="Arial" pitchFamily="34" charset="0"/>
              </a:rPr>
              <a:t>Ходит он на двух ногах,</a:t>
            </a:r>
          </a:p>
          <a:p>
            <a:pPr algn="r"/>
            <a:r>
              <a:rPr lang="ru-RU" sz="2400" b="1" i="1" dirty="0">
                <a:latin typeface="Arial" pitchFamily="34" charset="0"/>
                <a:cs typeface="Arial" pitchFamily="34" charset="0"/>
              </a:rPr>
              <a:t>В ярко-красных сапогах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639" y="4437112"/>
            <a:ext cx="1905000" cy="2095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229200"/>
            <a:ext cx="1904762" cy="19047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053894"/>
            <a:ext cx="1904762" cy="190476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028204" y="5861691"/>
            <a:ext cx="27433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latin typeface="Arial" pitchFamily="34" charset="0"/>
                <a:cs typeface="Arial" pitchFamily="34" charset="0"/>
              </a:rPr>
              <a:t>«Кот в сапогах»</a:t>
            </a:r>
            <a:endParaRPr lang="ru-RU" sz="24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445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8 0.008 0.017 0.016 0.021 0.026 C 0.025 0.037 0.027 0.05 0.029 0.063 C 0.031 0.076 0.029 0.087 0.027 0.099 C 0.025 0.11 0.022 0.122 0.015 0.132 C 0.009 0.142 -0.001 0.15 -0.012 0.156 C -0.022 0.162 -0.034 0.166 -0.046 0.168 C -0.058 0.17 -0.07 0.17 -0.081 0.168 C -0.093 0.166 -0.104 0.161 -0.113 0.153 C -0.122 0.146 -0.13 0.137 -0.134 0.126 C -0.139 0.116 -0.141 0.102 -0.141 0.091 C -0.142 0.08 -0.141 0.067 -0.136 0.056 C -0.131 0.046 -0.122 0.038 -0.11 0.034 C -0.098 0.031 -0.086 0.035 -0.078 0.042 C -0.071 0.049 -0.066 0.06 -0.065 0.073 C -0.065 0.086 -0.066 0.098 -0.071 0.108 C -0.076 0.118 -0.075 0.12 -0.095 0.133 C -0.113 0.147 -0.131 0.143 -0.142 0.144 C -0.153 0.144 -0.162 0.14 -0.173 0.136 C -0.185 0.131 -0.195 0.122 -0.202 0.114 C -0.209 0.106 -0.212 0.096 -0.216 0.08 C -0.219 0.064 -0.219 0.056 -0.219 0.044 C -0.219 0.032 -0.219 0.02 -0.219 0.008 E" pathEditMode="relative" ptsTypes="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8 0.008 0.017 0.016 0.021 0.026 C 0.025 0.037 0.027 0.05 0.029 0.063 C 0.031 0.076 0.029 0.087 0.027 0.099 C 0.025 0.11 0.022 0.122 0.015 0.132 C 0.009 0.142 -0.001 0.15 -0.012 0.156 C -0.022 0.162 -0.034 0.166 -0.046 0.168 C -0.058 0.17 -0.07 0.17 -0.081 0.168 C -0.093 0.166 -0.104 0.161 -0.113 0.153 C -0.122 0.146 -0.13 0.137 -0.134 0.126 C -0.139 0.116 -0.141 0.102 -0.141 0.091 C -0.142 0.08 -0.141 0.067 -0.136 0.056 C -0.131 0.046 -0.122 0.038 -0.11 0.034 C -0.098 0.031 -0.086 0.035 -0.078 0.042 C -0.071 0.049 -0.066 0.06 -0.065 0.073 C -0.065 0.086 -0.066 0.098 -0.071 0.108 C -0.076 0.118 -0.075 0.12 -0.095 0.133 C -0.113 0.147 -0.131 0.143 -0.142 0.144 C -0.153 0.144 -0.162 0.14 -0.173 0.136 C -0.185 0.131 -0.195 0.122 -0.202 0.114 C -0.209 0.106 -0.212 0.096 -0.216 0.08 C -0.219 0.064 -0.219 0.056 -0.219 0.044 C -0.219 0.032 -0.219 0.02 -0.219 0.008 E" pathEditMode="relative" ptsTypes="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763951"/>
            <a:ext cx="4073951" cy="40739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4644008" y="476672"/>
            <a:ext cx="42839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i="1" dirty="0">
                <a:latin typeface="Arial" pitchFamily="34" charset="0"/>
                <a:cs typeface="Arial" pitchFamily="34" charset="0"/>
              </a:rPr>
              <a:t>Носик круглый, пяточком,</a:t>
            </a:r>
          </a:p>
          <a:p>
            <a:pPr algn="r"/>
            <a:r>
              <a:rPr lang="ru-RU" sz="2400" b="1" i="1" dirty="0">
                <a:latin typeface="Arial" pitchFamily="34" charset="0"/>
                <a:cs typeface="Arial" pitchFamily="34" charset="0"/>
              </a:rPr>
              <a:t>Им в земле удобно рыться,</a:t>
            </a:r>
          </a:p>
          <a:p>
            <a:pPr algn="r"/>
            <a:r>
              <a:rPr lang="ru-RU" sz="2400" b="1" i="1" dirty="0">
                <a:latin typeface="Arial" pitchFamily="34" charset="0"/>
                <a:cs typeface="Arial" pitchFamily="34" charset="0"/>
              </a:rPr>
              <a:t>Хвостик маленький крючком,</a:t>
            </a:r>
          </a:p>
          <a:p>
            <a:pPr algn="r"/>
            <a:r>
              <a:rPr lang="ru-RU" sz="2400" b="1" i="1" dirty="0">
                <a:latin typeface="Arial" pitchFamily="34" charset="0"/>
                <a:cs typeface="Arial" pitchFamily="34" charset="0"/>
              </a:rPr>
              <a:t>Вместо туфелек – копытца.</a:t>
            </a:r>
          </a:p>
          <a:p>
            <a:pPr algn="r"/>
            <a:r>
              <a:rPr lang="ru-RU" sz="2400" b="1" i="1" dirty="0">
                <a:latin typeface="Arial" pitchFamily="34" charset="0"/>
                <a:cs typeface="Arial" pitchFamily="34" charset="0"/>
              </a:rPr>
              <a:t>Трое их – и до чего же</a:t>
            </a:r>
          </a:p>
          <a:p>
            <a:pPr algn="r"/>
            <a:r>
              <a:rPr lang="ru-RU" sz="2400" b="1" i="1" dirty="0">
                <a:latin typeface="Arial" pitchFamily="34" charset="0"/>
                <a:cs typeface="Arial" pitchFamily="34" charset="0"/>
              </a:rPr>
              <a:t>Братья дружные похожи.</a:t>
            </a:r>
          </a:p>
          <a:p>
            <a:pPr algn="r"/>
            <a:r>
              <a:rPr lang="ru-RU" sz="2400" b="1" i="1" dirty="0">
                <a:latin typeface="Arial" pitchFamily="34" charset="0"/>
                <a:cs typeface="Arial" pitchFamily="34" charset="0"/>
              </a:rPr>
              <a:t>Отгадайте без подсказки,</a:t>
            </a:r>
          </a:p>
          <a:p>
            <a:pPr algn="r"/>
            <a:r>
              <a:rPr lang="ru-RU" sz="2400" b="1" i="1" dirty="0">
                <a:latin typeface="Arial" pitchFamily="34" charset="0"/>
                <a:cs typeface="Arial" pitchFamily="34" charset="0"/>
              </a:rPr>
              <a:t>Кто герои этой сказки?</a:t>
            </a:r>
            <a:endParaRPr lang="ru-RU" sz="24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3" y="0"/>
            <a:ext cx="1810695" cy="15721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399" y="4848094"/>
            <a:ext cx="1904762" cy="190476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8299" y="6180112"/>
            <a:ext cx="27776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latin typeface="Arial" pitchFamily="34" charset="0"/>
                <a:cs typeface="Arial" pitchFamily="34" charset="0"/>
              </a:rPr>
              <a:t>«Три поросёнка»</a:t>
            </a:r>
            <a:endParaRPr lang="ru-RU" sz="24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923715"/>
            <a:ext cx="1752460" cy="173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282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8 0.008 0.017 0.016 0.021 0.026 C 0.025 0.037 0.027 0.05 0.029 0.063 C 0.031 0.076 0.029 0.087 0.027 0.099 C 0.025 0.11 0.022 0.122 0.015 0.132 C 0.009 0.142 -0.001 0.15 -0.012 0.156 C -0.022 0.162 -0.034 0.166 -0.046 0.168 C -0.058 0.17 -0.07 0.17 -0.081 0.168 C -0.093 0.166 -0.104 0.161 -0.113 0.153 C -0.122 0.146 -0.13 0.137 -0.134 0.126 C -0.139 0.116 -0.141 0.102 -0.141 0.091 C -0.142 0.08 -0.141 0.067 -0.136 0.056 C -0.131 0.046 -0.122 0.038 -0.11 0.034 C -0.098 0.031 -0.086 0.035 -0.078 0.042 C -0.071 0.049 -0.066 0.06 -0.065 0.073 C -0.065 0.086 -0.066 0.098 -0.071 0.108 C -0.076 0.118 -0.075 0.12 -0.095 0.133 C -0.113 0.147 -0.131 0.143 -0.142 0.144 C -0.153 0.144 -0.162 0.14 -0.173 0.136 C -0.185 0.131 -0.195 0.122 -0.202 0.114 C -0.209 0.106 -0.212 0.096 -0.216 0.08 C -0.219 0.064 -0.219 0.056 -0.219 0.044 C -0.219 0.032 -0.219 0.02 -0.219 0.008 E" pathEditMode="relative" ptsTypes="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340768"/>
            <a:ext cx="38884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Arial" pitchFamily="34" charset="0"/>
                <a:cs typeface="Arial" pitchFamily="34" charset="0"/>
              </a:rPr>
              <a:t>Налетела злая вьюга,</a:t>
            </a:r>
          </a:p>
          <a:p>
            <a:r>
              <a:rPr lang="ru-RU" sz="2400" b="1" i="1" dirty="0">
                <a:latin typeface="Arial" pitchFamily="34" charset="0"/>
                <a:cs typeface="Arial" pitchFamily="34" charset="0"/>
              </a:rPr>
              <a:t>Герда потеряла друга.</a:t>
            </a:r>
          </a:p>
          <a:p>
            <a:r>
              <a:rPr lang="ru-RU" sz="2400" b="1" i="1" dirty="0">
                <a:latin typeface="Arial" pitchFamily="34" charset="0"/>
                <a:cs typeface="Arial" pitchFamily="34" charset="0"/>
              </a:rPr>
              <a:t>В царство льда умчался Кай!</a:t>
            </a:r>
          </a:p>
          <a:p>
            <a:r>
              <a:rPr lang="ru-RU" sz="2400" b="1" i="1" dirty="0">
                <a:latin typeface="Arial" pitchFamily="34" charset="0"/>
                <a:cs typeface="Arial" pitchFamily="34" charset="0"/>
              </a:rPr>
              <a:t>Герда! Герда! Выручай!</a:t>
            </a:r>
          </a:p>
          <a:p>
            <a:r>
              <a:rPr lang="ru-RU" sz="2400" b="1" i="1" dirty="0">
                <a:latin typeface="Arial" pitchFamily="34" charset="0"/>
                <a:cs typeface="Arial" pitchFamily="34" charset="0"/>
              </a:rPr>
              <a:t>Вьюга кружит вправо, влево</a:t>
            </a:r>
          </a:p>
          <a:p>
            <a:r>
              <a:rPr lang="ru-RU" sz="2400" b="1" i="1" dirty="0">
                <a:latin typeface="Arial" pitchFamily="34" charset="0"/>
                <a:cs typeface="Arial" pitchFamily="34" charset="0"/>
              </a:rPr>
              <a:t>В сказке….</a:t>
            </a:r>
            <a:endParaRPr lang="ru-RU" sz="24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23044"/>
            <a:ext cx="4762500" cy="49815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48" y="4552961"/>
            <a:ext cx="1433824" cy="13418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22007"/>
            <a:ext cx="1124363" cy="12907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749779"/>
            <a:ext cx="1577840" cy="16460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628" y="4572794"/>
            <a:ext cx="1433824" cy="164603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14" y="122007"/>
            <a:ext cx="1230641" cy="141277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356958" y="5987991"/>
            <a:ext cx="33833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latin typeface="Arial" pitchFamily="34" charset="0"/>
                <a:cs typeface="Arial" pitchFamily="34" charset="0"/>
              </a:rPr>
              <a:t>«Снежная королева»</a:t>
            </a:r>
            <a:endParaRPr lang="ru-RU" sz="24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482" y="122007"/>
            <a:ext cx="687905" cy="78971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258" y="-83300"/>
            <a:ext cx="815421" cy="93610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48" y="5987991"/>
            <a:ext cx="465328" cy="53419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500" y="4287809"/>
            <a:ext cx="562182" cy="64538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5145608"/>
            <a:ext cx="623699" cy="71600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972" y="5503612"/>
            <a:ext cx="894718" cy="102713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017180"/>
            <a:ext cx="714824" cy="82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743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916832"/>
            <a:ext cx="39011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Так быстро от принца девица бежала,</a:t>
            </a:r>
          </a:p>
          <a:p>
            <a:pPr lvl="0"/>
            <a:r>
              <a:rPr lang="ru-RU" sz="24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Что туфельку даже она потеряла.</a:t>
            </a:r>
            <a:endParaRPr lang="ru-RU" sz="2400" b="1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72" y="67407"/>
            <a:ext cx="2172988" cy="17664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779001"/>
            <a:ext cx="4138067" cy="42291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645024"/>
            <a:ext cx="2792331" cy="279233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292080" y="5987573"/>
            <a:ext cx="2160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«Золушка»</a:t>
            </a:r>
            <a:endParaRPr lang="ru-RU" sz="2400" b="1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373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4048" y="1182445"/>
            <a:ext cx="3885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45740"/>
            <a:ext cx="4917839" cy="347059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148064" y="443781"/>
            <a:ext cx="38519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i="1" dirty="0">
                <a:latin typeface="Arial" pitchFamily="34" charset="0"/>
                <a:cs typeface="Arial" pitchFamily="34" charset="0"/>
              </a:rPr>
              <a:t>Уплетая калачи,</a:t>
            </a:r>
          </a:p>
          <a:p>
            <a:pPr algn="r"/>
            <a:r>
              <a:rPr lang="ru-RU" sz="2400" b="1" i="1" dirty="0">
                <a:latin typeface="Arial" pitchFamily="34" charset="0"/>
                <a:cs typeface="Arial" pitchFamily="34" charset="0"/>
              </a:rPr>
              <a:t>Ехал парень на печи.</a:t>
            </a:r>
          </a:p>
          <a:p>
            <a:pPr algn="r"/>
            <a:r>
              <a:rPr lang="ru-RU" sz="2400" b="1" i="1" dirty="0">
                <a:latin typeface="Arial" pitchFamily="34" charset="0"/>
                <a:cs typeface="Arial" pitchFamily="34" charset="0"/>
              </a:rPr>
              <a:t>Прокатился по деревне</a:t>
            </a:r>
          </a:p>
          <a:p>
            <a:pPr algn="r"/>
            <a:r>
              <a:rPr lang="ru-RU" sz="2400" b="1" i="1" dirty="0">
                <a:latin typeface="Arial" pitchFamily="34" charset="0"/>
                <a:cs typeface="Arial" pitchFamily="34" charset="0"/>
              </a:rPr>
              <a:t>И женился на царевне.</a:t>
            </a:r>
            <a:endParaRPr lang="ru-RU" sz="24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315414"/>
            <a:ext cx="1433824" cy="13418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1409"/>
            <a:ext cx="1433824" cy="13418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492896"/>
            <a:ext cx="1433824" cy="134186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248" y="41999"/>
            <a:ext cx="1433824" cy="134186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842191"/>
            <a:ext cx="1008112" cy="94345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24" y="5298662"/>
            <a:ext cx="1433824" cy="134186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3427187"/>
            <a:ext cx="871014" cy="81515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317" y="62795"/>
            <a:ext cx="663062" cy="62053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160" y="4437112"/>
            <a:ext cx="1433824" cy="1341868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434879" y="5963953"/>
            <a:ext cx="39309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latin typeface="Arial" pitchFamily="34" charset="0"/>
                <a:cs typeface="Arial" pitchFamily="34" charset="0"/>
              </a:rPr>
              <a:t>« По 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щучьему </a:t>
            </a:r>
            <a:r>
              <a:rPr lang="ru-RU" sz="2400" b="1" i="1" dirty="0">
                <a:latin typeface="Arial" pitchFamily="34" charset="0"/>
                <a:cs typeface="Arial" pitchFamily="34" charset="0"/>
              </a:rPr>
              <a:t>веленью»</a:t>
            </a:r>
            <a:endParaRPr lang="ru-RU" sz="24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215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8508" y="1700808"/>
            <a:ext cx="43614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Arial" pitchFamily="34" charset="0"/>
                <a:cs typeface="Arial" pitchFamily="34" charset="0"/>
              </a:rPr>
              <a:t>В сказке той царевич жил.</a:t>
            </a:r>
          </a:p>
          <a:p>
            <a:r>
              <a:rPr lang="ru-RU" sz="2400" b="1" i="1" dirty="0">
                <a:latin typeface="Arial" pitchFamily="34" charset="0"/>
                <a:cs typeface="Arial" pitchFamily="34" charset="0"/>
              </a:rPr>
              <a:t>Серый волк ему служил.</a:t>
            </a:r>
          </a:p>
          <a:p>
            <a:r>
              <a:rPr lang="ru-RU" sz="2400" b="1" i="1" dirty="0">
                <a:latin typeface="Arial" pitchFamily="34" charset="0"/>
                <a:cs typeface="Arial" pitchFamily="34" charset="0"/>
              </a:rPr>
              <a:t>Сказку эту вспоминайте,</a:t>
            </a:r>
          </a:p>
          <a:p>
            <a:r>
              <a:rPr lang="ru-RU" sz="2400" b="1" i="1" dirty="0">
                <a:latin typeface="Arial" pitchFamily="34" charset="0"/>
                <a:cs typeface="Arial" pitchFamily="34" charset="0"/>
              </a:rPr>
              <a:t>Дружно вместе отвечайте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!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2172988" cy="17664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2656"/>
            <a:ext cx="4405636" cy="44056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941168"/>
            <a:ext cx="1584176" cy="17425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545002"/>
            <a:ext cx="2792331" cy="279233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83568" y="5915294"/>
            <a:ext cx="48245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latin typeface="Arial" pitchFamily="34" charset="0"/>
                <a:cs typeface="Arial" pitchFamily="34" charset="0"/>
              </a:rPr>
              <a:t>«Иван Царевич и серый волк»</a:t>
            </a:r>
            <a:endParaRPr lang="ru-RU" sz="24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430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.allday.ru/uploads/posts/2009-02/1233656111_ram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384" y="1602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87624" y="836712"/>
            <a:ext cx="684076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казки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400" b="1" dirty="0">
                <a:latin typeface="Arial" pitchFamily="34" charset="0"/>
                <a:cs typeface="Arial" pitchFamily="34" charset="0"/>
              </a:rPr>
              <a:t>С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казки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 заключили в себя мудрость и житейский опыт, накопленные человечеством за многие века. «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Сказка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 ложь, да в ней намек...» Сложно переоценить важность сказок для развития ребенка: 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сказка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 учит смелости, честности, доброте, развивает чувство прекрасного. Расскажите ребенку сказку, он обязательно почерпнет из нее что-либо полезное.</a:t>
            </a:r>
          </a:p>
          <a:p>
            <a:pPr algn="just"/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47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1429"/>
            <a:ext cx="2383683" cy="21123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04664"/>
            <a:ext cx="1428750" cy="14859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1520" y="2420888"/>
            <a:ext cx="18473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8000" b="1" i="1" dirty="0">
              <a:solidFill>
                <a:srgbClr val="CC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316" y="2643788"/>
            <a:ext cx="4405991" cy="40135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89" y="3852932"/>
            <a:ext cx="2549482" cy="280443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110280" y="2041351"/>
            <a:ext cx="539981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i="1" dirty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МОЛОДЦЫ !!!</a:t>
            </a:r>
            <a:endParaRPr lang="ru-RU" sz="6000" b="1" i="1" dirty="0">
              <a:solidFill>
                <a:srgbClr val="CC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173986"/>
            <a:ext cx="2162321" cy="216232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57" y="2403339"/>
            <a:ext cx="1584176" cy="158417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992" y="198595"/>
            <a:ext cx="2005203" cy="200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38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44932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 чему нас учат сказки?</a:t>
            </a:r>
            <a:endParaRPr lang="ru-RU" sz="2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Мультфильм лиса и журавль скача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82688"/>
            <a:ext cx="2313044" cy="1652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45297" y="2905081"/>
            <a:ext cx="1845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справедливость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Петушок-золотой гребешок. . Русская народная сказка. . Наши лучшие сказки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264851"/>
            <a:ext cx="2154912" cy="162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138738" y="2877372"/>
            <a:ext cx="1005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доброта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Японские народные сказки : Отважный заяц - Сказатель.РФ: Сказочный порта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317252"/>
            <a:ext cx="2080016" cy="156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203275" y="2905081"/>
            <a:ext cx="849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забота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10" descr="Блог - МИШУТКИНА ШКОЛ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45024"/>
            <a:ext cx="2435841" cy="1541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043608" y="5301208"/>
            <a:ext cx="12230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честность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8" descr="С Днём русской народной сказки. Какая сказка для вас была самой любимой? Блог RA 18 на Tumix.RU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391" y="3562057"/>
            <a:ext cx="1557354" cy="1946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283968" y="5661426"/>
            <a:ext cx="959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любовь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 descr="Чему учат сказки?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771" y="3645024"/>
            <a:ext cx="2713919" cy="175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6788709" y="5476760"/>
            <a:ext cx="14140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трудолюбие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51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.allday.ru/uploads/posts/2009-02/1233656111_ram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07" y="-33747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33339" y="548680"/>
            <a:ext cx="756084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9875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Ход занятия.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r>
              <a:rPr lang="ru-RU" sz="1600" b="1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Воспитатель</a:t>
            </a:r>
            <a:r>
              <a:rPr lang="ru-RU" sz="1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. Ребята, сегодня я приглашаю вас побывать в гостях у сказки. Я знаю, что вы все их очень любите. "Бабушка, расскажи нам сказку"- можно было услышать и сто, и двести лет, и пятьсот лет назад. Бабушка брала в руки веретено или спицы и спрашивала: "Какую хотите сказку, внучата?" рассказывает бабушка сказку, сама придет или вяжет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А вы любите сказки?</a:t>
            </a:r>
          </a:p>
          <a:p>
            <a:r>
              <a:rPr lang="ru-RU" sz="1600" dirty="0">
                <a:latin typeface="Arial" pitchFamily="34" charset="0"/>
                <a:cs typeface="Arial" pitchFamily="34" charset="0"/>
              </a:rPr>
              <a:t>-Назовите свои любимые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сказки!</a:t>
            </a:r>
          </a:p>
          <a:p>
            <a:r>
              <a:rPr lang="ru-RU" sz="16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Воспитатель</a:t>
            </a:r>
            <a:r>
              <a:rPr lang="ru-RU" sz="1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Ребята</a:t>
            </a:r>
            <a:r>
              <a:rPr lang="ru-RU" sz="1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, а кто придумывает сказки?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А придумывали сказки люди и рассказывали один другому; так через века дошли сказки и до нас.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Ребята, а какими словами сказки начинаются?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Дети</a:t>
            </a:r>
            <a:r>
              <a:rPr lang="ru-RU" sz="1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. Жили были, жил был.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Воспитатель</a:t>
            </a:r>
            <a:r>
              <a:rPr lang="ru-RU" sz="1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. А что такое сказка?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indent="2698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Дети.</a:t>
            </a:r>
            <a:r>
              <a:rPr lang="ru-RU" sz="1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 Необыкновенная история, с животными. С героями случаются необыкновенные события. Волшебство. Говорят звери, вещи, птицы.</a:t>
            </a:r>
            <a:r>
              <a:rPr lang="ru-RU" sz="1600" b="1" dirty="0"/>
              <a:t>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Сказка – это вымышленное произведение. То, что происходит в ней, на самом деле не бывает, но, читая их, можно учиться добрым, хорошим поступкам.</a:t>
            </a:r>
          </a:p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Воспитатель</a:t>
            </a:r>
            <a:r>
              <a:rPr lang="ru-RU" sz="1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. А как сказки заканчиваются?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Дети.</a:t>
            </a:r>
            <a:r>
              <a:rPr lang="ru-RU" sz="1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 Добро побеждает зло, счастливый конец, мы радуемся вместе с героями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38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.allday.ru/uploads/posts/2009-02/1233656111_ram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07" y="-33747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96219" y="836712"/>
            <a:ext cx="69847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Воспитатель</a:t>
            </a:r>
            <a:r>
              <a:rPr lang="ru-RU" dirty="0"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Ребята</a:t>
            </a:r>
            <a:r>
              <a:rPr lang="ru-RU" dirty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с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кажите</a:t>
            </a:r>
            <a:r>
              <a:rPr lang="ru-RU" dirty="0">
                <a:latin typeface="Arial" pitchFamily="34" charset="0"/>
                <a:cs typeface="Arial" pitchFamily="34" charset="0"/>
              </a:rPr>
              <a:t>, а в нашей группе, где находятся книги со сказками?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Дети. </a:t>
            </a:r>
            <a:r>
              <a:rPr lang="ru-RU" dirty="0">
                <a:latin typeface="Arial" pitchFamily="34" charset="0"/>
                <a:cs typeface="Arial" pitchFamily="34" charset="0"/>
              </a:rPr>
              <a:t>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книжном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уголке.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r>
              <a:rPr lang="ru-RU" b="1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Воспитатель</a:t>
            </a:r>
            <a:r>
              <a:rPr lang="ru-RU" dirty="0"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Обратите </a:t>
            </a:r>
            <a:r>
              <a:rPr lang="ru-RU" dirty="0">
                <a:latin typeface="Arial" pitchFamily="34" charset="0"/>
                <a:cs typeface="Arial" pitchFamily="34" charset="0"/>
              </a:rPr>
              <a:t>внимание, что в нашем книжном уголке находятся книги с разными сказками.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dirty="0">
                <a:latin typeface="Arial" pitchFamily="34" charset="0"/>
                <a:cs typeface="Arial" pitchFamily="34" charset="0"/>
              </a:rPr>
              <a:t>Посмотрите как по-разному оформлены сказки!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(большие, маленькие книги, красивые, яркие, объемные и др.) 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96219" y="2828836"/>
            <a:ext cx="6984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Воспитатель.</a:t>
            </a:r>
            <a:r>
              <a:rPr lang="ru-RU" dirty="0">
                <a:latin typeface="Arial" pitchFamily="34" charset="0"/>
                <a:ea typeface="Times New Roman" pitchFamily="18" charset="0"/>
                <a:cs typeface="Arial" pitchFamily="34" charset="0"/>
              </a:rPr>
              <a:t> Ребята, мы с вами читали много сказок. А сейчас проведем викторину, посмотрим. Кто у нас хорошо знает  сказки.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51619" y="3796100"/>
            <a:ext cx="71647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Arial" pitchFamily="34" charset="0"/>
                <a:cs typeface="Arial" pitchFamily="34" charset="0"/>
              </a:rPr>
              <a:t>Воспитатель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Я </a:t>
            </a:r>
            <a:r>
              <a:rPr lang="ru-RU" dirty="0">
                <a:latin typeface="Arial" pitchFamily="34" charset="0"/>
                <a:cs typeface="Arial" pitchFamily="34" charset="0"/>
              </a:rPr>
              <a:t>буду показывать иллюстрации, а вы должны будете угадать, из какой сказки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? Но перед этим мы проведем с вами физкультминутку.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4119265"/>
            <a:ext cx="3600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032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318773"/>
            <a:ext cx="6264695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Физкультминутка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dirty="0">
              <a:latin typeface="Arial" pitchFamily="34" charset="0"/>
              <a:cs typeface="Arial" pitchFamily="34" charset="0"/>
            </a:endParaRP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Зайцы бегали в лесу, (бег на месте)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Повстречали там лису (повилять «хвостиком»)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Прыг-скок, прыг-скок, (прыжки на месте)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Убежали под кусток  (присесть)</a:t>
            </a:r>
          </a:p>
          <a:p>
            <a:r>
              <a:rPr lang="ru-RU" dirty="0"/>
              <a:t> </a:t>
            </a:r>
          </a:p>
          <a:p>
            <a:r>
              <a:rPr lang="ru-RU" b="1" i="1" dirty="0" smtClean="0">
                <a:latin typeface="Arial" pitchFamily="34" charset="0"/>
                <a:cs typeface="Arial" pitchFamily="34" charset="0"/>
              </a:rPr>
              <a:t>Воспитатель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dirty="0">
                <a:latin typeface="Arial" pitchFamily="34" charset="0"/>
                <a:cs typeface="Arial" pitchFamily="34" charset="0"/>
              </a:rPr>
              <a:t> Зайке очень понравилось с вами играть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  <a:p>
            <a:r>
              <a:rPr lang="ru-RU" b="1" i="1" dirty="0">
                <a:latin typeface="Arial" pitchFamily="34" charset="0"/>
                <a:cs typeface="Arial" pitchFamily="34" charset="0"/>
              </a:rPr>
              <a:t>Дети рассаживаются по местам.</a:t>
            </a:r>
            <a:endParaRPr lang="ru-RU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01"/>
            <a:ext cx="2472523" cy="219109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328" y="4581128"/>
            <a:ext cx="1892385" cy="196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14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52464" y="744552"/>
            <a:ext cx="328922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Arial" pitchFamily="34" charset="0"/>
                <a:cs typeface="Arial" pitchFamily="34" charset="0"/>
              </a:rPr>
              <a:t>Сказки стародавние</a:t>
            </a:r>
          </a:p>
          <a:p>
            <a:r>
              <a:rPr lang="ru-RU" sz="2400" b="1" i="1" dirty="0">
                <a:latin typeface="Arial" pitchFamily="34" charset="0"/>
                <a:cs typeface="Arial" pitchFamily="34" charset="0"/>
              </a:rPr>
              <a:t>Грустные, забавные,</a:t>
            </a:r>
          </a:p>
          <a:p>
            <a:r>
              <a:rPr lang="ru-RU" sz="2400" b="1" i="1" dirty="0">
                <a:latin typeface="Arial" pitchFamily="34" charset="0"/>
                <a:cs typeface="Arial" pitchFamily="34" charset="0"/>
              </a:rPr>
              <a:t>Добрые, серьёзные</a:t>
            </a:r>
          </a:p>
          <a:p>
            <a:r>
              <a:rPr lang="ru-RU" sz="2400" b="1" i="1" dirty="0">
                <a:latin typeface="Arial" pitchFamily="34" charset="0"/>
                <a:cs typeface="Arial" pitchFamily="34" charset="0"/>
              </a:rPr>
              <a:t>Лунные и звёздные.</a:t>
            </a:r>
          </a:p>
          <a:p>
            <a:r>
              <a:rPr lang="ru-RU" sz="2400" b="1" i="1" dirty="0">
                <a:latin typeface="Arial" pitchFamily="34" charset="0"/>
                <a:cs typeface="Arial" pitchFamily="34" charset="0"/>
              </a:rPr>
              <a:t>Мы любим их слушать,</a:t>
            </a:r>
          </a:p>
          <a:p>
            <a:r>
              <a:rPr lang="ru-RU" sz="2400" b="1" i="1" dirty="0">
                <a:latin typeface="Arial" pitchFamily="34" charset="0"/>
                <a:cs typeface="Arial" pitchFamily="34" charset="0"/>
              </a:rPr>
              <a:t>Любим их читать.</a:t>
            </a:r>
          </a:p>
          <a:p>
            <a:r>
              <a:rPr lang="ru-RU" sz="2400" b="1" i="1" dirty="0">
                <a:latin typeface="Arial" pitchFamily="34" charset="0"/>
                <a:cs typeface="Arial" pitchFamily="34" charset="0"/>
              </a:rPr>
              <a:t>С ними даже можно</a:t>
            </a:r>
          </a:p>
          <a:p>
            <a:r>
              <a:rPr lang="ru-RU" sz="2400" b="1" i="1" dirty="0">
                <a:latin typeface="Arial" pitchFamily="34" charset="0"/>
                <a:cs typeface="Arial" pitchFamily="34" charset="0"/>
              </a:rPr>
              <a:t>Просто поиграть.</a:t>
            </a:r>
            <a:endParaRPr lang="ru-RU" sz="24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15" y="188640"/>
            <a:ext cx="1680365" cy="14891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76" y="2462133"/>
            <a:ext cx="3030575" cy="41966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057" y="459224"/>
            <a:ext cx="2221588" cy="3345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091" y="4653136"/>
            <a:ext cx="1756554" cy="182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18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08719"/>
            <a:ext cx="4667275" cy="46672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4624"/>
            <a:ext cx="1979712" cy="175437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650484" y="620688"/>
            <a:ext cx="33843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/>
              <a:t>Что за сказка: кошка, внучка,</a:t>
            </a:r>
          </a:p>
          <a:p>
            <a:r>
              <a:rPr lang="ru-RU" sz="2000" b="1" i="1" dirty="0"/>
              <a:t>Мышь, ещё собака Жучка</a:t>
            </a:r>
          </a:p>
          <a:p>
            <a:r>
              <a:rPr lang="ru-RU" sz="2000" b="1" i="1" dirty="0"/>
              <a:t>Деду с бабой помогали,</a:t>
            </a:r>
          </a:p>
          <a:p>
            <a:r>
              <a:rPr lang="ru-RU" sz="2000" b="1" i="1" dirty="0"/>
              <a:t>Корнеплоды собирали?</a:t>
            </a:r>
            <a:endParaRPr lang="ru-RU" sz="2000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717032"/>
            <a:ext cx="2431896" cy="26750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291" y="2211599"/>
            <a:ext cx="1904762" cy="190476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662037" y="5756862"/>
            <a:ext cx="14187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latin typeface="Arial" pitchFamily="34" charset="0"/>
                <a:cs typeface="Arial" pitchFamily="34" charset="0"/>
              </a:rPr>
              <a:t>«Репка»</a:t>
            </a:r>
            <a:endParaRPr lang="ru-RU" sz="24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04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173</TotalTime>
  <Words>925</Words>
  <Application>Microsoft Office PowerPoint</Application>
  <PresentationFormat>Экран (4:3)</PresentationFormat>
  <Paragraphs>189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татьяна</cp:lastModifiedBy>
  <cp:revision>17</cp:revision>
  <dcterms:created xsi:type="dcterms:W3CDTF">2022-05-16T15:48:38Z</dcterms:created>
  <dcterms:modified xsi:type="dcterms:W3CDTF">2022-05-16T18:52:36Z</dcterms:modified>
</cp:coreProperties>
</file>