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56" r:id="rId2"/>
    <p:sldId id="261" r:id="rId3"/>
    <p:sldId id="291" r:id="rId4"/>
    <p:sldId id="296" r:id="rId5"/>
    <p:sldId id="294" r:id="rId6"/>
    <p:sldId id="311" r:id="rId7"/>
    <p:sldId id="334" r:id="rId8"/>
    <p:sldId id="295" r:id="rId9"/>
    <p:sldId id="308" r:id="rId10"/>
    <p:sldId id="336" r:id="rId11"/>
    <p:sldId id="298" r:id="rId12"/>
    <p:sldId id="301" r:id="rId13"/>
    <p:sldId id="299" r:id="rId14"/>
    <p:sldId id="335" r:id="rId15"/>
    <p:sldId id="300" r:id="rId16"/>
    <p:sldId id="304" r:id="rId17"/>
    <p:sldId id="302" r:id="rId18"/>
    <p:sldId id="303" r:id="rId19"/>
    <p:sldId id="306" r:id="rId20"/>
    <p:sldId id="297" r:id="rId21"/>
    <p:sldId id="310" r:id="rId22"/>
    <p:sldId id="312" r:id="rId23"/>
    <p:sldId id="314" r:id="rId24"/>
    <p:sldId id="316" r:id="rId25"/>
    <p:sldId id="317" r:id="rId26"/>
    <p:sldId id="329" r:id="rId27"/>
    <p:sldId id="318" r:id="rId28"/>
    <p:sldId id="323" r:id="rId29"/>
    <p:sldId id="321" r:id="rId30"/>
    <p:sldId id="320" r:id="rId31"/>
    <p:sldId id="319" r:id="rId32"/>
    <p:sldId id="324" r:id="rId33"/>
    <p:sldId id="325" r:id="rId34"/>
    <p:sldId id="344" r:id="rId35"/>
    <p:sldId id="322" r:id="rId36"/>
    <p:sldId id="326" r:id="rId37"/>
    <p:sldId id="352" r:id="rId38"/>
    <p:sldId id="327" r:id="rId39"/>
    <p:sldId id="351" r:id="rId40"/>
    <p:sldId id="362" r:id="rId41"/>
    <p:sldId id="348" r:id="rId42"/>
    <p:sldId id="346" r:id="rId43"/>
    <p:sldId id="347" r:id="rId44"/>
    <p:sldId id="349" r:id="rId45"/>
    <p:sldId id="331" r:id="rId46"/>
    <p:sldId id="363" r:id="rId47"/>
    <p:sldId id="333" r:id="rId48"/>
    <p:sldId id="340" r:id="rId49"/>
    <p:sldId id="338" r:id="rId50"/>
    <p:sldId id="354" r:id="rId51"/>
    <p:sldId id="339" r:id="rId52"/>
    <p:sldId id="355" r:id="rId53"/>
    <p:sldId id="358" r:id="rId54"/>
    <p:sldId id="359" r:id="rId55"/>
    <p:sldId id="360" r:id="rId56"/>
    <p:sldId id="361" r:id="rId57"/>
    <p:sldId id="353" r:id="rId58"/>
    <p:sldId id="357" r:id="rId59"/>
  </p:sldIdLst>
  <p:sldSz cx="12169775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2" autoAdjust="0"/>
    <p:restoredTop sz="94541"/>
  </p:normalViewPr>
  <p:slideViewPr>
    <p:cSldViewPr>
      <p:cViewPr varScale="1">
        <p:scale>
          <a:sx n="117" d="100"/>
          <a:sy n="117" d="100"/>
        </p:scale>
        <p:origin x="304" y="176"/>
      </p:cViewPr>
      <p:guideLst>
        <p:guide orient="horz" pos="2160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8A119-F15D-4272-8E0A-DF8787E48665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43000"/>
            <a:ext cx="5476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0D681-F74F-4238-8DB7-B77BAD308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28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C4E4-0F17-40CD-9A91-7051C10B5281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927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C4E4-0F17-40CD-9A91-7051C10B5281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707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C4E4-0F17-40CD-9A91-7051C10B5281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340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Составление программы внеурочно деятельности на бесплатной основе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C4E4-0F17-40CD-9A91-7051C10B5281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658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" b="86273"/>
          <a:stretch>
            <a:fillRect/>
          </a:stretch>
        </p:blipFill>
        <p:spPr bwMode="auto">
          <a:xfrm>
            <a:off x="-13325" y="3473"/>
            <a:ext cx="12183100" cy="90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866"/>
            <a:ext cx="12163074" cy="6017133"/>
          </a:xfrm>
          <a:prstGeom prst="rect">
            <a:avLst/>
          </a:prstGeom>
        </p:spPr>
      </p:pic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52797" y="6473952"/>
            <a:ext cx="101009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902" y="5876925"/>
            <a:ext cx="22733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одзаголовок 4"/>
          <p:cNvSpPr txBox="1">
            <a:spLocks/>
          </p:cNvSpPr>
          <p:nvPr userDrawn="1"/>
        </p:nvSpPr>
        <p:spPr>
          <a:xfrm>
            <a:off x="632708" y="1268760"/>
            <a:ext cx="11116936" cy="367240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экспертно-консультативный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родительской общественности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Департаменте образования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Москвы</a:t>
            </a:r>
          </a:p>
          <a:p>
            <a:pPr marL="0" indent="0" algn="ctr">
              <a:buNone/>
            </a:pPr>
            <a:endParaRPr lang="ru-RU" sz="3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по профилактике негативных проявлений среди обучающихся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38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273050"/>
            <a:ext cx="400377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8044" y="273051"/>
            <a:ext cx="68032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89" y="1435101"/>
            <a:ext cx="400377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361" y="4800600"/>
            <a:ext cx="730186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361" y="612775"/>
            <a:ext cx="730186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361" y="5367338"/>
            <a:ext cx="730186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" b="86273"/>
          <a:stretch>
            <a:fillRect/>
          </a:stretch>
        </p:blipFill>
        <p:spPr bwMode="auto">
          <a:xfrm>
            <a:off x="-13325" y="3473"/>
            <a:ext cx="12183100" cy="90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0866"/>
            <a:ext cx="12163074" cy="6017133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872" y="5918963"/>
            <a:ext cx="2274207" cy="98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6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733" y="2130426"/>
            <a:ext cx="10344309" cy="147002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466" y="3886200"/>
            <a:ext cx="851884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328" y="4406901"/>
            <a:ext cx="1034430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328" y="2906713"/>
            <a:ext cx="1034430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89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89" y="1535113"/>
            <a:ext cx="53770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89" y="2174875"/>
            <a:ext cx="53770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2077" y="1535113"/>
            <a:ext cx="537921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2077" y="2174875"/>
            <a:ext cx="5379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5" y="764703"/>
            <a:ext cx="12163074" cy="6017133"/>
          </a:xfrm>
          <a:prstGeom prst="rect">
            <a:avLst/>
          </a:prstGeom>
        </p:spPr>
      </p:pic>
      <p:pic>
        <p:nvPicPr>
          <p:cNvPr id="8" name="Рисунок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" b="86273"/>
          <a:stretch>
            <a:fillRect/>
          </a:stretch>
        </p:blipFill>
        <p:spPr bwMode="auto">
          <a:xfrm>
            <a:off x="-13325" y="3473"/>
            <a:ext cx="12183100" cy="90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826" y="-14372"/>
            <a:ext cx="1095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89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8007" y="6356351"/>
            <a:ext cx="3853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1672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568" y="5877152"/>
            <a:ext cx="2274207" cy="98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mos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info.cpmpk@mcko.ru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tel:84957302193" TargetMode="External"/><Relationship Id="rId2" Type="http://schemas.openxmlformats.org/officeDocument/2006/relationships/hyperlink" Target="https://gppc.ru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g"/><Relationship Id="rId5" Type="http://schemas.openxmlformats.org/officeDocument/2006/relationships/hyperlink" Target="mailto:gppc@edu.mos.ru" TargetMode="External"/><Relationship Id="rId4" Type="http://schemas.openxmlformats.org/officeDocument/2006/relationships/hyperlink" Target="tel:84991721019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CjhtYdBIJk" TargetMode="External"/><Relationship Id="rId7" Type="http://schemas.openxmlformats.org/officeDocument/2006/relationships/hyperlink" Target="https://www.youtube.com/watch?v=_oJMczdYiBc" TargetMode="External"/><Relationship Id="rId2" Type="http://schemas.openxmlformats.org/officeDocument/2006/relationships/hyperlink" Target="https://www.youtube.com/watch?v=YbQ12APJdg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OxLY_dZlMuw" TargetMode="External"/><Relationship Id="rId5" Type="http://schemas.openxmlformats.org/officeDocument/2006/relationships/hyperlink" Target="https://www.youtube.com/watch?v=tt6ClHVnD4E" TargetMode="External"/><Relationship Id="rId4" Type="http://schemas.openxmlformats.org/officeDocument/2006/relationships/hyperlink" Target="https://www.youtube.com/watch?v=8JPERA6jw7k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4.png"/><Relationship Id="rId7" Type="http://schemas.openxmlformats.org/officeDocument/2006/relationships/image" Target="../media/image72.sv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11" Type="http://schemas.openxmlformats.org/officeDocument/2006/relationships/image" Target="../media/image78.svg"/><Relationship Id="rId5" Type="http://schemas.openxmlformats.org/officeDocument/2006/relationships/image" Target="../media/image76.svg"/><Relationship Id="rId10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openxmlformats.org/officeDocument/2006/relationships/image" Target="../media/image70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3.png"/><Relationship Id="rId3" Type="http://schemas.openxmlformats.org/officeDocument/2006/relationships/image" Target="../media/image77.png"/><Relationship Id="rId7" Type="http://schemas.openxmlformats.org/officeDocument/2006/relationships/image" Target="../media/image71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svg"/><Relationship Id="rId11" Type="http://schemas.openxmlformats.org/officeDocument/2006/relationships/image" Target="../media/image67.png"/><Relationship Id="rId5" Type="http://schemas.openxmlformats.org/officeDocument/2006/relationships/image" Target="../media/image79.png"/><Relationship Id="rId10" Type="http://schemas.openxmlformats.org/officeDocument/2006/relationships/image" Target="../media/image70.svg"/><Relationship Id="rId4" Type="http://schemas.openxmlformats.org/officeDocument/2006/relationships/image" Target="../media/image78.svg"/><Relationship Id="rId9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4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roditel.educom.ru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8263" y="1268760"/>
            <a:ext cx="11305255" cy="3672408"/>
          </a:xfrm>
        </p:spPr>
        <p:txBody>
          <a:bodyPr>
            <a:normAutofit lnSpcReduction="10000"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экспертно-консультативный </a:t>
            </a:r>
          </a:p>
          <a:p>
            <a:pPr lvl="0"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родительской общественности </a:t>
            </a:r>
          </a:p>
          <a:p>
            <a:pPr lvl="0"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Департаменте образования города Москвы</a:t>
            </a:r>
          </a:p>
          <a:p>
            <a:pPr lvl="0" algn="ctr"/>
            <a:endParaRPr lang="ru-RU" sz="3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по профилактике негативных проявлений </a:t>
            </a:r>
          </a:p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обучающихся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92067" y="6209332"/>
            <a:ext cx="378847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7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" b="86273"/>
          <a:stretch>
            <a:fillRect/>
          </a:stretch>
        </p:blipFill>
        <p:spPr bwMode="auto">
          <a:xfrm>
            <a:off x="-13325" y="3473"/>
            <a:ext cx="12169775" cy="90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666139"/>
            <a:ext cx="97981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Галузина Ольга Алексеевна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председателя Экспертно-консультативного совета родительской общественности при Департаменте образования города Москвы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(926) 595 42 32,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GaluzinaOA@mail.ru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Как помочь ребенку справиться с эмоциями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6575" y="980729"/>
            <a:ext cx="8284712" cy="5145436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Убедиться, что удовлетворены физиологические потребности</a:t>
            </a:r>
          </a:p>
          <a:p>
            <a:r>
              <a:rPr lang="ru-RU" dirty="0">
                <a:solidFill>
                  <a:srgbClr val="002060"/>
                </a:solidFill>
              </a:rPr>
              <a:t>Тактильный контакт (объятие)</a:t>
            </a:r>
          </a:p>
          <a:p>
            <a:r>
              <a:rPr lang="ru-RU" dirty="0">
                <a:solidFill>
                  <a:srgbClr val="002060"/>
                </a:solidFill>
              </a:rPr>
              <a:t>Выслушать и определить чувства ребенка, назвав их словами (ты расстроен, ты переживаешь)</a:t>
            </a:r>
          </a:p>
          <a:p>
            <a:r>
              <a:rPr lang="ru-RU" dirty="0">
                <a:solidFill>
                  <a:srgbClr val="002060"/>
                </a:solidFill>
              </a:rPr>
              <a:t>Проявлять эмоциональную заинтересованность в разрешении сложной ситуации. Выразить готовность помочь ребенку.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6" y="1340768"/>
            <a:ext cx="2494662" cy="41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65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Восприятие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8629"/>
            <a:ext cx="11561287" cy="539671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Восприятие доминирующая функция.</a:t>
            </a:r>
          </a:p>
          <a:p>
            <a:r>
              <a:rPr lang="ru-RU" dirty="0">
                <a:solidFill>
                  <a:srgbClr val="002060"/>
                </a:solidFill>
              </a:rPr>
              <a:t>Присутствуют элементарные формы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воображения.</a:t>
            </a:r>
          </a:p>
          <a:p>
            <a:r>
              <a:rPr lang="ru-RU" dirty="0">
                <a:solidFill>
                  <a:srgbClr val="002060"/>
                </a:solidFill>
              </a:rPr>
              <a:t>Восприятие аффективно окрашено – в связи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 этим характерно импульсивное поведение. </a:t>
            </a:r>
          </a:p>
          <a:p>
            <a:r>
              <a:rPr lang="ru-RU" dirty="0">
                <a:solidFill>
                  <a:srgbClr val="002060"/>
                </a:solidFill>
              </a:rPr>
              <a:t>Аффективный характер восприятия приводит к сенсомоторному единству. Ребенок видит вещь, она его привлекает. </a:t>
            </a:r>
          </a:p>
          <a:p>
            <a:r>
              <a:rPr lang="ru-RU" dirty="0">
                <a:solidFill>
                  <a:srgbClr val="002060"/>
                </a:solidFill>
              </a:rPr>
              <a:t>Отсутствует восприятие времени.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19" y="1052736"/>
            <a:ext cx="3865575" cy="309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9916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Восприятие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223" y="1128629"/>
            <a:ext cx="11453064" cy="5252700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К 3м годам ребенок  усваивает формы и цвета </a:t>
            </a:r>
          </a:p>
          <a:p>
            <a:r>
              <a:rPr lang="ru-RU" dirty="0">
                <a:solidFill>
                  <a:srgbClr val="002060"/>
                </a:solidFill>
              </a:rPr>
              <a:t>Совершенствуются зрительные и слуховые ориентировки</a:t>
            </a:r>
          </a:p>
          <a:p>
            <a:r>
              <a:rPr lang="ru-RU" dirty="0">
                <a:solidFill>
                  <a:srgbClr val="002060"/>
                </a:solidFill>
              </a:rPr>
              <a:t>Совершенствуется слуховое восприятие(к 3м годам дети воспринимают все звуки родного языка, но произносят их с большими искажениями)</a:t>
            </a:r>
          </a:p>
          <a:p>
            <a:r>
              <a:rPr lang="ru-RU" dirty="0">
                <a:solidFill>
                  <a:srgbClr val="002060"/>
                </a:solidFill>
              </a:rPr>
              <a:t>Низкие пороги сенсорной чувствительности </a:t>
            </a:r>
          </a:p>
          <a:p>
            <a:r>
              <a:rPr lang="ru-RU" dirty="0">
                <a:solidFill>
                  <a:srgbClr val="002060"/>
                </a:solidFill>
              </a:rPr>
              <a:t>Недостаточная </a:t>
            </a:r>
            <a:r>
              <a:rPr lang="ru-RU" dirty="0" err="1">
                <a:solidFill>
                  <a:srgbClr val="002060"/>
                </a:solidFill>
              </a:rPr>
              <a:t>сформированность</a:t>
            </a:r>
            <a:r>
              <a:rPr lang="ru-RU" dirty="0">
                <a:solidFill>
                  <a:srgbClr val="002060"/>
                </a:solidFill>
              </a:rPr>
              <a:t> механизмов физиологической </a:t>
            </a:r>
            <a:r>
              <a:rPr lang="ru-RU" dirty="0" err="1">
                <a:solidFill>
                  <a:srgbClr val="002060"/>
                </a:solidFill>
              </a:rPr>
              <a:t>саморегуляции</a:t>
            </a:r>
            <a:r>
              <a:rPr lang="ru-RU" dirty="0">
                <a:solidFill>
                  <a:srgbClr val="002060"/>
                </a:solidFill>
              </a:rPr>
              <a:t> организма.</a:t>
            </a:r>
          </a:p>
          <a:p>
            <a:r>
              <a:rPr lang="ru-RU" dirty="0">
                <a:solidFill>
                  <a:srgbClr val="002060"/>
                </a:solidFill>
              </a:rPr>
              <a:t>Субъективное ощущение физического дискомфорта приводит к резкому снижению эффективности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110863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по восприятию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1"/>
            <a:ext cx="11561287" cy="3168351"/>
          </a:xfrm>
        </p:spPr>
        <p:txBody>
          <a:bodyPr>
            <a:normAutofit/>
          </a:bodyPr>
          <a:lstStyle/>
          <a:p>
            <a:r>
              <a:rPr lang="ru-RU" dirty="0"/>
              <a:t>Сенсорные игры («найди пару», «определи наощупь», «определи по вкусу», «из чего сделан предмет»)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13" y="2216345"/>
            <a:ext cx="4273552" cy="3062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17" y="1840283"/>
            <a:ext cx="3479818" cy="2380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37" y="4049838"/>
            <a:ext cx="3607674" cy="2708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" y="2281463"/>
            <a:ext cx="3961577" cy="38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01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по восприятию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89" y="1268760"/>
            <a:ext cx="10952798" cy="4968551"/>
          </a:xfrm>
        </p:spPr>
        <p:txBody>
          <a:bodyPr/>
          <a:lstStyle/>
          <a:p>
            <a:r>
              <a:rPr lang="ru-RU" dirty="0"/>
              <a:t>Проводите занятия по знакомству ребенка с запахами и вкусами.</a:t>
            </a:r>
          </a:p>
          <a:p>
            <a:r>
              <a:rPr lang="ru-RU" dirty="0"/>
              <a:t>Музыкальные занятия </a:t>
            </a:r>
          </a:p>
          <a:p>
            <a:r>
              <a:rPr lang="ru-RU" dirty="0"/>
              <a:t>Ритмика </a:t>
            </a:r>
          </a:p>
          <a:p>
            <a:r>
              <a:rPr lang="ru-RU" dirty="0"/>
              <a:t>Игра «обведи по контуру»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55" y="2333094"/>
            <a:ext cx="3424608" cy="3424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71" y="4423780"/>
            <a:ext cx="3744416" cy="241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93" y="1968662"/>
            <a:ext cx="2699864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149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Мышление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239" y="1128629"/>
            <a:ext cx="11309048" cy="4997536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dirty="0">
                <a:solidFill>
                  <a:srgbClr val="002060"/>
                </a:solidFill>
              </a:rPr>
              <a:t>Развивается наглядно действенное, а затем наглядно-образное мышление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Зарождаются обобщения и сопоставления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Мышление синкретично (синкретизм- нерасчлененность психических функций)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Ребенок начинает активно экспериментировать методом проб и ошибок, использовать разные способы действия с предметами. (например, закатившуюся вещицу ребенок будет доставить разными способам: с помощью, веревки, палки, ложки и т.п.)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835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Интеллект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31" y="1052737"/>
            <a:ext cx="11989544" cy="461622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ru-RU" dirty="0">
                <a:solidFill>
                  <a:srgbClr val="002060"/>
                </a:solidFill>
              </a:rPr>
              <a:t>Усваивает цвет, форму, расположение предмета в пространстве (близко, далеко).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 группирует предметы одного цвета, формы, размера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 сравнивает по цвету, форме, размеру, весу.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формирование элементарных числовых представлений (много, мало).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представление о явлениях природы - светит солнце, идет снег, дождь. 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о животном мире , о растительном мире (различает цветок, дерево, траву, лист и </a:t>
            </a:r>
            <a:r>
              <a:rPr lang="ru-RU" dirty="0" err="1">
                <a:solidFill>
                  <a:srgbClr val="002060"/>
                </a:solidFill>
              </a:rPr>
              <a:t>др</a:t>
            </a:r>
            <a:r>
              <a:rPr lang="ru-RU" dirty="0">
                <a:solidFill>
                  <a:srgbClr val="002060"/>
                </a:solidFill>
              </a:rPr>
              <a:t>).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о некоторых трудовых действиях (вытирать, мыть, красить, собирать).</a:t>
            </a:r>
          </a:p>
          <a:p>
            <a:pPr fontAlgn="base"/>
            <a:endParaRPr lang="ru-RU" dirty="0"/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124447" y="5373216"/>
            <a:ext cx="6768751" cy="13628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интеллекта ребенка– задача родителей!</a:t>
            </a:r>
          </a:p>
        </p:txBody>
      </p:sp>
    </p:spTree>
    <p:extLst>
      <p:ext uri="{BB962C8B-B14F-4D97-AF65-F5344CB8AC3E}">
        <p14:creationId xmlns:p14="http://schemas.microsoft.com/office/powerpoint/2010/main" val="2188400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Развитие мышления и интеллекта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31" y="1128629"/>
            <a:ext cx="11381056" cy="499753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Кубики</a:t>
            </a:r>
          </a:p>
          <a:p>
            <a:r>
              <a:rPr lang="ru-RU" dirty="0">
                <a:solidFill>
                  <a:srgbClr val="002060"/>
                </a:solidFill>
              </a:rPr>
              <a:t>Разрезные картинки</a:t>
            </a:r>
          </a:p>
          <a:p>
            <a:r>
              <a:rPr lang="ru-RU" dirty="0" err="1">
                <a:solidFill>
                  <a:srgbClr val="002060"/>
                </a:solidFill>
              </a:rPr>
              <a:t>Сортеры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Вкладыши</a:t>
            </a:r>
          </a:p>
          <a:p>
            <a:r>
              <a:rPr lang="ru-RU" dirty="0">
                <a:solidFill>
                  <a:srgbClr val="002060"/>
                </a:solidFill>
              </a:rPr>
              <a:t>Матрешка</a:t>
            </a:r>
          </a:p>
          <a:p>
            <a:r>
              <a:rPr lang="ru-RU" dirty="0">
                <a:solidFill>
                  <a:srgbClr val="002060"/>
                </a:solidFill>
              </a:rPr>
              <a:t>Игра «расположи предмет»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26" y="1124614"/>
            <a:ext cx="2942201" cy="2942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15" y="4227238"/>
            <a:ext cx="3688679" cy="2650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7" y="4653136"/>
            <a:ext cx="2818765" cy="20764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62" y="953020"/>
            <a:ext cx="3332313" cy="25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11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Внимание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память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89" y="980729"/>
            <a:ext cx="10952798" cy="514543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Удерживает внимание в течении 10-20 минут</a:t>
            </a:r>
          </a:p>
          <a:p>
            <a:r>
              <a:rPr lang="ru-RU" dirty="0">
                <a:solidFill>
                  <a:srgbClr val="002060"/>
                </a:solidFill>
              </a:rPr>
              <a:t>Проявляет внимание только по отношению к интересующему предмету</a:t>
            </a:r>
          </a:p>
          <a:p>
            <a:r>
              <a:rPr lang="ru-RU" dirty="0">
                <a:solidFill>
                  <a:srgbClr val="002060"/>
                </a:solidFill>
              </a:rPr>
              <a:t>Внимание и память не произвольны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Запоминает и правильно выполняет четыре-пять действий подряд </a:t>
            </a:r>
          </a:p>
          <a:p>
            <a:r>
              <a:rPr lang="ru-RU" dirty="0">
                <a:solidFill>
                  <a:srgbClr val="002060"/>
                </a:solidFill>
              </a:rPr>
              <a:t>Обучение эффективно только на фоне психоэмоционального комфортного состояния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04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Развитие внимания и памяти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11551832" cy="5217444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Игры на внимание и память («съедобное, не съедобное», «что умеет делать животное», «вспомни и покажи»)</a:t>
            </a:r>
          </a:p>
          <a:p>
            <a:r>
              <a:rPr lang="ru-RU" dirty="0">
                <a:solidFill>
                  <a:srgbClr val="002060"/>
                </a:solidFill>
              </a:rPr>
              <a:t>Выполнение заданий по образцу</a:t>
            </a:r>
          </a:p>
          <a:p>
            <a:r>
              <a:rPr lang="ru-RU" dirty="0">
                <a:solidFill>
                  <a:srgbClr val="002060"/>
                </a:solidFill>
              </a:rPr>
              <a:t>Заучивание текстов</a:t>
            </a:r>
          </a:p>
          <a:p>
            <a:r>
              <a:rPr lang="ru-RU" dirty="0">
                <a:solidFill>
                  <a:srgbClr val="002060"/>
                </a:solidFill>
              </a:rPr>
              <a:t>Игра в прятки (ищем листики, каштаны,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игрушки)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223" y="1628800"/>
            <a:ext cx="3067810" cy="366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35" y="3686167"/>
            <a:ext cx="4618103" cy="321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72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263" y="1055373"/>
            <a:ext cx="10829428" cy="1584176"/>
          </a:xfrm>
        </p:spPr>
        <p:txBody>
          <a:bodyPr>
            <a:normAutofit fontScale="90000"/>
          </a:bodyPr>
          <a:lstStyle/>
          <a:p>
            <a:br>
              <a:rPr lang="ru-RU" sz="5400" dirty="0"/>
            </a:br>
            <a:r>
              <a:rPr lang="ru-RU" sz="5400" b="1" dirty="0">
                <a:solidFill>
                  <a:srgbClr val="002060"/>
                </a:solidFill>
              </a:rPr>
              <a:t>Адаптация к ДОУ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49" y="332656"/>
            <a:ext cx="10829428" cy="121081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</a:rPr>
              <a:t>Р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одительское собрание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0351" y="5445224"/>
            <a:ext cx="86320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</a:rPr>
              <a:t>Экспертно-консультативный совет родительской общественности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</a:rPr>
              <a:t>при ДОгМ</a:t>
            </a:r>
            <a:r>
              <a:rPr lang="ru-RU" dirty="0">
                <a:solidFill>
                  <a:srgbClr val="002060"/>
                </a:solidFill>
              </a:rPr>
              <a:t>,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</a:rPr>
              <a:t>Комиссия по профилактике негативных проявлений среди обучающихся</a:t>
            </a:r>
          </a:p>
          <a:p>
            <a:pPr lvl="0" algn="ctr"/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07" y="2780928"/>
            <a:ext cx="881901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0">
        <p14:vortex dir="r"/>
      </p:transition>
    </mc:Choice>
    <mc:Fallback xmlns="">
      <p:transition spd="slow" advClick="0" advTm="3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47" y="0"/>
            <a:ext cx="10952798" cy="114300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Речь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4647" y="980728"/>
            <a:ext cx="7636640" cy="5760639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Совершенствуется понимание малышом речи взрослых.</a:t>
            </a:r>
          </a:p>
          <a:p>
            <a:r>
              <a:rPr lang="ru-RU" dirty="0">
                <a:solidFill>
                  <a:srgbClr val="002060"/>
                </a:solidFill>
              </a:rPr>
              <a:t>Ребенок открывает, что каждый предмет имеет свое название.</a:t>
            </a:r>
          </a:p>
          <a:p>
            <a:r>
              <a:rPr lang="ru-RU" dirty="0">
                <a:solidFill>
                  <a:srgbClr val="002060"/>
                </a:solidFill>
              </a:rPr>
              <a:t>Складывается собственная активная речь. </a:t>
            </a:r>
          </a:p>
          <a:p>
            <a:r>
              <a:rPr lang="ru-RU" dirty="0">
                <a:solidFill>
                  <a:srgbClr val="002060"/>
                </a:solidFill>
              </a:rPr>
              <a:t>На 3-м году жизни у ребенка меняется понимание речи взрослого человека.</a:t>
            </a:r>
          </a:p>
          <a:p>
            <a:r>
              <a:rPr lang="ru-RU" dirty="0">
                <a:solidFill>
                  <a:srgbClr val="002060"/>
                </a:solidFill>
              </a:rPr>
              <a:t>На основе овладения речью происходит переход от естественного к социальному типу развития и создаются предпосылки для формирования личности.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1" y="2060848"/>
            <a:ext cx="3667879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635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по развитию речи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8629"/>
            <a:ext cx="11561287" cy="3308483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Разговор на кончиках пальцев – активное развитие мелкой моторики</a:t>
            </a:r>
          </a:p>
          <a:p>
            <a:r>
              <a:rPr lang="ru-RU" dirty="0">
                <a:solidFill>
                  <a:srgbClr val="002060"/>
                </a:solidFill>
              </a:rPr>
              <a:t>Работа с крупами, песком (рисуем на крупе) </a:t>
            </a:r>
          </a:p>
          <a:p>
            <a:r>
              <a:rPr lang="ru-RU" dirty="0">
                <a:solidFill>
                  <a:srgbClr val="002060"/>
                </a:solidFill>
              </a:rPr>
              <a:t>Работа с пластилином</a:t>
            </a:r>
          </a:p>
          <a:p>
            <a:r>
              <a:rPr lang="ru-RU" dirty="0">
                <a:solidFill>
                  <a:srgbClr val="002060"/>
                </a:solidFill>
              </a:rPr>
              <a:t>Пальчиковые игры</a:t>
            </a:r>
          </a:p>
          <a:p>
            <a:r>
              <a:rPr lang="ru-RU" dirty="0">
                <a:solidFill>
                  <a:srgbClr val="002060"/>
                </a:solidFill>
              </a:rPr>
              <a:t>Массаж </a:t>
            </a:r>
          </a:p>
          <a:p>
            <a:r>
              <a:rPr lang="ru-RU" dirty="0" err="1">
                <a:solidFill>
                  <a:srgbClr val="002060"/>
                </a:solidFill>
              </a:rPr>
              <a:t>Логоритмика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Артикуляционная гимнастика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71" y="1897955"/>
            <a:ext cx="4117036" cy="2195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63" y="3933056"/>
            <a:ext cx="3862193" cy="293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44" y="1564570"/>
            <a:ext cx="3775588" cy="212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48" y="4190309"/>
            <a:ext cx="3918563" cy="260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049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Речевые игры для малышей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8628"/>
            <a:ext cx="11561287" cy="5252699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Продолжайте заниматься звукоподражанием. Произносите с ним вместе, к примеру, «тук-тук», «ква-ква», «</a:t>
            </a:r>
            <a:r>
              <a:rPr lang="ru-RU" dirty="0" err="1">
                <a:solidFill>
                  <a:srgbClr val="002060"/>
                </a:solidFill>
              </a:rPr>
              <a:t>му</a:t>
            </a:r>
            <a:r>
              <a:rPr lang="ru-RU" dirty="0">
                <a:solidFill>
                  <a:srgbClr val="002060"/>
                </a:solidFill>
              </a:rPr>
              <a:t>», «мяу».</a:t>
            </a:r>
          </a:p>
          <a:p>
            <a:r>
              <a:rPr lang="ru-RU" dirty="0">
                <a:solidFill>
                  <a:srgbClr val="002060"/>
                </a:solidFill>
              </a:rPr>
              <a:t>Если вы говорите с ребенком, делайте это как можно более четко и медленно.</a:t>
            </a:r>
          </a:p>
          <a:p>
            <a:r>
              <a:rPr lang="ru-RU" dirty="0">
                <a:solidFill>
                  <a:srgbClr val="002060"/>
                </a:solidFill>
              </a:rPr>
              <a:t>Называйте ребенку все предметы.</a:t>
            </a:r>
          </a:p>
          <a:p>
            <a:r>
              <a:rPr lang="ru-RU" dirty="0">
                <a:solidFill>
                  <a:srgbClr val="002060"/>
                </a:solidFill>
              </a:rPr>
              <a:t>Читайте вслух и старайтесь выучить считалочки и детские стишки.</a:t>
            </a:r>
          </a:p>
          <a:p>
            <a:r>
              <a:rPr lang="ru-RU" dirty="0">
                <a:solidFill>
                  <a:srgbClr val="002060"/>
                </a:solidFill>
              </a:rPr>
              <a:t> Создавайте разные ситуации с игрушками, при которых ребенку нужно будет имитировать какие-либо звуки. К примеру, машинка гудит «би-би», кукла плачет «а-а» </a:t>
            </a:r>
          </a:p>
        </p:txBody>
      </p:sp>
    </p:spTree>
    <p:extLst>
      <p:ext uri="{BB962C8B-B14F-4D97-AF65-F5344CB8AC3E}">
        <p14:creationId xmlns:p14="http://schemas.microsoft.com/office/powerpoint/2010/main" val="2911622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Кризис 3х лет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16054"/>
            <a:ext cx="7525047" cy="4185154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Негативизм. </a:t>
            </a:r>
          </a:p>
          <a:p>
            <a:r>
              <a:rPr lang="ru-RU" dirty="0">
                <a:solidFill>
                  <a:srgbClr val="002060"/>
                </a:solidFill>
              </a:rPr>
              <a:t>Упрямство.</a:t>
            </a:r>
          </a:p>
          <a:p>
            <a:r>
              <a:rPr lang="ru-RU" dirty="0">
                <a:solidFill>
                  <a:srgbClr val="002060"/>
                </a:solidFill>
              </a:rPr>
              <a:t>Обесценивание прежних ценностей (ломает игрушки).</a:t>
            </a:r>
          </a:p>
          <a:p>
            <a:r>
              <a:rPr lang="ru-RU" dirty="0">
                <a:solidFill>
                  <a:srgbClr val="002060"/>
                </a:solidFill>
              </a:rPr>
              <a:t>Проявляется тенденция к самостоятельности.</a:t>
            </a:r>
          </a:p>
          <a:p>
            <a:r>
              <a:rPr lang="ru-RU" dirty="0">
                <a:solidFill>
                  <a:srgbClr val="002060"/>
                </a:solidFill>
              </a:rPr>
              <a:t>Протест-бунт (ругается с родителями).</a:t>
            </a:r>
          </a:p>
          <a:p>
            <a:r>
              <a:rPr lang="ru-RU" dirty="0">
                <a:solidFill>
                  <a:srgbClr val="002060"/>
                </a:solidFill>
              </a:rPr>
              <a:t>Деспотизм или ревность в поведении.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83" y="908720"/>
            <a:ext cx="5207467" cy="4185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7360" y="5229200"/>
            <a:ext cx="5617688" cy="12024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родителей- помочь детям в трудный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4150865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Как преодолеть кризис вместе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9"/>
            <a:ext cx="8389143" cy="554461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Не придавайте большого значения упрямству</a:t>
            </a:r>
          </a:p>
          <a:p>
            <a:r>
              <a:rPr lang="ru-RU" dirty="0">
                <a:solidFill>
                  <a:srgbClr val="002060"/>
                </a:solidFill>
              </a:rPr>
              <a:t>Оставайтесь вовремя приступа упрямства рядом с ребенком и дайте ему почувствовать, что понимаете, как он страдает.</a:t>
            </a:r>
          </a:p>
          <a:p>
            <a:r>
              <a:rPr lang="ru-RU" dirty="0">
                <a:solidFill>
                  <a:srgbClr val="002060"/>
                </a:solidFill>
              </a:rPr>
              <a:t>Не пытайтесь в это время что – либо внушать вашему ребенку. </a:t>
            </a:r>
          </a:p>
          <a:p>
            <a:r>
              <a:rPr lang="ru-RU" dirty="0">
                <a:solidFill>
                  <a:srgbClr val="002060"/>
                </a:solidFill>
              </a:rPr>
              <a:t>Будьте в поведении с ребенком настойчивы. Если вы сказали «нет», оставайтесь и дальше при этом мнении.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61" y="1916832"/>
            <a:ext cx="387961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63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Детский сад и его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223" y="908721"/>
            <a:ext cx="11453064" cy="4464496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Укреплять и сохранять здоровье детей</a:t>
            </a:r>
          </a:p>
          <a:p>
            <a:r>
              <a:rPr lang="ru-RU" dirty="0">
                <a:solidFill>
                  <a:srgbClr val="002060"/>
                </a:solidFill>
              </a:rPr>
              <a:t>Воспитывать культурно-гигиенические навыки самообслуживания</a:t>
            </a:r>
          </a:p>
          <a:p>
            <a:r>
              <a:rPr lang="ru-RU" dirty="0">
                <a:solidFill>
                  <a:srgbClr val="002060"/>
                </a:solidFill>
              </a:rPr>
              <a:t>Развивать основные движения. Предупредить переутомление.</a:t>
            </a:r>
          </a:p>
          <a:p>
            <a:r>
              <a:rPr lang="ru-RU" dirty="0">
                <a:solidFill>
                  <a:srgbClr val="002060"/>
                </a:solidFill>
              </a:rPr>
              <a:t>Развивать восприятие, память, внимание</a:t>
            </a:r>
          </a:p>
          <a:p>
            <a:r>
              <a:rPr lang="ru-RU" dirty="0">
                <a:solidFill>
                  <a:srgbClr val="002060"/>
                </a:solidFill>
              </a:rPr>
              <a:t>Расширять опыт ориентировки в окружающем, обогащать детей разнообразными сенсорными впечатлениями</a:t>
            </a:r>
          </a:p>
          <a:p>
            <a:r>
              <a:rPr lang="ru-RU" dirty="0">
                <a:solidFill>
                  <a:srgbClr val="002060"/>
                </a:solidFill>
              </a:rPr>
              <a:t>Развивать речь детей, обогащать их словарный запас, совершенствовать грамматическую структуру речи. Учить понимать речь взрослых без наглядного сопровождения. Добиваться того, чтобы к концу года речь стала полноценным средством общения детей друг с другом</a:t>
            </a:r>
          </a:p>
          <a:p>
            <a:r>
              <a:rPr lang="ru-RU" dirty="0">
                <a:solidFill>
                  <a:srgbClr val="002060"/>
                </a:solidFill>
              </a:rPr>
              <a:t>Формировать предпосылки сюжетно-ролевой игры, развивать умение играть рядом, а затем вместе со сверстниками.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11" y="5025069"/>
            <a:ext cx="8064896" cy="183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24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Распорядок дня в саду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7237015" cy="57606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rgbClr val="002060"/>
                </a:solidFill>
              </a:rPr>
              <a:t>Утро</a:t>
            </a:r>
          </a:p>
          <a:p>
            <a:r>
              <a:rPr lang="ru-RU" dirty="0">
                <a:solidFill>
                  <a:srgbClr val="002060"/>
                </a:solidFill>
              </a:rPr>
              <a:t>Прием детей в группу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</a:rPr>
              <a:t>Утренняя зарядка</a:t>
            </a:r>
          </a:p>
          <a:p>
            <a:r>
              <a:rPr lang="ru-RU" dirty="0">
                <a:solidFill>
                  <a:srgbClr val="002060"/>
                </a:solidFill>
              </a:rPr>
              <a:t>Завтрак</a:t>
            </a:r>
          </a:p>
          <a:p>
            <a:r>
              <a:rPr lang="ru-RU" dirty="0">
                <a:solidFill>
                  <a:srgbClr val="002060"/>
                </a:solidFill>
              </a:rPr>
              <a:t>Образовательная деятельность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002060"/>
                </a:solidFill>
              </a:rPr>
              <a:t>День</a:t>
            </a:r>
          </a:p>
          <a:p>
            <a:r>
              <a:rPr lang="ru-RU" dirty="0">
                <a:solidFill>
                  <a:srgbClr val="002060"/>
                </a:solidFill>
              </a:rPr>
              <a:t>Дневная прогулка для детей</a:t>
            </a:r>
          </a:p>
          <a:p>
            <a:r>
              <a:rPr lang="ru-RU" dirty="0">
                <a:solidFill>
                  <a:srgbClr val="002060"/>
                </a:solidFill>
              </a:rPr>
              <a:t>Обед</a:t>
            </a:r>
          </a:p>
          <a:p>
            <a:r>
              <a:rPr lang="ru-RU" dirty="0">
                <a:solidFill>
                  <a:srgbClr val="002060"/>
                </a:solidFill>
              </a:rPr>
              <a:t>Дневной сон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002060"/>
                </a:solidFill>
              </a:rPr>
              <a:t>Вечер</a:t>
            </a:r>
          </a:p>
          <a:p>
            <a:r>
              <a:rPr lang="ru-RU" dirty="0">
                <a:solidFill>
                  <a:srgbClr val="002060"/>
                </a:solidFill>
              </a:rPr>
              <a:t>Полдник</a:t>
            </a:r>
          </a:p>
          <a:p>
            <a:r>
              <a:rPr lang="ru-RU" dirty="0">
                <a:solidFill>
                  <a:srgbClr val="002060"/>
                </a:solidFill>
              </a:rPr>
              <a:t>Свободная деятельность</a:t>
            </a:r>
          </a:p>
          <a:p>
            <a:r>
              <a:rPr lang="ru-RU" dirty="0">
                <a:solidFill>
                  <a:srgbClr val="002060"/>
                </a:solidFill>
              </a:rPr>
              <a:t>Занятия с детьми в группе</a:t>
            </a:r>
          </a:p>
          <a:p>
            <a:r>
              <a:rPr lang="ru-RU" dirty="0">
                <a:solidFill>
                  <a:srgbClr val="002060"/>
                </a:solidFill>
              </a:rPr>
              <a:t>Прогулка</a:t>
            </a:r>
          </a:p>
          <a:p>
            <a:r>
              <a:rPr lang="ru-RU" dirty="0">
                <a:solidFill>
                  <a:srgbClr val="002060"/>
                </a:solidFill>
              </a:rPr>
              <a:t>Ужин</a:t>
            </a:r>
          </a:p>
          <a:p>
            <a:endParaRPr lang="ru-RU" u="sng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79" y="883537"/>
            <a:ext cx="2787314" cy="27943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084" y="3300138"/>
            <a:ext cx="3288948" cy="237626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09" y="4246270"/>
            <a:ext cx="3373175" cy="244827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5" y="1580630"/>
            <a:ext cx="2083615" cy="276106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29291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Адаптация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826" y="1412776"/>
            <a:ext cx="10952798" cy="4525963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Адаптация - это приспособление или привыкание организма к новой обстановке.</a:t>
            </a:r>
          </a:p>
          <a:p>
            <a:r>
              <a:rPr lang="ru-RU" dirty="0">
                <a:solidFill>
                  <a:srgbClr val="002060"/>
                </a:solidFill>
              </a:rPr>
              <a:t>Стресс- ответная реакция на нестандартную ситуацию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03" y="3429000"/>
            <a:ext cx="5304085" cy="351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19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9849" y="548680"/>
            <a:ext cx="12961439" cy="57994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Факторы, от которых зависит течение адаптационного периода</a:t>
            </a:r>
            <a:br>
              <a:rPr lang="ru-RU" sz="3600" dirty="0">
                <a:solidFill>
                  <a:schemeClr val="bg1"/>
                </a:solidFill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6345" y="980729"/>
            <a:ext cx="7063430" cy="576063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Возраст.</a:t>
            </a:r>
          </a:p>
          <a:p>
            <a:r>
              <a:rPr lang="ru-RU" dirty="0">
                <a:solidFill>
                  <a:srgbClr val="002060"/>
                </a:solidFill>
              </a:rPr>
              <a:t>Состояние здоровья</a:t>
            </a:r>
          </a:p>
          <a:p>
            <a:r>
              <a:rPr lang="ru-RU" dirty="0">
                <a:solidFill>
                  <a:srgbClr val="002060"/>
                </a:solidFill>
              </a:rPr>
              <a:t>Уровень развития.</a:t>
            </a:r>
          </a:p>
          <a:p>
            <a:r>
              <a:rPr lang="ru-RU" dirty="0">
                <a:solidFill>
                  <a:srgbClr val="002060"/>
                </a:solidFill>
              </a:rPr>
              <a:t>Умение общаться со взрослыми и сверстниками.</a:t>
            </a:r>
          </a:p>
          <a:p>
            <a:r>
              <a:rPr lang="ru-RU" dirty="0" err="1">
                <a:solidFill>
                  <a:srgbClr val="002060"/>
                </a:solidFill>
              </a:rPr>
              <a:t>Сформированность</a:t>
            </a:r>
            <a:r>
              <a:rPr lang="ru-RU" dirty="0">
                <a:solidFill>
                  <a:srgbClr val="002060"/>
                </a:solidFill>
              </a:rPr>
              <a:t> предметной и игровой деятельности.</a:t>
            </a:r>
          </a:p>
          <a:p>
            <a:r>
              <a:rPr lang="ru-RU" dirty="0">
                <a:solidFill>
                  <a:srgbClr val="002060"/>
                </a:solidFill>
              </a:rPr>
              <a:t>Приближенность домашнего режима к режиму детского сада.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5" y="1772816"/>
            <a:ext cx="4710090" cy="280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99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Типы адаптации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9"/>
            <a:ext cx="11561287" cy="514543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4200" dirty="0">
                <a:solidFill>
                  <a:srgbClr val="FF0000"/>
                </a:solidFill>
              </a:rPr>
              <a:t>Легкая адаптация  </a:t>
            </a:r>
          </a:p>
          <a:p>
            <a:r>
              <a:rPr lang="ru-RU" dirty="0">
                <a:solidFill>
                  <a:srgbClr val="002060"/>
                </a:solidFill>
              </a:rPr>
              <a:t>Посещают садик спокойно, с желанием.</a:t>
            </a:r>
          </a:p>
          <a:p>
            <a:r>
              <a:rPr lang="ru-RU" dirty="0">
                <a:solidFill>
                  <a:srgbClr val="002060"/>
                </a:solidFill>
              </a:rPr>
              <a:t> Обычно период адаптации составляет 3-4 недели. Ребенок не болеет.</a:t>
            </a:r>
          </a:p>
          <a:p>
            <a:r>
              <a:rPr lang="ru-RU" dirty="0">
                <a:solidFill>
                  <a:srgbClr val="002060"/>
                </a:solidFill>
              </a:rPr>
              <a:t>Поведение ребенка: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Входит в группу спокойно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Вступает в контакт по своей инициативе,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может попросить о помощи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Умеет занять себя сам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Придерживается установленных правил поведения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адекватно реагирует на замечание и одобрение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Доброжелателен к детям, играет с ними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55" y="2636912"/>
            <a:ext cx="407068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43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733" y="332657"/>
            <a:ext cx="10344309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Что нам нужно знать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232" y="1412776"/>
            <a:ext cx="6984775" cy="4248472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1</a:t>
            </a:r>
            <a:r>
              <a:rPr lang="ru-RU" dirty="0">
                <a:solidFill>
                  <a:srgbClr val="002060"/>
                </a:solidFill>
              </a:rPr>
              <a:t>. Особенности психофизиологического развития наших детей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2. Как мы можем помочь нашим детям гармонично расти и развиваться.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3. Задачи ДОУ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4. Что такое адаптация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5. Как помочь ребенку адаптироваться к ДОУ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07" y="1138436"/>
            <a:ext cx="4827323" cy="4797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547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Типы адаптации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11957125" cy="55853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100" dirty="0">
                <a:solidFill>
                  <a:srgbClr val="FF0000"/>
                </a:solidFill>
              </a:rPr>
              <a:t>Средняя степень адаптации </a:t>
            </a:r>
          </a:p>
          <a:p>
            <a:r>
              <a:rPr lang="ru-RU" dirty="0">
                <a:solidFill>
                  <a:srgbClr val="002060"/>
                </a:solidFill>
              </a:rPr>
              <a:t>Дети посещают сад не проявляя бурных нервных расстройств </a:t>
            </a:r>
          </a:p>
          <a:p>
            <a:r>
              <a:rPr lang="ru-RU" dirty="0">
                <a:solidFill>
                  <a:srgbClr val="002060"/>
                </a:solidFill>
              </a:rPr>
              <a:t>Присутствуют случаи заболеваний ОРЗ в период адаптации</a:t>
            </a:r>
          </a:p>
          <a:p>
            <a:r>
              <a:rPr lang="ru-RU" dirty="0">
                <a:solidFill>
                  <a:srgbClr val="002060"/>
                </a:solidFill>
              </a:rPr>
              <a:t>Обычно период адаптации 1,5-2 месяца</a:t>
            </a:r>
          </a:p>
          <a:p>
            <a:r>
              <a:rPr lang="ru-RU" dirty="0">
                <a:solidFill>
                  <a:srgbClr val="002060"/>
                </a:solidFill>
              </a:rPr>
              <a:t>Поведение ребенка: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Ребёнок вступает в контакт с поддержкой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воспитателя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Может самостоятельно играть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На замечания и поощрения реагирует адекватно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Может нарушать установленные правила и нормы поведения (социальное экспериментирование).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069" y="2636912"/>
            <a:ext cx="4101235" cy="296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32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Типы адаптации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89" y="908721"/>
            <a:ext cx="10952798" cy="410445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100" dirty="0">
                <a:solidFill>
                  <a:srgbClr val="FF0000"/>
                </a:solidFill>
              </a:rPr>
              <a:t>Тяжелая степень адаптации  </a:t>
            </a:r>
          </a:p>
          <a:p>
            <a:r>
              <a:rPr lang="ru-RU" dirty="0"/>
              <a:t>Реагируют на перемену обстановки нервным срывом</a:t>
            </a:r>
          </a:p>
          <a:p>
            <a:r>
              <a:rPr lang="ru-RU" dirty="0"/>
              <a:t>Часты случаи простудных заболеваний</a:t>
            </a:r>
          </a:p>
          <a:p>
            <a:r>
              <a:rPr lang="ru-RU" dirty="0"/>
              <a:t>Поведение ребенка:</a:t>
            </a:r>
          </a:p>
          <a:p>
            <a:pPr marL="0" indent="0">
              <a:buNone/>
            </a:pPr>
            <a:r>
              <a:rPr lang="ru-RU" dirty="0"/>
              <a:t>Контакт с ребёнком удаётся установить только через родителей</a:t>
            </a:r>
          </a:p>
          <a:p>
            <a:pPr marL="0" indent="0">
              <a:buNone/>
            </a:pPr>
            <a:r>
              <a:rPr lang="ru-RU" dirty="0"/>
              <a:t>Не может играть, выглядит встревоженным, замкнутым, возможны проявления агрессии. </a:t>
            </a:r>
          </a:p>
          <a:p>
            <a:pPr marL="0" indent="0">
              <a:buNone/>
            </a:pPr>
            <a:r>
              <a:rPr lang="ru-RU" dirty="0"/>
              <a:t>Не реагирует на замечания и похвалу.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828303" y="5013176"/>
            <a:ext cx="8424936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с тяжелой адаптацией необходима помощь специалистов </a:t>
            </a:r>
          </a:p>
        </p:txBody>
      </p:sp>
    </p:spTree>
    <p:extLst>
      <p:ext uri="{BB962C8B-B14F-4D97-AF65-F5344CB8AC3E}">
        <p14:creationId xmlns:p14="http://schemas.microsoft.com/office/powerpoint/2010/main" val="2178166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826" y="548680"/>
            <a:ext cx="10952798" cy="57994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Причины тяжелой адаптации к условиям ДОУ</a:t>
            </a:r>
            <a:br>
              <a:rPr lang="ru-RU" sz="3600" b="1" dirty="0">
                <a:solidFill>
                  <a:schemeClr val="bg1"/>
                </a:solidFill>
              </a:rPr>
            </a:b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836712"/>
            <a:ext cx="11545355" cy="60212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Особенности здоровья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Отсутствие в семье режима, совпадающего с режимом детского сада.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Наличие у ребенка своеобразных привычек.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Неумение занять себя игрушкой.</a:t>
            </a:r>
          </a:p>
          <a:p>
            <a:r>
              <a:rPr lang="ru-RU" sz="2800" dirty="0" err="1">
                <a:solidFill>
                  <a:srgbClr val="002060"/>
                </a:solidFill>
              </a:rPr>
              <a:t>Несформированность</a:t>
            </a:r>
            <a:r>
              <a:rPr lang="ru-RU" sz="2800" dirty="0">
                <a:solidFill>
                  <a:srgbClr val="002060"/>
                </a:solidFill>
              </a:rPr>
              <a:t> элементарных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 культурно-гигиенических навыков.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Отсутствие опыта общения с незнакомыми людьми. </a:t>
            </a: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80" y="4365104"/>
            <a:ext cx="4890592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53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12061551" cy="36004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Что делать, если ребенок начал ходить в детский сад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7669063" cy="6480720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Установите тесный контакт с работниками детского сада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 В первые дни необходимо находиться рядом с телефоном и желательно недалеко от территории детского сада.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Приучайте ребенка к детскому саду постепенно.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оставляйте ребенка в саду более чем на 8 часов.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Сообщите воспитателям о привычках и склонностях ребенка.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Поддерживать дома спокойную обстановку.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перегружайте ребенка новой информацией.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Будьте внимательны к ребенку, заботливы и терпеливы.</a:t>
            </a:r>
          </a:p>
          <a:p>
            <a:pPr marL="0" indent="0">
              <a:buNone/>
            </a:pPr>
            <a:br>
              <a:rPr lang="ru-RU" sz="2400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63" y="1916832"/>
            <a:ext cx="422446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5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для родителей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223" y="836712"/>
            <a:ext cx="11453064" cy="528945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Дома старайтесь укладывать ребенка спать в его кроватке.</a:t>
            </a:r>
            <a:endParaRPr lang="ru-RU" sz="2400" dirty="0"/>
          </a:p>
          <a:p>
            <a:pPr lvl="0"/>
            <a:r>
              <a:rPr lang="ru-RU" sz="2400" dirty="0">
                <a:solidFill>
                  <a:srgbClr val="002060"/>
                </a:solidFill>
              </a:rPr>
              <a:t>Отправляйте ребенка в детский сад лишь при условии, что он здоров.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угрожайте ребенку детским садом как наказанием.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высказывайте сожаления о том, что приходится отдавать ребенка в дошкольное учреждение.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Готовя ребенка к временной разлуке с вами, дайте ему понять, что это неизбежно лишь только потому, что он уже большой.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71" y="3653642"/>
            <a:ext cx="6264696" cy="3204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4655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для родителей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8623" y="980728"/>
            <a:ext cx="8461152" cy="5472607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По возможности расширять круг общения ребенка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Помочь ребенку разобраться в игрушках: использовать сюжетный показ, совместные действия, вовлекать ребенка в игру.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Развивать подражательность в действиях: «полетаем, как воробушки, попрыгаем как зайчики»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Учить обращаться к другому человеку, делиться игрушкой, жалеть плачущего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Приучать к самообслуживанию, поощрять попытки самостоятельных действий.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Радуйтесь вашему ребенку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Внимательно слушайте и разговаривайте с ребенком заботливым, ободряющим тоном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3924647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2431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372"/>
            <a:ext cx="11554624" cy="114300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для родителей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9"/>
            <a:ext cx="8605167" cy="587727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Не принуждайте ребенка делать то, к чему он не готов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заставляйте ребенка делать что-нибудь, если он устал, расстроен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Установите четкие и определенные требования к ребенку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устанавливайте для ребенка множество правил: он перестанет обращать на них внимание		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говорите: “Нет, она не красная”, лучше скажите: “Она синяя”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 разговоре с ребенком называйте как можно больше предметов, их признаков, действий с ними	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оскорбляйте ребенка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Каждый день читайте ребенку и обсуждайте прочитанное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51" y="1484784"/>
            <a:ext cx="3892889" cy="30963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34122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для родителей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4567" y="1128629"/>
            <a:ext cx="8356720" cy="499753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Не ожидайте от ребенка понимания всех логических правил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Поощряйте в ребенке стремление задавать вопросы	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ожидайте от ребенка понимания всех ваших чувств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Чаще хвалите ребенка	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Поощряйте игры с другими детьми	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сравнивайте ребенка ни с какими другими детьми (братом или сестрой, соседями и пр.)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следует постоянно поправлять ребенка, то и дело повторяя: “Не так, переделай	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требуйте слишком многого - пройдет немало времени, прежде чем ребенок научится самостоятельности</a:t>
            </a:r>
          </a:p>
          <a:p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3" y="2204864"/>
            <a:ext cx="3420591" cy="3718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9487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10952798" cy="43593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Если ребенок плачет при расставании с родителями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247" y="1268760"/>
            <a:ext cx="11237040" cy="5141552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Рассказывайте ребенку, что ждет его в детском саду. </a:t>
            </a:r>
          </a:p>
          <a:p>
            <a:r>
              <a:rPr lang="ru-RU" dirty="0">
                <a:solidFill>
                  <a:srgbClr val="002060"/>
                </a:solidFill>
              </a:rPr>
              <a:t>Пробуждайте ребенка плавно (спойте песенку, включите спокойную музыку или телевизор, погладьте ребенка).</a:t>
            </a:r>
          </a:p>
          <a:p>
            <a:r>
              <a:rPr lang="ru-RU" dirty="0">
                <a:solidFill>
                  <a:srgbClr val="002060"/>
                </a:solidFill>
              </a:rPr>
              <a:t>Перед выходом из дома выберите игрушку, которую ребенок возьмет с собой.  </a:t>
            </a:r>
          </a:p>
          <a:p>
            <a:r>
              <a:rPr lang="ru-RU" dirty="0">
                <a:solidFill>
                  <a:srgbClr val="002060"/>
                </a:solidFill>
              </a:rPr>
              <a:t>Выберите методы поощрения (например, угощение фруктами или подслащенным напитком).</a:t>
            </a:r>
          </a:p>
          <a:p>
            <a:r>
              <a:rPr lang="ru-RU" dirty="0">
                <a:solidFill>
                  <a:srgbClr val="002060"/>
                </a:solidFill>
              </a:rPr>
              <a:t>По дороге сохраняйте благожелательное настроение, старайтесь говорить об окружающем мире, правилах дорожного движения.</a:t>
            </a:r>
          </a:p>
          <a:p>
            <a:r>
              <a:rPr lang="ru-RU" dirty="0">
                <a:solidFill>
                  <a:srgbClr val="002060"/>
                </a:solidFill>
              </a:rPr>
              <a:t>Позвольте ребенку ехать на самокате или велосипеде.</a:t>
            </a:r>
          </a:p>
          <a:p>
            <a:r>
              <a:rPr lang="ru-RU" dirty="0">
                <a:solidFill>
                  <a:srgbClr val="002060"/>
                </a:solidFill>
              </a:rPr>
              <a:t>Придумайте и отрепетируйте несколько разных способов прощания. (например, воздушный поцелуй, поглаживание по спинке).</a:t>
            </a:r>
          </a:p>
          <a:p>
            <a:r>
              <a:rPr lang="ru-RU" dirty="0">
                <a:solidFill>
                  <a:srgbClr val="002060"/>
                </a:solidFill>
              </a:rPr>
              <a:t>Возьмите ребенка на руки, покажите рисунки на шкафчиках, успокойте его. </a:t>
            </a:r>
          </a:p>
          <a:p>
            <a:r>
              <a:rPr lang="ru-RU" dirty="0">
                <a:solidFill>
                  <a:srgbClr val="002060"/>
                </a:solidFill>
              </a:rPr>
              <a:t>Попросите помощь у воспитателя.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92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548680"/>
            <a:ext cx="11014353" cy="57994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Если ребенок плачет при расставании с родителями</a:t>
            </a:r>
            <a:br>
              <a:rPr lang="ru-RU" sz="3200" dirty="0">
                <a:solidFill>
                  <a:schemeClr val="bg1"/>
                </a:solidFill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980728"/>
            <a:ext cx="8461151" cy="587727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Научитесь прощаться ребенком быстро. </a:t>
            </a:r>
          </a:p>
          <a:p>
            <a:r>
              <a:rPr lang="ru-RU" dirty="0">
                <a:solidFill>
                  <a:srgbClr val="002060"/>
                </a:solidFill>
              </a:rPr>
              <a:t>Никогда не пытайтесь ускользнуть незаметно от ребенка, если хотите, чтобы он вам доверял.</a:t>
            </a:r>
          </a:p>
          <a:p>
            <a:r>
              <a:rPr lang="ru-RU" dirty="0">
                <a:solidFill>
                  <a:srgbClr val="002060"/>
                </a:solidFill>
              </a:rPr>
              <a:t>Не пытайтесь подкупить ребенка, чтобы он за купленную ему игрушку вел себя хорошо.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Четко дайте ему понять, что какие бы истерики ребенок вам не закатывал, он все равно пойдет в садик.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51" y="1628800"/>
            <a:ext cx="3322608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60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Физиологическое развитие детей 1,5-3х лет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43" y="1128628"/>
            <a:ext cx="9541271" cy="561274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9600" dirty="0">
                <a:solidFill>
                  <a:srgbClr val="002060"/>
                </a:solidFill>
              </a:rPr>
              <a:t>В системе кровообращения — постепенно замедляется частота сердцебиений. </a:t>
            </a:r>
          </a:p>
          <a:p>
            <a:r>
              <a:rPr lang="ru-RU" sz="9600" dirty="0">
                <a:solidFill>
                  <a:srgbClr val="002060"/>
                </a:solidFill>
              </a:rPr>
              <a:t>Совершенствуется система пищеварения (увеличивается объем желудка).</a:t>
            </a:r>
          </a:p>
          <a:p>
            <a:r>
              <a:rPr lang="ru-RU" sz="9600" dirty="0">
                <a:solidFill>
                  <a:srgbClr val="002060"/>
                </a:solidFill>
              </a:rPr>
              <a:t>В центральной нервной системе — начинается формирование основных центров управления в коре головного мозга. </a:t>
            </a:r>
          </a:p>
          <a:p>
            <a:r>
              <a:rPr lang="ru-RU" sz="9600" dirty="0">
                <a:solidFill>
                  <a:srgbClr val="002060"/>
                </a:solidFill>
              </a:rPr>
              <a:t>Реакция на окружающую среду становится осознанной.</a:t>
            </a:r>
          </a:p>
          <a:p>
            <a:r>
              <a:rPr lang="ru-RU" sz="9600" dirty="0">
                <a:solidFill>
                  <a:srgbClr val="002060"/>
                </a:solidFill>
              </a:rPr>
              <a:t>В результате развития и укрепления нервной системы повышается работоспособность ребенка — время бодрствования увеличивается.</a:t>
            </a:r>
          </a:p>
          <a:p>
            <a:r>
              <a:rPr lang="ru-RU" sz="9600" dirty="0">
                <a:solidFill>
                  <a:srgbClr val="002060"/>
                </a:solidFill>
              </a:rPr>
              <a:t>Подвижность нервной системы не позволяет концентрироваться на одном объекте длительное время.</a:t>
            </a:r>
          </a:p>
          <a:p>
            <a:r>
              <a:rPr lang="ru-RU" sz="9600" dirty="0">
                <a:solidFill>
                  <a:srgbClr val="002060"/>
                </a:solidFill>
              </a:rPr>
              <a:t> В результате функциональной незрелости организма могут возникать простудные заболевания.</a:t>
            </a:r>
          </a:p>
          <a:p>
            <a:pPr marL="0" indent="0" algn="ctr">
              <a:buNone/>
            </a:pPr>
            <a:r>
              <a:rPr lang="ru-RU" sz="11200" b="1" dirty="0">
                <a:solidFill>
                  <a:srgbClr val="002060"/>
                </a:solidFill>
              </a:rPr>
              <a:t>Адаптация ребенка к ДОУ зависит от особенностей его психофизиологического развития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5" y="908720"/>
            <a:ext cx="2286621" cy="493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9628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332656"/>
            <a:ext cx="12169775" cy="79597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Если ребенок плачет при расставании с родителями</a:t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8628"/>
            <a:ext cx="8749183" cy="5729371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rgbClr val="002060"/>
                </a:solidFill>
              </a:rPr>
              <a:t>Приглашайте после сада детей, с которыми ваш ребенок находится в одной группе</a:t>
            </a:r>
          </a:p>
          <a:p>
            <a:r>
              <a:rPr lang="ru-RU" dirty="0">
                <a:solidFill>
                  <a:srgbClr val="002060"/>
                </a:solidFill>
              </a:rPr>
              <a:t>Не огорчайтесь капризам. </a:t>
            </a:r>
          </a:p>
          <a:p>
            <a:r>
              <a:rPr lang="ru-RU" dirty="0">
                <a:solidFill>
                  <a:srgbClr val="002060"/>
                </a:solidFill>
              </a:rPr>
              <a:t>Не удивляйтесь, если вы уже справились с проблемой, а она опять возникла после болезни ребенка или после больших выходных, когда ребенок долго находился дома.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Прощаясь с ребенком важно обозначать не временной промежуток (скоро вернусь) а наполнять время ожидания действиями( ты сейчас поешь, поиграешь, пойдешь гулять и я приду)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375" y="1484784"/>
            <a:ext cx="3600400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98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родителям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8629"/>
            <a:ext cx="11561287" cy="4997536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 Будьте внимательны к ребенку, когда забираете его из детского сада.</a:t>
            </a:r>
          </a:p>
          <a:p>
            <a:r>
              <a:rPr lang="ru-RU" dirty="0">
                <a:solidFill>
                  <a:srgbClr val="002060"/>
                </a:solidFill>
              </a:rPr>
              <a:t> После детского сада погуляйте с ребенком в парке, на детской площадке. Дайте ребенку возможность поиграть в подвижные игры.</a:t>
            </a:r>
          </a:p>
          <a:p>
            <a:r>
              <a:rPr lang="ru-RU" dirty="0">
                <a:solidFill>
                  <a:srgbClr val="002060"/>
                </a:solidFill>
              </a:rPr>
              <a:t> Устройте семейный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праздник вечером.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14" y="3618372"/>
            <a:ext cx="4683533" cy="305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Роль игры в адаптационном периоде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9"/>
            <a:ext cx="12169775" cy="41764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Преимущества игры </a:t>
            </a:r>
          </a:p>
          <a:p>
            <a:r>
              <a:rPr lang="ru-RU" dirty="0">
                <a:solidFill>
                  <a:srgbClr val="002060"/>
                </a:solidFill>
              </a:rPr>
              <a:t>позволяет маленькому ребенку ощутить себя всемогущим; 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помогает не испытывать разочарования от того, что он мал и беспомощен, что должен исполнять чужие распоряжения; 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помогает познать окружающий мир, развить самоуважение, достигать успеха в собственных глазах; 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развивает искусство общения; 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помогает управлять своими чувствами; 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дает возможность пережить массу эмоций. 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80231" y="5013176"/>
            <a:ext cx="6912768" cy="1562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 главное расслабляющее средство для ребенка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63" y="3081857"/>
            <a:ext cx="3522645" cy="2893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4639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3100" dirty="0"/>
            </a:br>
            <a:br>
              <a:rPr lang="ru-RU" sz="3100" dirty="0"/>
            </a:br>
            <a:r>
              <a:rPr lang="ru-RU" b="1" dirty="0">
                <a:solidFill>
                  <a:schemeClr val="bg1"/>
                </a:solidFill>
              </a:rPr>
              <a:t>Игры в период адаптации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89" y="908721"/>
            <a:ext cx="10952798" cy="3312367"/>
          </a:xfrm>
        </p:spPr>
        <p:txBody>
          <a:bodyPr/>
          <a:lstStyle/>
          <a:p>
            <a:pPr lvl="0"/>
            <a:r>
              <a:rPr lang="ru-RU" dirty="0">
                <a:solidFill>
                  <a:srgbClr val="002060"/>
                </a:solidFill>
              </a:rPr>
              <a:t>Затормаживают отрицательные эмоции монотонные движения руками или сжимание кистей рук, поэтому для детей готовятся такие игры, как нанизывание шариков на шнур, резиновые игрушки-пищалки, крупные детали конструктора "</a:t>
            </a:r>
            <a:r>
              <a:rPr lang="ru-RU" dirty="0" err="1">
                <a:solidFill>
                  <a:srgbClr val="002060"/>
                </a:solidFill>
              </a:rPr>
              <a:t>Лего</a:t>
            </a:r>
            <a:r>
              <a:rPr lang="ru-RU" dirty="0">
                <a:solidFill>
                  <a:srgbClr val="002060"/>
                </a:solidFill>
              </a:rPr>
              <a:t>" и др. 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подбираются игрушки-забавы, куклы Бибабо. 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94" y="3910148"/>
            <a:ext cx="4104456" cy="3009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23" y="3943320"/>
            <a:ext cx="4070025" cy="2828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583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Игры в период адаптации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89" y="836713"/>
            <a:ext cx="10952798" cy="52894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</a:rPr>
              <a:t>игра "Мой любимый садик"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(позволяет показать все лучшее, что есть в детском саду)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Создать небольшой стенд или коллаж, посвященный ДОУ, добавлять к нему рисунки, о том хорошем, что было в саду сегодня.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31" y="3617028"/>
            <a:ext cx="4142139" cy="323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3382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родителям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4607" y="836713"/>
            <a:ext cx="7996680" cy="5289452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Вы должны быть уверены в своем решении.</a:t>
            </a:r>
          </a:p>
          <a:p>
            <a:r>
              <a:rPr lang="ru-RU" dirty="0">
                <a:solidFill>
                  <a:srgbClr val="002060"/>
                </a:solidFill>
              </a:rPr>
              <a:t>Здоровая мама-здоровый малыш. Заботьтесь о своем здоровье.</a:t>
            </a:r>
          </a:p>
          <a:p>
            <a:r>
              <a:rPr lang="ru-RU" dirty="0">
                <a:solidFill>
                  <a:srgbClr val="002060"/>
                </a:solidFill>
              </a:rPr>
              <a:t>Старайтесь поддерживать в семье спокойную, комфортную атмосферу для всех членов семьи.</a:t>
            </a:r>
          </a:p>
          <a:p>
            <a:r>
              <a:rPr lang="ru-RU" dirty="0">
                <a:solidFill>
                  <a:srgbClr val="002060"/>
                </a:solidFill>
              </a:rPr>
              <a:t>Уделяйте внимание отдыху.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347" y="4229709"/>
            <a:ext cx="3046428" cy="2628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1" y="980728"/>
            <a:ext cx="3154704" cy="5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0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Порядок обращения В ЦПМПК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90240" y="1132821"/>
            <a:ext cx="4943825" cy="469881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996" dirty="0">
                <a:solidFill>
                  <a:schemeClr val="accent1">
                    <a:lumMod val="50000"/>
                  </a:schemeClr>
                </a:solidFill>
              </a:rPr>
              <a:t>С 12 декабря 2016 г. запись обучающихся на психолого-педагогическое обследование для получения заключения Центральной психолого-медико-педагогической комиссии города Москвы о создании специальных условий обучения и воспитания (запись на ЦПМПК г. Москвы) осуществляется на Официальном сайте Мэра Москвы (</a:t>
            </a:r>
            <a:r>
              <a:rPr lang="ru-RU" sz="1996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MOS.RU</a:t>
            </a:r>
            <a:r>
              <a:rPr lang="ru-RU" sz="1996" dirty="0">
                <a:solidFill>
                  <a:schemeClr val="accent1">
                    <a:lumMod val="50000"/>
                  </a:schemeClr>
                </a:solidFill>
              </a:rPr>
              <a:t>) в разделе «Услуги и сервисы»</a:t>
            </a:r>
            <a:endParaRPr lang="ru-RU" sz="1996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996" dirty="0">
                <a:solidFill>
                  <a:srgbClr val="002060"/>
                </a:solidFill>
              </a:rPr>
              <a:t>    </a:t>
            </a:r>
          </a:p>
          <a:p>
            <a:pPr marL="0" indent="0">
              <a:buNone/>
            </a:pPr>
            <a:endParaRPr lang="ru-RU" sz="1996" dirty="0"/>
          </a:p>
          <a:p>
            <a:pPr marL="0" indent="0">
              <a:buNone/>
            </a:pPr>
            <a:endParaRPr lang="ru-RU" sz="1996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996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996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042" t="6411" r="11758" b="6288"/>
          <a:stretch/>
        </p:blipFill>
        <p:spPr>
          <a:xfrm>
            <a:off x="97675" y="1132822"/>
            <a:ext cx="6389889" cy="41479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05542" y="5567224"/>
            <a:ext cx="6084888" cy="9523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797" b="1" dirty="0">
                <a:solidFill>
                  <a:srgbClr val="002060"/>
                </a:solidFill>
              </a:rPr>
              <a:t>сайт:         </a:t>
            </a:r>
            <a:r>
              <a:rPr lang="en-US" sz="1797" dirty="0">
                <a:solidFill>
                  <a:srgbClr val="FF0000"/>
                </a:solidFill>
              </a:rPr>
              <a:t>http://mcko.ru/pages/vzaim_mskobr</a:t>
            </a:r>
            <a:endParaRPr lang="ru-RU" sz="1797" dirty="0">
              <a:solidFill>
                <a:prstClr val="black"/>
              </a:solidFill>
            </a:endParaRPr>
          </a:p>
          <a:p>
            <a:r>
              <a:rPr lang="ru-RU" sz="1797" dirty="0">
                <a:solidFill>
                  <a:prstClr val="black"/>
                </a:solidFill>
              </a:rPr>
              <a:t>Контакты ЦПМПК г. Москвы    т.8 (499) 322-34-30    </a:t>
            </a:r>
            <a:r>
              <a:rPr lang="ru-RU" sz="1797" dirty="0">
                <a:solidFill>
                  <a:prstClr val="black"/>
                </a:solidFill>
                <a:hlinkClick r:id="rId4"/>
              </a:rPr>
              <a:t>info.cpmpk@mcko.ru</a:t>
            </a:r>
            <a:endParaRPr lang="ru-RU" sz="179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90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Центр психолого-педагогической поддержки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239" y="1052736"/>
            <a:ext cx="11309048" cy="507342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Сайт: </a:t>
            </a:r>
            <a:r>
              <a:rPr lang="en-US" dirty="0">
                <a:solidFill>
                  <a:srgbClr val="002060"/>
                </a:solidFill>
                <a:hlinkClick r:id="rId2"/>
              </a:rPr>
              <a:t>https://gppc.ru/</a:t>
            </a:r>
            <a:endParaRPr lang="ru-RU" dirty="0">
              <a:solidFill>
                <a:srgbClr val="002060"/>
              </a:solidFill>
            </a:endParaRPr>
          </a:p>
          <a:p>
            <a:pPr marL="0" indent="0" fontAlgn="base">
              <a:buNone/>
            </a:pPr>
            <a:r>
              <a:rPr lang="ru-RU" dirty="0">
                <a:solidFill>
                  <a:srgbClr val="002060"/>
                </a:solidFill>
              </a:rPr>
              <a:t>Единая справочная: </a:t>
            </a:r>
            <a:r>
              <a:rPr lang="ru-RU" dirty="0">
                <a:solidFill>
                  <a:srgbClr val="002060"/>
                </a:solidFill>
                <a:hlinkClick r:id="rId3"/>
              </a:rPr>
              <a:t>7 495 730 2193</a:t>
            </a:r>
            <a:endParaRPr lang="ru-RU" dirty="0">
              <a:solidFill>
                <a:srgbClr val="002060"/>
              </a:solidFill>
            </a:endParaRPr>
          </a:p>
          <a:p>
            <a:pPr marL="0" indent="0" fontAlgn="base">
              <a:buNone/>
            </a:pPr>
            <a:r>
              <a:rPr lang="ru-RU" dirty="0">
                <a:solidFill>
                  <a:srgbClr val="002060"/>
                </a:solidFill>
              </a:rPr>
              <a:t>Секретарь: </a:t>
            </a:r>
            <a:r>
              <a:rPr lang="ru-RU" u="sng" dirty="0">
                <a:solidFill>
                  <a:srgbClr val="002060"/>
                </a:solidFill>
                <a:hlinkClick r:id="rId4"/>
              </a:rPr>
              <a:t>7 499 172 1019</a:t>
            </a:r>
            <a:endParaRPr lang="ru-RU" dirty="0">
              <a:solidFill>
                <a:srgbClr val="002060"/>
              </a:solidFill>
            </a:endParaRPr>
          </a:p>
          <a:p>
            <a:pPr marL="0" indent="0" fontAlgn="base">
              <a:buNone/>
            </a:pPr>
            <a:r>
              <a:rPr lang="ru-RU" dirty="0">
                <a:solidFill>
                  <a:srgbClr val="002060"/>
                </a:solidFill>
              </a:rPr>
              <a:t>E-</a:t>
            </a:r>
            <a:r>
              <a:rPr lang="ru-RU" dirty="0" err="1">
                <a:solidFill>
                  <a:srgbClr val="002060"/>
                </a:solidFill>
              </a:rPr>
              <a:t>mail</a:t>
            </a:r>
            <a:r>
              <a:rPr lang="ru-RU" dirty="0">
                <a:solidFill>
                  <a:srgbClr val="002060"/>
                </a:solidFill>
              </a:rPr>
              <a:t>: </a:t>
            </a:r>
            <a:r>
              <a:rPr lang="ru-RU" u="sng" dirty="0">
                <a:solidFill>
                  <a:srgbClr val="002060"/>
                </a:solidFill>
                <a:hlinkClick r:id="rId5"/>
              </a:rPr>
              <a:t>gppc@edu.mos.ru</a:t>
            </a:r>
            <a:endParaRPr lang="ru-RU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87" y="3719822"/>
            <a:ext cx="6624736" cy="28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51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Рекомендуемая литература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31" y="1128629"/>
            <a:ext cx="11381056" cy="4997536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К. Овсепян «Я иду в детский сад. Проблемы адаптации» </a:t>
            </a:r>
          </a:p>
          <a:p>
            <a:r>
              <a:rPr lang="ru-RU" dirty="0" err="1">
                <a:solidFill>
                  <a:srgbClr val="002060"/>
                </a:solidFill>
              </a:rPr>
              <a:t>О.Громова</a:t>
            </a:r>
            <a:r>
              <a:rPr lang="ru-RU" dirty="0">
                <a:solidFill>
                  <a:srgbClr val="002060"/>
                </a:solidFill>
              </a:rPr>
              <a:t> «Зайка идет в садик. Проблемы адаптации» </a:t>
            </a:r>
          </a:p>
          <a:p>
            <a:r>
              <a:rPr lang="ru-RU" dirty="0">
                <a:solidFill>
                  <a:srgbClr val="002060"/>
                </a:solidFill>
              </a:rPr>
              <a:t> «Школа семи гномов. </a:t>
            </a:r>
          </a:p>
          <a:p>
            <a:r>
              <a:rPr lang="ru-RU" dirty="0">
                <a:solidFill>
                  <a:srgbClr val="002060"/>
                </a:solidFill>
              </a:rPr>
              <a:t>Т. Ткаченко «Большая книга заданий и упражнений на развитие мелкой моторики»</a:t>
            </a:r>
          </a:p>
          <a:p>
            <a:r>
              <a:rPr lang="ru-RU" dirty="0">
                <a:solidFill>
                  <a:srgbClr val="002060"/>
                </a:solidFill>
              </a:rPr>
              <a:t>«Книга-мечта о наших ловких пальчиках, о ручках и ладошках…» </a:t>
            </a:r>
          </a:p>
          <a:p>
            <a:r>
              <a:rPr lang="ru-RU" dirty="0">
                <a:solidFill>
                  <a:srgbClr val="002060"/>
                </a:solidFill>
              </a:rPr>
              <a:t>О. </a:t>
            </a:r>
            <a:r>
              <a:rPr lang="ru-RU" dirty="0" err="1">
                <a:solidFill>
                  <a:srgbClr val="002060"/>
                </a:solidFill>
              </a:rPr>
              <a:t>Земцова</a:t>
            </a:r>
            <a:r>
              <a:rPr lang="ru-RU" dirty="0">
                <a:solidFill>
                  <a:srgbClr val="002060"/>
                </a:solidFill>
              </a:rPr>
              <a:t> «Умные книжки. 2-3 года»</a:t>
            </a:r>
          </a:p>
          <a:p>
            <a:r>
              <a:rPr lang="ru-RU" dirty="0" err="1">
                <a:solidFill>
                  <a:srgbClr val="002060"/>
                </a:solidFill>
              </a:rPr>
              <a:t>О.Земцова</a:t>
            </a:r>
            <a:r>
              <a:rPr lang="ru-RU" dirty="0">
                <a:solidFill>
                  <a:srgbClr val="002060"/>
                </a:solidFill>
              </a:rPr>
              <a:t> «Дошкольная мозаика» 2-3 года</a:t>
            </a:r>
          </a:p>
          <a:p>
            <a:r>
              <a:rPr lang="ru-RU" dirty="0" err="1">
                <a:solidFill>
                  <a:srgbClr val="002060"/>
                </a:solidFill>
              </a:rPr>
              <a:t>С.Маршак</a:t>
            </a:r>
            <a:r>
              <a:rPr lang="ru-RU" dirty="0">
                <a:solidFill>
                  <a:srgbClr val="002060"/>
                </a:solidFill>
              </a:rPr>
              <a:t> «Веселый счет»</a:t>
            </a:r>
          </a:p>
          <a:p>
            <a:r>
              <a:rPr lang="ru-RU" dirty="0">
                <a:solidFill>
                  <a:srgbClr val="002060"/>
                </a:solidFill>
              </a:rPr>
              <a:t>«Чудесные наклейки» 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14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Рекомендуемая литература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223" y="1128629"/>
            <a:ext cx="11453064" cy="49975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</a:rPr>
              <a:t>Литвинова О.Э.</a:t>
            </a:r>
            <a:r>
              <a:rPr lang="ru-RU" b="1" i="1" dirty="0">
                <a:solidFill>
                  <a:srgbClr val="002060"/>
                </a:solidFill>
              </a:rPr>
              <a:t> </a:t>
            </a:r>
            <a:r>
              <a:rPr lang="ru-RU" dirty="0">
                <a:solidFill>
                  <a:srgbClr val="002060"/>
                </a:solidFill>
              </a:rPr>
              <a:t> «Познавательное развитие ребенка раннего дошкольного возраста. Планирование образовательной деятельности».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i="1" dirty="0">
                <a:solidFill>
                  <a:srgbClr val="002060"/>
                </a:solidFill>
              </a:rPr>
              <a:t>Литвинова О.Э. «</a:t>
            </a:r>
            <a:r>
              <a:rPr lang="ru-RU" dirty="0">
                <a:solidFill>
                  <a:srgbClr val="002060"/>
                </a:solidFill>
              </a:rPr>
              <a:t>Художественно-эстетическое развитие ребенка раннего дошкольного возраста (изобразительная деятельность). Планирование образовательной деятельности».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i="1" dirty="0" err="1">
                <a:solidFill>
                  <a:srgbClr val="002060"/>
                </a:solidFill>
              </a:rPr>
              <a:t>Бабинова</a:t>
            </a:r>
            <a:r>
              <a:rPr lang="ru-RU" i="1" dirty="0">
                <a:solidFill>
                  <a:srgbClr val="002060"/>
                </a:solidFill>
              </a:rPr>
              <a:t> Н.В. «</a:t>
            </a:r>
            <a:r>
              <a:rPr lang="ru-RU" dirty="0">
                <a:solidFill>
                  <a:srgbClr val="002060"/>
                </a:solidFill>
              </a:rPr>
              <a:t>Музыкальные занятия с детьми раннего возраста». </a:t>
            </a:r>
            <a:r>
              <a:rPr lang="ru-RU" i="1" dirty="0" err="1">
                <a:solidFill>
                  <a:srgbClr val="002060"/>
                </a:solidFill>
              </a:rPr>
              <a:t>Сакулина</a:t>
            </a:r>
            <a:r>
              <a:rPr lang="ru-RU" i="1" dirty="0">
                <a:solidFill>
                  <a:srgbClr val="002060"/>
                </a:solidFill>
              </a:rPr>
              <a:t> Т. И. «</a:t>
            </a:r>
            <a:r>
              <a:rPr lang="ru-RU" dirty="0">
                <a:solidFill>
                  <a:srgbClr val="002060"/>
                </a:solidFill>
              </a:rPr>
              <a:t>Практический материал для </a:t>
            </a:r>
            <a:r>
              <a:rPr lang="ru-RU" dirty="0" err="1">
                <a:solidFill>
                  <a:srgbClr val="002060"/>
                </a:solidFill>
              </a:rPr>
              <a:t>логоритмических</a:t>
            </a:r>
            <a:r>
              <a:rPr lang="ru-RU" dirty="0">
                <a:solidFill>
                  <a:srgbClr val="002060"/>
                </a:solidFill>
              </a:rPr>
              <a:t> занятий». Учебно-методическое пособие.</a:t>
            </a:r>
          </a:p>
          <a:p>
            <a:pPr marL="0" indent="0">
              <a:buNone/>
            </a:pPr>
            <a:r>
              <a:rPr lang="ru-RU" i="1" dirty="0" err="1">
                <a:solidFill>
                  <a:srgbClr val="002060"/>
                </a:solidFill>
              </a:rPr>
              <a:t>Фопель</a:t>
            </a:r>
            <a:r>
              <a:rPr lang="ru-RU" i="1" dirty="0">
                <a:solidFill>
                  <a:srgbClr val="002060"/>
                </a:solidFill>
              </a:rPr>
              <a:t>, К.</a:t>
            </a:r>
            <a:r>
              <a:rPr lang="ru-RU" dirty="0">
                <a:solidFill>
                  <a:srgbClr val="002060"/>
                </a:solidFill>
              </a:rPr>
              <a:t>  «Привет, глазки!» Подвижные игры для детей 3-6 лет, Развивающие игры. «Привет ножки!» «Привет ручки!» «Привет ушки!»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74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Физиологические способности детей 1,5-3х лет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6926"/>
            <a:ext cx="11554624" cy="546872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Навыки самообслуживания (принимает участие в переодевании, самостоятельно садится на стул, пьет из чашки, держит ложку).</a:t>
            </a:r>
          </a:p>
          <a:p>
            <a:r>
              <a:rPr lang="ru-RU" sz="2800" dirty="0">
                <a:solidFill>
                  <a:srgbClr val="002060"/>
                </a:solidFill>
              </a:rPr>
              <a:t>Развивается моторика. Удерживает мелкие и крупные предметы в руках.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Активно учится играть с мячом –бросать, ловить, попадать в кольцо.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Приобретает навыки опрятности.</a:t>
            </a:r>
          </a:p>
          <a:p>
            <a:r>
              <a:rPr lang="ru-RU" sz="2800" dirty="0">
                <a:solidFill>
                  <a:srgbClr val="002060"/>
                </a:solidFill>
              </a:rPr>
              <a:t>Развивается зрительно-моторная координация.</a:t>
            </a:r>
          </a:p>
          <a:p>
            <a:endParaRPr lang="ru-RU" sz="2800" dirty="0"/>
          </a:p>
          <a:p>
            <a:endParaRPr lang="ru-RU" sz="28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56" y="4005064"/>
            <a:ext cx="5815577" cy="274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89" y="3068960"/>
            <a:ext cx="3838122" cy="279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66350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Рекомендуемая 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31" y="1128628"/>
            <a:ext cx="11381056" cy="55407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i="1" dirty="0" err="1">
                <a:solidFill>
                  <a:srgbClr val="002060"/>
                </a:solidFill>
              </a:rPr>
              <a:t>Башаева</a:t>
            </a:r>
            <a:r>
              <a:rPr lang="ru-RU" i="1" dirty="0">
                <a:solidFill>
                  <a:srgbClr val="002060"/>
                </a:solidFill>
              </a:rPr>
              <a:t>, Т.В. »</a:t>
            </a:r>
            <a:r>
              <a:rPr lang="ru-RU" dirty="0">
                <a:solidFill>
                  <a:srgbClr val="002060"/>
                </a:solidFill>
              </a:rPr>
              <a:t>Развитие восприятия у детей. Форма, цвет, звук. Популярное пособие для родителей и педагогов».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</a:rPr>
              <a:t>Белкина, В.Н.</a:t>
            </a:r>
            <a:r>
              <a:rPr lang="ru-RU" dirty="0">
                <a:solidFill>
                  <a:srgbClr val="002060"/>
                </a:solidFill>
              </a:rPr>
              <a:t> »Дошкольник: обучение и развитие. Воспитателям и родителям».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</a:rPr>
              <a:t>Васильева, Н.Н., </a:t>
            </a:r>
            <a:r>
              <a:rPr lang="ru-RU" i="1" dirty="0" err="1">
                <a:solidFill>
                  <a:srgbClr val="002060"/>
                </a:solidFill>
              </a:rPr>
              <a:t>Новоторцева</a:t>
            </a:r>
            <a:r>
              <a:rPr lang="ru-RU" i="1" dirty="0">
                <a:solidFill>
                  <a:srgbClr val="002060"/>
                </a:solidFill>
              </a:rPr>
              <a:t>, Н.В.</a:t>
            </a:r>
            <a:r>
              <a:rPr lang="ru-RU" dirty="0">
                <a:solidFill>
                  <a:srgbClr val="002060"/>
                </a:solidFill>
              </a:rPr>
              <a:t>  «Развивающие игры для дошкольников. Популярное пособие для родителей и педагогов».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</a:rPr>
              <a:t>Данилина, Т.А. </a:t>
            </a:r>
            <a:r>
              <a:rPr lang="ru-RU" i="1" dirty="0" err="1">
                <a:solidFill>
                  <a:srgbClr val="002060"/>
                </a:solidFill>
              </a:rPr>
              <a:t>Зедгенидзе</a:t>
            </a:r>
            <a:r>
              <a:rPr lang="ru-RU" i="1" dirty="0">
                <a:solidFill>
                  <a:srgbClr val="002060"/>
                </a:solidFill>
              </a:rPr>
              <a:t>, В.Я. Степина, Н.М.</a:t>
            </a:r>
            <a:r>
              <a:rPr lang="ru-RU" dirty="0">
                <a:solidFill>
                  <a:srgbClr val="002060"/>
                </a:solidFill>
              </a:rPr>
              <a:t> »В мире детских эмоций». </a:t>
            </a:r>
          </a:p>
          <a:p>
            <a:pPr marL="0" indent="0">
              <a:buNone/>
            </a:pPr>
            <a:r>
              <a:rPr lang="ru-RU" i="1" dirty="0" err="1">
                <a:solidFill>
                  <a:srgbClr val="002060"/>
                </a:solidFill>
              </a:rPr>
              <a:t>Кислинская</a:t>
            </a:r>
            <a:r>
              <a:rPr lang="ru-RU" i="1" dirty="0">
                <a:solidFill>
                  <a:srgbClr val="002060"/>
                </a:solidFill>
              </a:rPr>
              <a:t>, Т.А.</a:t>
            </a:r>
            <a:r>
              <a:rPr lang="ru-RU" dirty="0">
                <a:solidFill>
                  <a:srgbClr val="002060"/>
                </a:solidFill>
              </a:rPr>
              <a:t>  «Гениальность на кончиках пальцев: Развивающие игры-</a:t>
            </a:r>
            <a:r>
              <a:rPr lang="ru-RU" dirty="0" err="1">
                <a:solidFill>
                  <a:srgbClr val="002060"/>
                </a:solidFill>
              </a:rPr>
              <a:t>потешки</a:t>
            </a:r>
            <a:r>
              <a:rPr lang="ru-RU" dirty="0">
                <a:solidFill>
                  <a:srgbClr val="002060"/>
                </a:solidFill>
              </a:rPr>
              <a:t> для детей от 1 года до 4 лет. В помощь дошкольному психологу».</a:t>
            </a:r>
          </a:p>
          <a:p>
            <a:pPr marL="0" indent="0">
              <a:buNone/>
            </a:pPr>
            <a:r>
              <a:rPr lang="ru-RU" i="1" dirty="0" err="1">
                <a:solidFill>
                  <a:srgbClr val="002060"/>
                </a:solidFill>
              </a:rPr>
              <a:t>Мардер</a:t>
            </a:r>
            <a:r>
              <a:rPr lang="ru-RU" i="1" dirty="0">
                <a:solidFill>
                  <a:srgbClr val="002060"/>
                </a:solidFill>
              </a:rPr>
              <a:t>, Л. Д.</a:t>
            </a:r>
            <a:r>
              <a:rPr lang="ru-RU" dirty="0">
                <a:solidFill>
                  <a:srgbClr val="002060"/>
                </a:solidFill>
              </a:rPr>
              <a:t>  «Цветной мир: групповая арт-терапевтическая работа с детьми дошкольного и младшего школьного возраста.. детская психотерапия».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</a:rPr>
              <a:t>Фис, Шарлота</a:t>
            </a:r>
            <a:r>
              <a:rPr lang="ru-RU" dirty="0">
                <a:solidFill>
                  <a:srgbClr val="002060"/>
                </a:solidFill>
              </a:rPr>
              <a:t>  «Дети и страх. Советы родителям, воспитателям и детям. Секреты интегративной психотерапии».</a:t>
            </a:r>
          </a:p>
        </p:txBody>
      </p:sp>
    </p:spTree>
    <p:extLst>
      <p:ext uri="{BB962C8B-B14F-4D97-AF65-F5344CB8AC3E}">
        <p14:creationId xmlns:p14="http://schemas.microsoft.com/office/powerpoint/2010/main" val="255806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Рекомендуемая литература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9"/>
            <a:ext cx="11561287" cy="4785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</a:rPr>
              <a:t>Людмила </a:t>
            </a:r>
            <a:r>
              <a:rPr lang="ru-RU" i="1" dirty="0" err="1">
                <a:solidFill>
                  <a:srgbClr val="002060"/>
                </a:solidFill>
              </a:rPr>
              <a:t>Петрановская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«Если с ребенком трудно». 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</a:rPr>
              <a:t>Юлия </a:t>
            </a:r>
            <a:r>
              <a:rPr lang="ru-RU" i="1" dirty="0" err="1">
                <a:solidFill>
                  <a:srgbClr val="002060"/>
                </a:solidFill>
              </a:rPr>
              <a:t>Гиппенрейтер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«Общаться с ребёнком. Как?» и «Продолжаем общаться с ребенком. Так?».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</a:rPr>
              <a:t>Адель Фабер и Элейн </a:t>
            </a:r>
            <a:r>
              <a:rPr lang="ru-RU" i="1" dirty="0" err="1">
                <a:solidFill>
                  <a:srgbClr val="002060"/>
                </a:solidFill>
              </a:rPr>
              <a:t>Мазлиш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«Как говорить, чтобы дети слушали, и как слушать, чтобы дети говорили». </a:t>
            </a:r>
          </a:p>
          <a:p>
            <a:pPr marL="0" indent="0">
              <a:buNone/>
            </a:pPr>
            <a:r>
              <a:rPr lang="ru-RU" i="1" dirty="0" err="1">
                <a:solidFill>
                  <a:srgbClr val="002060"/>
                </a:solidFill>
              </a:rPr>
              <a:t>Януш</a:t>
            </a:r>
            <a:r>
              <a:rPr lang="ru-RU" i="1" dirty="0">
                <a:solidFill>
                  <a:srgbClr val="002060"/>
                </a:solidFill>
              </a:rPr>
              <a:t> Корчак </a:t>
            </a:r>
            <a:r>
              <a:rPr lang="ru-RU" dirty="0">
                <a:solidFill>
                  <a:srgbClr val="002060"/>
                </a:solidFill>
              </a:rPr>
              <a:t>«Как любить ребенка?»</a:t>
            </a:r>
          </a:p>
        </p:txBody>
      </p:sp>
    </p:spTree>
    <p:extLst>
      <p:ext uri="{BB962C8B-B14F-4D97-AF65-F5344CB8AC3E}">
        <p14:creationId xmlns:p14="http://schemas.microsoft.com/office/powerpoint/2010/main" val="255283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Видео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https://www.youtube.com/watch?v=YbQ12APJdgE</a:t>
            </a:r>
            <a:endParaRPr lang="ru-RU" dirty="0"/>
          </a:p>
          <a:p>
            <a:r>
              <a:rPr lang="en-US" dirty="0">
                <a:hlinkClick r:id="rId3"/>
              </a:rPr>
              <a:t>https://www.youtube.com/watch?v=kCjhtYdBIJk</a:t>
            </a:r>
            <a:endParaRPr lang="ru-RU" dirty="0"/>
          </a:p>
          <a:p>
            <a:r>
              <a:rPr lang="en-US" dirty="0">
                <a:hlinkClick r:id="rId4"/>
              </a:rPr>
              <a:t>https://www.youtube.com/watch?v=8JPERA6jw7k</a:t>
            </a:r>
            <a:endParaRPr lang="ru-RU" dirty="0"/>
          </a:p>
          <a:p>
            <a:r>
              <a:rPr lang="en-US" dirty="0">
                <a:hlinkClick r:id="rId5"/>
              </a:rPr>
              <a:t>https://www.youtube.com/watch?v=tt6ClHVnD4E</a:t>
            </a:r>
            <a:endParaRPr lang="ru-RU" dirty="0"/>
          </a:p>
          <a:p>
            <a:r>
              <a:rPr lang="en-US" dirty="0">
                <a:hlinkClick r:id="rId6"/>
              </a:rPr>
              <a:t>https://www.youtube.com/watch?v=OxLY_dZlMuw</a:t>
            </a:r>
            <a:endParaRPr lang="ru-RU" dirty="0"/>
          </a:p>
          <a:p>
            <a:r>
              <a:rPr lang="en-US" dirty="0">
                <a:hlinkClick r:id="rId7"/>
              </a:rPr>
              <a:t>https://www.youtube.com/watch?v=_oJMczdYiBc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56248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7354F82-C3D1-4E23-B2D4-3E72EF073C10}"/>
              </a:ext>
            </a:extLst>
          </p:cNvPr>
          <p:cNvGrpSpPr/>
          <p:nvPr/>
        </p:nvGrpSpPr>
        <p:grpSpPr>
          <a:xfrm>
            <a:off x="98391" y="64300"/>
            <a:ext cx="11916293" cy="5901781"/>
            <a:chOff x="98571" y="58155"/>
            <a:chExt cx="11938055" cy="591255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9AA0BF9-754F-4656-A6FB-47214C068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439" y="1338593"/>
              <a:ext cx="1374651" cy="137465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67A820-E2AD-45E9-AB77-2C774CD61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3475" y="1338592"/>
              <a:ext cx="1374651" cy="137465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D1344E7-1562-4262-869B-93863F02B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5957" y="1338592"/>
              <a:ext cx="1374651" cy="1374651"/>
            </a:xfrm>
            <a:prstGeom prst="rect">
              <a:avLst/>
            </a:prstGeom>
          </p:spPr>
        </p:pic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10A9B1AF-4EEA-49FD-802C-2229B5EB0744}"/>
                </a:ext>
              </a:extLst>
            </p:cNvPr>
            <p:cNvSpPr/>
            <p:nvPr/>
          </p:nvSpPr>
          <p:spPr>
            <a:xfrm>
              <a:off x="279546" y="3396994"/>
              <a:ext cx="3180160" cy="1081787"/>
            </a:xfrm>
            <a:prstGeom prst="roundRect">
              <a:avLst/>
            </a:prstGeom>
            <a:solidFill>
              <a:srgbClr val="F4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795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Экскурсии</a:t>
              </a: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643CC05A-DF2C-4778-B5EA-8CB7B5A957CD}"/>
                </a:ext>
              </a:extLst>
            </p:cNvPr>
            <p:cNvSpPr/>
            <p:nvPr/>
          </p:nvSpPr>
          <p:spPr>
            <a:xfrm>
              <a:off x="3638551" y="3396994"/>
              <a:ext cx="4505324" cy="1081786"/>
            </a:xfrm>
            <a:prstGeom prst="roundRect">
              <a:avLst/>
            </a:prstGeom>
            <a:solidFill>
              <a:srgbClr val="F4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795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Образовательные</a:t>
              </a:r>
            </a:p>
            <a:p>
              <a:pPr algn="ctr"/>
              <a:r>
                <a:rPr lang="ru-RU" sz="2795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квесты</a:t>
              </a: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F8D3EF4D-557E-42F9-AA80-EF623D5243EB}"/>
                </a:ext>
              </a:extLst>
            </p:cNvPr>
            <p:cNvSpPr/>
            <p:nvPr/>
          </p:nvSpPr>
          <p:spPr>
            <a:xfrm>
              <a:off x="8391525" y="3396994"/>
              <a:ext cx="3638550" cy="1081786"/>
            </a:xfrm>
            <a:prstGeom prst="roundRect">
              <a:avLst/>
            </a:prstGeom>
            <a:solidFill>
              <a:srgbClr val="F4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9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u-RU" sz="2795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Профориентация</a:t>
              </a:r>
            </a:p>
            <a:p>
              <a:pPr algn="ctr"/>
              <a:endParaRPr lang="ru-RU" sz="159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A543174-EB3B-42EC-91F9-F7C92C080845}"/>
                </a:ext>
              </a:extLst>
            </p:cNvPr>
            <p:cNvSpPr/>
            <p:nvPr/>
          </p:nvSpPr>
          <p:spPr>
            <a:xfrm>
              <a:off x="439551" y="5386836"/>
              <a:ext cx="3227165" cy="583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194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+7(495) 255-32-02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FF4A4811-7ED0-4464-8FC5-AB3EFB22C9C7}"/>
                </a:ext>
              </a:extLst>
            </p:cNvPr>
            <p:cNvSpPr/>
            <p:nvPr/>
          </p:nvSpPr>
          <p:spPr>
            <a:xfrm>
              <a:off x="4573346" y="5363415"/>
              <a:ext cx="2636043" cy="583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194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info</a:t>
              </a:r>
              <a:r>
                <a:rPr lang="ru-RU" sz="3194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@inlearno.ru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7D0A996-E852-4CD0-9C76-57474E5A65B0}"/>
                </a:ext>
              </a:extLst>
            </p:cNvPr>
            <p:cNvSpPr/>
            <p:nvPr/>
          </p:nvSpPr>
          <p:spPr>
            <a:xfrm>
              <a:off x="8796590" y="5363414"/>
              <a:ext cx="2598596" cy="583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194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www.inlearno.ru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C61421F-7D62-4B99-821D-36E2E325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0075" y="5497231"/>
              <a:ext cx="342900" cy="34290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6A484E3-F5AA-4610-BA3D-9631729AC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01871" y="5518315"/>
              <a:ext cx="371475" cy="24765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C253F98-F442-4527-AC38-D4CB7C2D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571" y="5518315"/>
              <a:ext cx="361950" cy="32181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BA2F986-4E4C-4458-BB28-042882373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122" y="58155"/>
              <a:ext cx="2737504" cy="622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8875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E2519E6-77B2-47B3-82CF-8C2A5835C7B4}"/>
              </a:ext>
            </a:extLst>
          </p:cNvPr>
          <p:cNvGrpSpPr/>
          <p:nvPr/>
        </p:nvGrpSpPr>
        <p:grpSpPr>
          <a:xfrm>
            <a:off x="234929" y="62318"/>
            <a:ext cx="11328786" cy="6366313"/>
            <a:chOff x="235358" y="56169"/>
            <a:chExt cx="11349475" cy="6377939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F07DCE9B-D033-40FE-9E9A-E0588949D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5013" y="1089970"/>
              <a:ext cx="3740898" cy="534413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8E775C2-9C75-44AE-9457-AEB304FC52F9}"/>
                </a:ext>
              </a:extLst>
            </p:cNvPr>
            <p:cNvSpPr txBox="1"/>
            <p:nvPr/>
          </p:nvSpPr>
          <p:spPr>
            <a:xfrm>
              <a:off x="4365911" y="1965291"/>
              <a:ext cx="720739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993" b="1" dirty="0">
                  <a:solidFill>
                    <a:srgbClr val="953F9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Бесплатные</a:t>
              </a:r>
              <a:endParaRPr lang="en-US" sz="3993" b="1" dirty="0">
                <a:solidFill>
                  <a:srgbClr val="953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u-RU" sz="3993" b="1" dirty="0">
                  <a:solidFill>
                    <a:srgbClr val="953F9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программы</a:t>
              </a:r>
              <a:r>
                <a:rPr lang="en-US" sz="3993" b="1" dirty="0">
                  <a:solidFill>
                    <a:srgbClr val="953F9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sz="3993" b="1" dirty="0">
                  <a:solidFill>
                    <a:srgbClr val="953F9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внеурочной </a:t>
              </a:r>
              <a:endParaRPr lang="en-US" sz="3993" b="1" dirty="0">
                <a:solidFill>
                  <a:srgbClr val="953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u-RU" sz="3993" b="1" dirty="0">
                  <a:solidFill>
                    <a:srgbClr val="953F9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деятельности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7F38CCD9-0C59-4CBD-986C-357951089353}"/>
                </a:ext>
              </a:extLst>
            </p:cNvPr>
            <p:cNvSpPr/>
            <p:nvPr/>
          </p:nvSpPr>
          <p:spPr>
            <a:xfrm>
              <a:off x="5665330" y="4257581"/>
              <a:ext cx="4750239" cy="669326"/>
            </a:xfrm>
            <a:prstGeom prst="roundRect">
              <a:avLst/>
            </a:prstGeom>
            <a:solidFill>
              <a:srgbClr val="F4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94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program.inlearno.ru</a:t>
              </a:r>
              <a:endParaRPr lang="ru-RU" sz="319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6D50B3B-D411-4767-8F7B-6F72105DC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467553">
              <a:off x="10327696" y="4768220"/>
              <a:ext cx="373693" cy="563005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822632D7-0CB0-489B-9E78-47B302AAC652}"/>
                </a:ext>
              </a:extLst>
            </p:cNvPr>
            <p:cNvSpPr/>
            <p:nvPr/>
          </p:nvSpPr>
          <p:spPr>
            <a:xfrm>
              <a:off x="4628567" y="1956302"/>
              <a:ext cx="6839510" cy="1999126"/>
            </a:xfrm>
            <a:prstGeom prst="roundRect">
              <a:avLst/>
            </a:prstGeom>
            <a:noFill/>
            <a:ln>
              <a:solidFill>
                <a:srgbClr val="953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97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10D8652-68EF-4E9D-B1C9-573A809D4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86349" y="5070863"/>
              <a:ext cx="361950" cy="321816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7A7096E-ABBD-4556-967D-ECCC70D8B105}"/>
                </a:ext>
              </a:extLst>
            </p:cNvPr>
            <p:cNvSpPr/>
            <p:nvPr/>
          </p:nvSpPr>
          <p:spPr>
            <a:xfrm>
              <a:off x="6746123" y="4987042"/>
              <a:ext cx="3227165" cy="583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194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+7(495) 255-32-02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000BD01-00BF-4625-99C8-CFB8D13F7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86349" y="5872739"/>
              <a:ext cx="371475" cy="247650"/>
            </a:xfrm>
            <a:prstGeom prst="rect">
              <a:avLst/>
            </a:prstGeom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ECD17FF-8E5A-44D6-9A7A-BF0495AF012F}"/>
                </a:ext>
              </a:extLst>
            </p:cNvPr>
            <p:cNvSpPr/>
            <p:nvPr/>
          </p:nvSpPr>
          <p:spPr>
            <a:xfrm>
              <a:off x="6843105" y="5706645"/>
              <a:ext cx="2636043" cy="583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194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info</a:t>
              </a:r>
              <a:r>
                <a:rPr lang="ru-RU" sz="3194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@inlearno.ru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A09E0DA-5267-42B5-9F42-D8AFEBC26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35358" y="56169"/>
              <a:ext cx="1839604" cy="156480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638A26-5A1E-445F-BBEA-5C4FCC22AB03}"/>
                </a:ext>
              </a:extLst>
            </p:cNvPr>
            <p:cNvSpPr txBox="1"/>
            <p:nvPr/>
          </p:nvSpPr>
          <p:spPr>
            <a:xfrm rot="20388382">
              <a:off x="429641" y="370222"/>
              <a:ext cx="1451038" cy="829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791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класс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D911AEE-BB35-47DA-BE1F-25F9452EE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329" y="623568"/>
              <a:ext cx="2737504" cy="622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4228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E58CD5-2B86-4A67-8C9B-E045C2F01BD5}"/>
              </a:ext>
            </a:extLst>
          </p:cNvPr>
          <p:cNvSpPr/>
          <p:nvPr/>
        </p:nvSpPr>
        <p:spPr>
          <a:xfrm>
            <a:off x="0" y="4408288"/>
            <a:ext cx="12245836" cy="1106383"/>
          </a:xfrm>
          <a:prstGeom prst="rect">
            <a:avLst/>
          </a:prstGeom>
          <a:solidFill>
            <a:srgbClr val="923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CFAD06-4E92-4FD3-BC19-C454FEB35D10}"/>
              </a:ext>
            </a:extLst>
          </p:cNvPr>
          <p:cNvSpPr/>
          <p:nvPr/>
        </p:nvSpPr>
        <p:spPr>
          <a:xfrm>
            <a:off x="4407841" y="6268040"/>
            <a:ext cx="3221282" cy="582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19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+7(495) 255-32-02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90E6FCB-6A8E-480B-A187-FB8477C13055}"/>
              </a:ext>
            </a:extLst>
          </p:cNvPr>
          <p:cNvSpPr/>
          <p:nvPr/>
        </p:nvSpPr>
        <p:spPr>
          <a:xfrm>
            <a:off x="8325510" y="5888967"/>
            <a:ext cx="3066138" cy="582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9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</a:t>
            </a:r>
            <a:r>
              <a:rPr lang="ru-RU" sz="319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.inlearno.ru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07405F-FF4A-4E33-B799-6B864DAB3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0050"/>
            <a:ext cx="1435653" cy="122119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06C5FD9-514F-48BA-BFA7-8BC02BC98DF5}"/>
              </a:ext>
            </a:extLst>
          </p:cNvPr>
          <p:cNvGrpSpPr/>
          <p:nvPr/>
        </p:nvGrpSpPr>
        <p:grpSpPr>
          <a:xfrm>
            <a:off x="18095" y="64300"/>
            <a:ext cx="12075617" cy="6654445"/>
            <a:chOff x="18129" y="58155"/>
            <a:chExt cx="12097670" cy="666659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80D8A95-3030-4383-8E35-B38F15BF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71826" y="1013945"/>
              <a:ext cx="5301650" cy="351043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425294-1312-47B0-8CA1-BD49BD7D4781}"/>
                </a:ext>
              </a:extLst>
            </p:cNvPr>
            <p:cNvSpPr txBox="1"/>
            <p:nvPr/>
          </p:nvSpPr>
          <p:spPr>
            <a:xfrm>
              <a:off x="1266824" y="570020"/>
              <a:ext cx="10131813" cy="64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594" b="1" dirty="0">
                  <a:solidFill>
                    <a:srgbClr val="923F9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Транспортное сопровождение экскурсий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1AB294-B489-4E8E-9056-7DC3BD138EE9}"/>
                </a:ext>
              </a:extLst>
            </p:cNvPr>
            <p:cNvSpPr txBox="1"/>
            <p:nvPr/>
          </p:nvSpPr>
          <p:spPr>
            <a:xfrm>
              <a:off x="378729" y="4639505"/>
              <a:ext cx="4137479" cy="583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236" indent="-285236">
                <a:buClr>
                  <a:schemeClr val="bg1">
                    <a:lumMod val="9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ru-RU" sz="159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Подготовим все документы для школы и ГИБДД</a:t>
              </a:r>
            </a:p>
            <a:p>
              <a:pPr marL="285236" indent="-285236">
                <a:buClr>
                  <a:schemeClr val="bg1">
                    <a:lumMod val="9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ru-RU" sz="159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Высокое качество обслуживания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133C8E-85C7-4EEC-81F3-1DD91509A1E3}"/>
                </a:ext>
              </a:extLst>
            </p:cNvPr>
            <p:cNvSpPr txBox="1"/>
            <p:nvPr/>
          </p:nvSpPr>
          <p:spPr>
            <a:xfrm>
              <a:off x="6332730" y="4605929"/>
              <a:ext cx="5783069" cy="58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236" indent="-285236">
                <a:buClr>
                  <a:schemeClr val="bg1">
                    <a:lumMod val="9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ru-RU" sz="159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Подача точно в срок</a:t>
              </a:r>
            </a:p>
            <a:p>
              <a:pPr marL="285236" indent="-285236">
                <a:buClr>
                  <a:schemeClr val="bg1">
                    <a:lumMod val="9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ru-RU" sz="159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Автобусы соответствуют правилам организованной перевозки детей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46A2AE8-274A-42BF-BCBD-A2AC6501A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10788" y="6402937"/>
              <a:ext cx="361950" cy="32181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215DB54-D01E-43A3-BA57-5086D5FCD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129" y="6063731"/>
              <a:ext cx="371475" cy="247650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9B1799B-C4D1-4C18-9C2F-F33D93C6F3D3}"/>
                </a:ext>
              </a:extLst>
            </p:cNvPr>
            <p:cNvSpPr/>
            <p:nvPr/>
          </p:nvSpPr>
          <p:spPr>
            <a:xfrm>
              <a:off x="361950" y="5909005"/>
              <a:ext cx="2636043" cy="583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194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info</a:t>
              </a:r>
              <a:r>
                <a:rPr lang="ru-RU" sz="3194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@inlearno.ru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E3F601B-83BB-4D3B-9124-CECFF4BE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22969" y="6029942"/>
              <a:ext cx="342900" cy="3429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3D2665-365F-4DAF-86A5-6865504F0204}"/>
                </a:ext>
              </a:extLst>
            </p:cNvPr>
            <p:cNvSpPr txBox="1"/>
            <p:nvPr/>
          </p:nvSpPr>
          <p:spPr>
            <a:xfrm rot="20388382">
              <a:off x="230170" y="278072"/>
              <a:ext cx="1032655" cy="583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194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класс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9731FE3-E675-4F9C-96BD-398ECCE8D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122" y="58155"/>
              <a:ext cx="2737504" cy="622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8330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AD03E5C-0D97-41E4-891D-F487A07D8C1F}"/>
              </a:ext>
            </a:extLst>
          </p:cNvPr>
          <p:cNvGrpSpPr/>
          <p:nvPr/>
        </p:nvGrpSpPr>
        <p:grpSpPr>
          <a:xfrm>
            <a:off x="59386" y="150512"/>
            <a:ext cx="1696406" cy="1458635"/>
            <a:chOff x="59495" y="144524"/>
            <a:chExt cx="1699504" cy="1461299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80E495A-6CF4-40A7-B8E0-141699487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59890">
              <a:off x="79000" y="259254"/>
              <a:ext cx="1461299" cy="12318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CAE54A-1C3E-4AAF-8634-F965DE347BD8}"/>
                </a:ext>
              </a:extLst>
            </p:cNvPr>
            <p:cNvSpPr txBox="1"/>
            <p:nvPr/>
          </p:nvSpPr>
          <p:spPr>
            <a:xfrm rot="20039027">
              <a:off x="59495" y="517149"/>
              <a:ext cx="1699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194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семья</a:t>
              </a:r>
            </a:p>
          </p:txBody>
        </p:sp>
      </p:grpSp>
      <p:sp>
        <p:nvSpPr>
          <p:cNvPr id="23" name="Параллелограмм 22">
            <a:extLst>
              <a:ext uri="{FF2B5EF4-FFF2-40B4-BE49-F238E27FC236}">
                <a16:creationId xmlns:a16="http://schemas.microsoft.com/office/drawing/2014/main" id="{5B9C5B55-48F1-4EA0-B4D9-0122898A4C80}"/>
              </a:ext>
            </a:extLst>
          </p:cNvPr>
          <p:cNvSpPr/>
          <p:nvPr/>
        </p:nvSpPr>
        <p:spPr>
          <a:xfrm>
            <a:off x="-658064" y="4177543"/>
            <a:ext cx="7821120" cy="2693469"/>
          </a:xfrm>
          <a:prstGeom prst="parallelogram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62DB00A-4C49-45BB-8086-DE1B45DF582A}"/>
              </a:ext>
            </a:extLst>
          </p:cNvPr>
          <p:cNvGrpSpPr/>
          <p:nvPr/>
        </p:nvGrpSpPr>
        <p:grpSpPr>
          <a:xfrm>
            <a:off x="407121" y="64300"/>
            <a:ext cx="11607563" cy="6637763"/>
            <a:chOff x="407865" y="58155"/>
            <a:chExt cx="11628761" cy="66498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73B555-002E-4E6B-A585-6F6CB1C0C376}"/>
                </a:ext>
              </a:extLst>
            </p:cNvPr>
            <p:cNvSpPr txBox="1"/>
            <p:nvPr/>
          </p:nvSpPr>
          <p:spPr>
            <a:xfrm>
              <a:off x="1590735" y="62254"/>
              <a:ext cx="609411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39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Весь спектр</a:t>
              </a:r>
            </a:p>
            <a:p>
              <a:r>
                <a:rPr lang="ru-RU" sz="539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детского досуга</a:t>
              </a: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1AB99BF0-1E66-4726-B622-C8099C125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66681" y="920533"/>
              <a:ext cx="3848692" cy="57875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85BBAA-FCF6-4667-8672-621A2EF53508}"/>
                </a:ext>
              </a:extLst>
            </p:cNvPr>
            <p:cNvSpPr txBox="1"/>
            <p:nvPr/>
          </p:nvSpPr>
          <p:spPr>
            <a:xfrm>
              <a:off x="909247" y="2273876"/>
              <a:ext cx="2711115" cy="198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  <a:buClr>
                  <a:srgbClr val="7030A0"/>
                </a:buClr>
              </a:pPr>
              <a:r>
                <a:rPr lang="ru-RU" sz="1597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Дни рождения</a:t>
              </a:r>
            </a:p>
            <a:p>
              <a:pPr>
                <a:lnSpc>
                  <a:spcPct val="200000"/>
                </a:lnSpc>
                <a:buClr>
                  <a:srgbClr val="7030A0"/>
                </a:buClr>
              </a:pPr>
              <a:r>
                <a:rPr lang="ru-RU" sz="1597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Поездки в города</a:t>
              </a:r>
            </a:p>
            <a:p>
              <a:pPr>
                <a:lnSpc>
                  <a:spcPct val="200000"/>
                </a:lnSpc>
                <a:buClr>
                  <a:srgbClr val="7030A0"/>
                </a:buClr>
              </a:pPr>
              <a:r>
                <a:rPr lang="ru-RU" sz="1597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Идеи на выходные</a:t>
              </a:r>
            </a:p>
            <a:p>
              <a:pPr marL="285236" indent="-285236">
                <a:lnSpc>
                  <a:spcPct val="150000"/>
                </a:lnSpc>
                <a:buClr>
                  <a:srgbClr val="7030A0"/>
                </a:buClr>
                <a:buFont typeface="Wingdings" panose="05000000000000000000" pitchFamily="2" charset="2"/>
                <a:buChar char="Ø"/>
              </a:pPr>
              <a:endParaRPr lang="ru-RU" sz="179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D03F3F-E7A6-4EB5-ACF0-6B624CA7B4C7}"/>
                </a:ext>
              </a:extLst>
            </p:cNvPr>
            <p:cNvSpPr txBox="1"/>
            <p:nvPr/>
          </p:nvSpPr>
          <p:spPr>
            <a:xfrm>
              <a:off x="5174080" y="2321004"/>
              <a:ext cx="1375248" cy="1843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  <a:buClr>
                  <a:srgbClr val="7030A0"/>
                </a:buClr>
              </a:pPr>
              <a:r>
                <a:rPr lang="ru-RU" sz="1597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Лагеря</a:t>
              </a:r>
            </a:p>
            <a:p>
              <a:pPr>
                <a:lnSpc>
                  <a:spcPct val="200000"/>
                </a:lnSpc>
                <a:buClr>
                  <a:srgbClr val="7030A0"/>
                </a:buClr>
              </a:pPr>
              <a:r>
                <a:rPr lang="ru-RU" sz="1597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Мастер-классы</a:t>
              </a:r>
            </a:p>
            <a:p>
              <a:pPr>
                <a:lnSpc>
                  <a:spcPct val="200000"/>
                </a:lnSpc>
                <a:buClr>
                  <a:srgbClr val="7030A0"/>
                </a:buClr>
              </a:pPr>
              <a:r>
                <a:rPr lang="ru-RU" sz="1597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Квесты</a:t>
              </a:r>
            </a:p>
            <a:p>
              <a:endParaRPr lang="ru-RU" sz="1797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71B76B9-F7B2-4D8C-ACE8-421366421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65" y="2468024"/>
              <a:ext cx="401785" cy="40178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2AEA7E0-2B8A-4B5D-9E00-11C3233BD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405" y="3027217"/>
              <a:ext cx="354563" cy="35456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D32207C-9809-4D8D-8B42-13167E9A5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405" y="3495027"/>
              <a:ext cx="369755" cy="369755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8A86074-0715-43EA-9A20-91B70F1C6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51" y="2930188"/>
              <a:ext cx="389498" cy="389498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29EA30A-8FF8-4E75-B473-CD6C8769F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405" y="2471130"/>
              <a:ext cx="398679" cy="398679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4CC5DCE-7C5A-4A5C-A029-7621C16DB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2" y="3397563"/>
              <a:ext cx="358737" cy="358737"/>
            </a:xfrm>
            <a:prstGeom prst="rect">
              <a:avLst/>
            </a:prstGeom>
          </p:spPr>
        </p:pic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B707C00A-918A-49EB-9085-55CE16DA9D99}"/>
                </a:ext>
              </a:extLst>
            </p:cNvPr>
            <p:cNvSpPr/>
            <p:nvPr/>
          </p:nvSpPr>
          <p:spPr>
            <a:xfrm>
              <a:off x="963412" y="4323136"/>
              <a:ext cx="4707864" cy="978912"/>
            </a:xfrm>
            <a:prstGeom prst="roundRect">
              <a:avLst/>
            </a:prstGeom>
            <a:solidFill>
              <a:srgbClr val="F4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3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www.inlearno.ru</a:t>
              </a:r>
              <a:endParaRPr lang="ru-RU" sz="3993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1EFD82-CD28-4E0D-A87D-D3B721A81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801143" y="5577020"/>
              <a:ext cx="361950" cy="29527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B6CBC1-96E3-4F9B-B864-A2549E2DB70C}"/>
                </a:ext>
              </a:extLst>
            </p:cNvPr>
            <p:cNvSpPr txBox="1"/>
            <p:nvPr/>
          </p:nvSpPr>
          <p:spPr>
            <a:xfrm>
              <a:off x="2324079" y="5542336"/>
              <a:ext cx="2481770" cy="461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</a:t>
              </a:r>
              <a:r>
                <a:rPr lang="en-US" sz="2396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 (495) 255-32-02</a:t>
              </a:r>
              <a:endParaRPr lang="ru-RU" sz="2396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3D8E7CC-22EF-42A6-B89E-D60682969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790607" y="6188885"/>
              <a:ext cx="371475" cy="2476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8FE7D5-1FFB-4EAB-A7EB-C133E9DCCD82}"/>
                </a:ext>
              </a:extLst>
            </p:cNvPr>
            <p:cNvSpPr txBox="1"/>
            <p:nvPr/>
          </p:nvSpPr>
          <p:spPr>
            <a:xfrm>
              <a:off x="2347820" y="6081878"/>
              <a:ext cx="2018373" cy="461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6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info@inlearno.ru</a:t>
              </a:r>
              <a:endParaRPr lang="ru-RU" sz="2396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D4A2551-CFF3-4FAD-B464-40754CB49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122" y="58155"/>
              <a:ext cx="2737504" cy="622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8375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41" y="476673"/>
            <a:ext cx="74739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00" y="1340768"/>
            <a:ext cx="4779963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8964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180231" y="908720"/>
            <a:ext cx="11809312" cy="4536505"/>
          </a:xfrm>
        </p:spPr>
        <p:txBody>
          <a:bodyPr rtlCol="0">
            <a:normAutofit fontScale="25000" lnSpcReduction="20000"/>
          </a:bodyPr>
          <a:lstStyle/>
          <a:p>
            <a:pPr marL="136063" indent="0" algn="ctr" defTabSz="1088433" eaLnBrk="1" fontAlgn="ctr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ЭКСПЕРТНО-КОНСУЛЬТАТИВНЫЙ СОВЕТ</a:t>
            </a:r>
          </a:p>
          <a:p>
            <a:pPr marL="136063" indent="0" algn="ctr" defTabSz="1088433" eaLnBrk="1" fontAlgn="ctr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РОДИТЕЛЬСКОЙ ОБЩЕСТВЕННОСТИ </a:t>
            </a:r>
          </a:p>
          <a:p>
            <a:pPr marL="136063" indent="0" algn="ctr" defTabSz="1088433" eaLnBrk="1" fontAlgn="ctr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ДЕПАРТАМЕНТЕ ОБРАЗОВАНИЯ г. МОСКВЫ</a:t>
            </a:r>
          </a:p>
          <a:p>
            <a:pPr marL="136063" indent="0" algn="ctr" defTabSz="1088433" fontAlgn="ctr">
              <a:buNone/>
              <a:defRPr/>
            </a:pPr>
            <a:r>
              <a:rPr lang="en-US" sz="9600" dirty="0">
                <a:solidFill>
                  <a:srgbClr val="000066"/>
                </a:solidFill>
                <a:hlinkClick r:id="rId2"/>
              </a:rPr>
              <a:t>http://roditel.educom.ru/</a:t>
            </a:r>
            <a:endParaRPr lang="ru-RU" sz="9600" dirty="0">
              <a:solidFill>
                <a:srgbClr val="000066"/>
              </a:solidFill>
            </a:endParaRPr>
          </a:p>
          <a:p>
            <a:pPr marL="136063" indent="0" algn="ctr" defTabSz="1088433" fontAlgn="ctr">
              <a:buNone/>
              <a:defRPr/>
            </a:pPr>
            <a:endParaRPr lang="ru-RU" sz="9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063" indent="0" algn="ctr" defTabSz="1088433" fontAlgn="ctr">
              <a:buNone/>
              <a:defRPr/>
            </a:pPr>
            <a:r>
              <a:rPr lang="ru-RU" sz="9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</a:t>
            </a:r>
          </a:p>
          <a:p>
            <a:pPr marL="136063" indent="0" algn="ctr" defTabSz="1088433" fontAlgn="ctr">
              <a:buNone/>
              <a:defRPr/>
            </a:pPr>
            <a:r>
              <a:rPr lang="ru-RU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Мясникова</a:t>
            </a:r>
            <a:r>
              <a:rPr lang="ru-RU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Александровна</a:t>
            </a:r>
          </a:p>
          <a:p>
            <a:pPr marL="136063" indent="0" algn="ctr" defTabSz="1088433" fontAlgn="ctr">
              <a:buNone/>
              <a:defRPr/>
            </a:pPr>
            <a:r>
              <a:rPr lang="ru-RU" sz="9600" dirty="0">
                <a:solidFill>
                  <a:srgbClr val="002060"/>
                </a:solidFill>
              </a:rPr>
              <a:t>myasnikovala@mos.ru </a:t>
            </a:r>
          </a:p>
          <a:p>
            <a:pPr marL="136063" indent="0" algn="ctr" defTabSz="1088433" fontAlgn="ctr">
              <a:buNone/>
              <a:defRPr/>
            </a:pPr>
            <a:r>
              <a:rPr lang="ru-RU" sz="9600" dirty="0">
                <a:solidFill>
                  <a:srgbClr val="002060"/>
                </a:solidFill>
              </a:rPr>
              <a:t>mjasnikowana@yandex.ru</a:t>
            </a: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6063" indent="0" algn="ctr" defTabSz="1088433" fontAlgn="ctr">
              <a:buNone/>
              <a:defRPr/>
            </a:pPr>
            <a:endParaRPr lang="ru-RU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063" indent="0" algn="ctr" defTabSz="1088433" eaLnBrk="1" fontAlgn="ctr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по профилактике негативных проявлений</a:t>
            </a:r>
          </a:p>
          <a:p>
            <a:pPr marL="136063" indent="0" algn="ctr" defTabSz="1088433" fontAlgn="ctr">
              <a:buNone/>
              <a:defRPr/>
            </a:pPr>
            <a:r>
              <a:rPr lang="ru-RU" sz="9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Галузина Ольга Алексеевна</a:t>
            </a:r>
          </a:p>
          <a:p>
            <a:pPr marL="136063" indent="0" algn="ctr" defTabSz="1088433" fontAlgn="ctr">
              <a:buNone/>
              <a:defRPr/>
            </a:pPr>
            <a:r>
              <a:rPr lang="ru-RU" sz="9600" b="1" dirty="0">
                <a:solidFill>
                  <a:srgbClr val="000066"/>
                </a:solidFill>
              </a:rPr>
              <a:t>+7 (926) 595-42-32</a:t>
            </a:r>
            <a:endParaRPr lang="ru-RU" sz="9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063" indent="0" algn="ctr" defTabSz="1088433" eaLnBrk="1" fontAlgn="ctr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7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для обращения: </a:t>
            </a:r>
          </a:p>
          <a:p>
            <a:pPr marL="136063" indent="0" algn="ctr" defTabSz="1088433" eaLnBrk="1" fontAlgn="ctr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7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(963) 670 – 34 – 90 </a:t>
            </a:r>
          </a:p>
          <a:p>
            <a:pPr marL="136063" indent="0" algn="ctr" defTabSz="1088433" eaLnBrk="1" fontAlgn="ctr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7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(966) 198 – 95 – 56</a:t>
            </a:r>
          </a:p>
          <a:p>
            <a:pPr marL="136063" indent="0" algn="ctr" defTabSz="1088433" fontAlgn="ctr">
              <a:buNone/>
              <a:defRPr/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nebudzavisim@mail.ru</a:t>
            </a:r>
            <a:endParaRPr lang="ru-RU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063" indent="0" algn="ctr" defTabSz="1088433" eaLnBrk="1" fontAlgn="ctr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43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по физическому здоровью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8153" y="980729"/>
            <a:ext cx="4562958" cy="5877271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Старайтесь соблюдать режим дня</a:t>
            </a:r>
          </a:p>
          <a:p>
            <a:r>
              <a:rPr lang="ru-RU" dirty="0">
                <a:solidFill>
                  <a:srgbClr val="002060"/>
                </a:solidFill>
              </a:rPr>
              <a:t>Соблюдайте рекомендации врача по сохранению здоровья вашего ребенка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7" y="959471"/>
            <a:ext cx="3549690" cy="5022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76" y="941068"/>
            <a:ext cx="3549691" cy="5022741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609499" y="5085184"/>
            <a:ext cx="4524263" cy="12744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Здоровье детей в наших руках</a:t>
            </a:r>
          </a:p>
        </p:txBody>
      </p:sp>
    </p:spTree>
    <p:extLst>
      <p:ext uri="{BB962C8B-B14F-4D97-AF65-F5344CB8AC3E}">
        <p14:creationId xmlns:p14="http://schemas.microsoft.com/office/powerpoint/2010/main" val="96170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Рекомендации по физическому развитию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2679" y="980729"/>
            <a:ext cx="7348608" cy="5145436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Спортивные игры и занятия </a:t>
            </a:r>
          </a:p>
          <a:p>
            <a:r>
              <a:rPr lang="ru-RU" dirty="0">
                <a:solidFill>
                  <a:srgbClr val="002060"/>
                </a:solidFill>
              </a:rPr>
              <a:t>ЛФК</a:t>
            </a:r>
          </a:p>
          <a:p>
            <a:r>
              <a:rPr lang="ru-RU" dirty="0">
                <a:solidFill>
                  <a:srgbClr val="002060"/>
                </a:solidFill>
              </a:rPr>
              <a:t>Прогулки </a:t>
            </a:r>
          </a:p>
          <a:p>
            <a:r>
              <a:rPr lang="ru-RU" dirty="0">
                <a:solidFill>
                  <a:srgbClr val="002060"/>
                </a:solidFill>
              </a:rPr>
              <a:t>Работа с крупами (пересыпание)</a:t>
            </a:r>
          </a:p>
          <a:p>
            <a:r>
              <a:rPr lang="ru-RU" dirty="0">
                <a:solidFill>
                  <a:srgbClr val="002060"/>
                </a:solidFill>
              </a:rPr>
              <a:t>Игры-лабиринты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Массаж</a:t>
            </a:r>
          </a:p>
          <a:p>
            <a:pPr algn="r"/>
            <a:r>
              <a:rPr lang="ru-RU" dirty="0">
                <a:solidFill>
                  <a:srgbClr val="002060"/>
                </a:solidFill>
              </a:rPr>
              <a:t>Занятия на мяче</a:t>
            </a:r>
          </a:p>
          <a:p>
            <a:pPr algn="r"/>
            <a:r>
              <a:rPr lang="ru-RU" dirty="0">
                <a:solidFill>
                  <a:srgbClr val="002060"/>
                </a:solidFill>
              </a:rPr>
              <a:t>Плавание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002060"/>
                </a:solidFill>
              </a:rPr>
              <a:t> и водные процедуры</a:t>
            </a:r>
          </a:p>
          <a:p>
            <a:pPr marL="0" indent="0" algn="r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6449"/>
            <a:ext cx="4185406" cy="4354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99" y="3717032"/>
            <a:ext cx="3744416" cy="283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9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Развитие психики ребенка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223" y="836713"/>
            <a:ext cx="12061551" cy="51845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/>
              <a:t> </a:t>
            </a:r>
            <a:r>
              <a:rPr lang="ru-RU" sz="2800" b="1" dirty="0">
                <a:solidFill>
                  <a:schemeClr val="accent2"/>
                </a:solidFill>
              </a:rPr>
              <a:t>Личностные новообразования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Наблюдение за взрослыми и подражание – основной способ социализации</a:t>
            </a:r>
          </a:p>
          <a:p>
            <a:r>
              <a:rPr lang="ru-RU" sz="2800" dirty="0">
                <a:solidFill>
                  <a:srgbClr val="002060"/>
                </a:solidFill>
              </a:rPr>
              <a:t>Ребенок идентифицирует половую принадлежность</a:t>
            </a:r>
          </a:p>
          <a:p>
            <a:r>
              <a:rPr lang="ru-RU" sz="2800" dirty="0">
                <a:solidFill>
                  <a:srgbClr val="002060"/>
                </a:solidFill>
              </a:rPr>
              <a:t>Формируется самосознание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Зарождается самооценка </a:t>
            </a:r>
          </a:p>
          <a:p>
            <a:r>
              <a:rPr lang="ru-RU" sz="2800" dirty="0">
                <a:solidFill>
                  <a:srgbClr val="002060"/>
                </a:solidFill>
              </a:rPr>
              <a:t>Эгоцентризм в поведении</a:t>
            </a:r>
          </a:p>
          <a:p>
            <a:r>
              <a:rPr lang="ru-RU" sz="2800" dirty="0">
                <a:solidFill>
                  <a:srgbClr val="002060"/>
                </a:solidFill>
              </a:rPr>
              <a:t>Формируется </a:t>
            </a:r>
            <a:r>
              <a:rPr lang="ru-RU" sz="2800" dirty="0" err="1">
                <a:solidFill>
                  <a:srgbClr val="002060"/>
                </a:solidFill>
              </a:rPr>
              <a:t>эмпатия</a:t>
            </a:r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Проявляется потребность в успехе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К трем годам новообразование «Я САМ»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Ведущий тип деятельности предметно-действенный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В игре предметно-</a:t>
            </a:r>
            <a:r>
              <a:rPr lang="ru-RU" sz="2800" dirty="0" err="1">
                <a:solidFill>
                  <a:srgbClr val="002060"/>
                </a:solidFill>
              </a:rPr>
              <a:t>манипулятивные</a:t>
            </a:r>
            <a:r>
              <a:rPr lang="ru-RU" sz="2800" dirty="0">
                <a:solidFill>
                  <a:srgbClr val="002060"/>
                </a:solidFill>
              </a:rPr>
              <a:t> действия</a:t>
            </a:r>
          </a:p>
          <a:p>
            <a:pPr marL="0" indent="0">
              <a:buNone/>
            </a:pPr>
            <a:r>
              <a:rPr lang="ru-RU" sz="2800" dirty="0"/>
              <a:t>    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991" y="2348880"/>
            <a:ext cx="4755759" cy="316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0557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Эмоции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31" y="980728"/>
            <a:ext cx="9217024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</a:rPr>
              <a:t>- Дети восприимчивы к эмоциональным состоянием окружающих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- Подвержены «эффекту заражения»:</a:t>
            </a:r>
          </a:p>
          <a:p>
            <a:pPr marL="0" indent="0" fontAlgn="base">
              <a:buNone/>
            </a:pPr>
            <a:r>
              <a:rPr lang="ru-RU" dirty="0">
                <a:solidFill>
                  <a:srgbClr val="002060"/>
                </a:solidFill>
              </a:rPr>
              <a:t> -  Проявления положительных и отрицательных </a:t>
            </a:r>
          </a:p>
          <a:p>
            <a:pPr marL="0" indent="0" fontAlgn="base">
              <a:buNone/>
            </a:pPr>
            <a:r>
              <a:rPr lang="ru-RU" dirty="0">
                <a:solidFill>
                  <a:srgbClr val="002060"/>
                </a:solidFill>
              </a:rPr>
              <a:t>эмоций зависит от физического комфорта</a:t>
            </a:r>
          </a:p>
          <a:p>
            <a:pPr marL="0" indent="0" fontAlgn="base">
              <a:buNone/>
            </a:pPr>
            <a:r>
              <a:rPr lang="ru-RU" dirty="0">
                <a:solidFill>
                  <a:srgbClr val="002060"/>
                </a:solidFill>
              </a:rPr>
              <a:t> - Желания ребенка неустойчивы и                      быстро преходящи, он не может их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контролировать и сдерживать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- Легко отвлекается от эмоций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- Проявляет аффективные реакции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на трудности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32" y="909197"/>
            <a:ext cx="2880320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15" y="3429000"/>
            <a:ext cx="2080469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70258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9096</TotalTime>
  <Words>2331</Words>
  <Application>Microsoft Macintosh PowerPoint</Application>
  <PresentationFormat>Произвольный</PresentationFormat>
  <Paragraphs>436</Paragraphs>
  <Slides>58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5" baseType="lpstr">
      <vt:lpstr>Arial</vt:lpstr>
      <vt:lpstr>Calibri</vt:lpstr>
      <vt:lpstr>Open Sans</vt:lpstr>
      <vt:lpstr>Times New Roman</vt:lpstr>
      <vt:lpstr>Wingdings</vt:lpstr>
      <vt:lpstr>Wingdings 2</vt:lpstr>
      <vt:lpstr>Тема Office</vt:lpstr>
      <vt:lpstr>Презентация PowerPoint</vt:lpstr>
      <vt:lpstr> Адаптация к ДОУ</vt:lpstr>
      <vt:lpstr>Что нам нужно знать</vt:lpstr>
      <vt:lpstr>Физиологическое развитие детей 1,5-3х лет</vt:lpstr>
      <vt:lpstr>Физиологические способности детей 1,5-3х лет</vt:lpstr>
      <vt:lpstr>Рекомендации по физическому здоровью</vt:lpstr>
      <vt:lpstr>Рекомендации по физическому развитию</vt:lpstr>
      <vt:lpstr>Развитие психики ребенка</vt:lpstr>
      <vt:lpstr>Эмоции</vt:lpstr>
      <vt:lpstr>Как помочь ребенку справиться с эмоциями</vt:lpstr>
      <vt:lpstr>Восприятие</vt:lpstr>
      <vt:lpstr>Восприятие</vt:lpstr>
      <vt:lpstr>Рекомендации по восприятию</vt:lpstr>
      <vt:lpstr>Рекомендации по восприятию</vt:lpstr>
      <vt:lpstr>Мышление</vt:lpstr>
      <vt:lpstr>Интеллект</vt:lpstr>
      <vt:lpstr>Развитие мышления и интеллекта</vt:lpstr>
      <vt:lpstr>Внимание память</vt:lpstr>
      <vt:lpstr>Развитие внимания и памяти</vt:lpstr>
      <vt:lpstr>Речь</vt:lpstr>
      <vt:lpstr>Рекомендации по развитию речи</vt:lpstr>
      <vt:lpstr>Речевые игры для малышей</vt:lpstr>
      <vt:lpstr>Кризис 3х лет</vt:lpstr>
      <vt:lpstr>Как преодолеть кризис вместе </vt:lpstr>
      <vt:lpstr>Детский сад и его задачи</vt:lpstr>
      <vt:lpstr>Распорядок дня в саду</vt:lpstr>
      <vt:lpstr>Адаптация</vt:lpstr>
      <vt:lpstr>Факторы, от которых зависит течение адаптационного периода </vt:lpstr>
      <vt:lpstr>Типы адаптации</vt:lpstr>
      <vt:lpstr>Типы адаптации</vt:lpstr>
      <vt:lpstr>Типы адаптации</vt:lpstr>
      <vt:lpstr>Причины тяжелой адаптации к условиям ДОУ </vt:lpstr>
      <vt:lpstr>Что делать, если ребенок начал ходить в детский сад</vt:lpstr>
      <vt:lpstr>Рекомендации для родителей</vt:lpstr>
      <vt:lpstr>Рекомендации для родителей</vt:lpstr>
      <vt:lpstr>Рекомендации для родителей</vt:lpstr>
      <vt:lpstr>Рекомендации для родителей</vt:lpstr>
      <vt:lpstr>Если ребенок плачет при расставании с родителями </vt:lpstr>
      <vt:lpstr>Если ребенок плачет при расставании с родителями </vt:lpstr>
      <vt:lpstr>Если ребенок плачет при расставании с родителями </vt:lpstr>
      <vt:lpstr>Рекомендации родителям</vt:lpstr>
      <vt:lpstr> Роль игры в адаптационном периоде </vt:lpstr>
      <vt:lpstr>  Игры в период адаптации </vt:lpstr>
      <vt:lpstr>Игры в период адаптации</vt:lpstr>
      <vt:lpstr>Рекомендации родителям</vt:lpstr>
      <vt:lpstr>Порядок обращения В ЦПМПК</vt:lpstr>
      <vt:lpstr>Центр психолого-педагогической поддержки</vt:lpstr>
      <vt:lpstr>Рекомендуемая литература</vt:lpstr>
      <vt:lpstr>Рекомендуемая литература</vt:lpstr>
      <vt:lpstr>Рекомендуемая литература</vt:lpstr>
      <vt:lpstr>Рекомендуемая литература</vt:lpstr>
      <vt:lpstr>Видео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Сергей Дмитриев</cp:lastModifiedBy>
  <cp:revision>120</cp:revision>
  <dcterms:created xsi:type="dcterms:W3CDTF">2017-06-20T12:12:29Z</dcterms:created>
  <dcterms:modified xsi:type="dcterms:W3CDTF">2018-09-19T06:04:20Z</dcterms:modified>
</cp:coreProperties>
</file>