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13"/>
  </p:notesMasterIdLst>
  <p:sldIdLst>
    <p:sldId id="259" r:id="rId3"/>
    <p:sldId id="264" r:id="rId4"/>
    <p:sldId id="267" r:id="rId5"/>
    <p:sldId id="265" r:id="rId6"/>
    <p:sldId id="266" r:id="rId7"/>
    <p:sldId id="269" r:id="rId8"/>
    <p:sldId id="270" r:id="rId9"/>
    <p:sldId id="271" r:id="rId10"/>
    <p:sldId id="268" r:id="rId11"/>
    <p:sldId id="263" r:id="rId1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D8A05-35E5-4593-A825-D54F0F0DC201}" type="datetimeFigureOut">
              <a:rPr lang="ru-RU" smtClean="0"/>
              <a:t>01.10.2022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7FDB0-A808-4606-AE34-60F536FEBE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FDB0-A808-4606-AE34-60F536FEBEF4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FDB0-A808-4606-AE34-60F536FEBEF4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134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089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053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2631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13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909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42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8233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8623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590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541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29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2F62D939-E63C-4354-8798-5A6A6C18C2B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7CEC6FE-4BDD-4C35-9535-72F7BDBE25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1562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fld id="{070A2AF8-7439-443C-ADC4-16B46D1DC7B2}" type="datetime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01.10.2022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A07D5745-CFB2-44D2-A240-C452D9AF64D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48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B3F1B9-A4BC-45AF-BCDC-4481BCDA29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0052" y="295422"/>
            <a:ext cx="7358360" cy="5396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314799" y="368820"/>
            <a:ext cx="8514402" cy="612036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B83885-4CA4-4383-9669-94D77976FACF}"/>
              </a:ext>
            </a:extLst>
          </p:cNvPr>
          <p:cNvSpPr txBox="1"/>
          <p:nvPr/>
        </p:nvSpPr>
        <p:spPr>
          <a:xfrm>
            <a:off x="3045506" y="2184828"/>
            <a:ext cx="3728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!</a:t>
            </a:r>
            <a:r>
              <a:rPr lang="ru-RU" sz="4400" b="1" dirty="0">
                <a:solidFill>
                  <a:schemeClr val="tx2"/>
                </a:solidFill>
                <a:latin typeface="Book Antiqua" panose="02040602050305030304" pitchFamily="18" charset="0"/>
              </a:rPr>
              <a:t> Спасибо</a:t>
            </a:r>
            <a:r>
              <a:rPr lang="ru-RU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 за внимание!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20FD817-B2F0-4A14-8251-FFDA002220F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5394959" y="1014632"/>
            <a:ext cx="3538025" cy="347823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Седина пусть пробежалась,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То – от мудрости лишь след…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Ваше сердце не остыло –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Будто вам лишь 20 лет!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Никогда не унывайте,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Не пристало унывать!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Вы душою молодые…</a:t>
            </a:r>
            <a:b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</a:b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Говорим </a:t>
            </a: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вам: так</a:t>
            </a:r>
            <a:r>
              <a:rPr lang="ru-RU" sz="1800" b="1" dirty="0">
                <a:solidFill>
                  <a:schemeClr val="tx2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 держать! </a:t>
            </a:r>
            <a:endParaRPr lang="ru-RU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Павел\Desktop\ДЕНЬ ПОЖИЛОГО ЧЕЛОВЕКА\IMG-20220929-WA0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5471"/>
            <a:ext cx="4216676" cy="5622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157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409312-EC15-4DBC-99B6-D78D2B01962D}"/>
              </a:ext>
            </a:extLst>
          </p:cNvPr>
          <p:cNvSpPr txBox="1"/>
          <p:nvPr/>
        </p:nvSpPr>
        <p:spPr>
          <a:xfrm>
            <a:off x="5008098" y="590843"/>
            <a:ext cx="37286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Проблемная ситуация: «Почему День пожилого человека отмечают осенью?»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Осень! Тихо шелестят листья за окнами, природа приходит в состояние умиротворенности и покоя. Возраст зрелых, мудрых людей часто называют осенью жизни. Ведь в жизни людей наступает пора, когда бурные годы весны, молодости остались чуть позади. Она красивая и величавая, мудрая и спокойная.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C:\Users\Павел\Desktop\ДЕНЬ ПОЖИЛОГО ЧЕЛОВЕКА\IMG-20220929-WA0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85" y="222225"/>
            <a:ext cx="4217158" cy="5622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538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409312-EC15-4DBC-99B6-D78D2B01962D}"/>
              </a:ext>
            </a:extLst>
          </p:cNvPr>
          <p:cNvSpPr txBox="1"/>
          <p:nvPr/>
        </p:nvSpPr>
        <p:spPr>
          <a:xfrm>
            <a:off x="4783016" y="590843"/>
            <a:ext cx="3953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Родственные связи</a:t>
            </a:r>
          </a:p>
          <a:p>
            <a:endParaRPr lang="ru-RU" sz="2000" dirty="0">
              <a:latin typeface="Book Antiqua" panose="02040602050305030304" pitchFamily="18" charset="0"/>
            </a:endParaRPr>
          </a:p>
          <a:p>
            <a:r>
              <a:rPr lang="ru-RU" sz="2000" dirty="0">
                <a:latin typeface="Book Antiqua" panose="02040602050305030304" pitchFamily="18" charset="0"/>
              </a:rPr>
              <a:t>Кто же такие бабушки и дедушки? 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Это родители ваших мамы и папы! Мама и папа – сыновья и дочки ваших бабушек и дедушек. А вы, ребята, для них внуки.</a:t>
            </a:r>
          </a:p>
        </p:txBody>
      </p:sp>
      <p:pic>
        <p:nvPicPr>
          <p:cNvPr id="3074" name="Picture 2" descr="C:\Users\Павел\Desktop\ДЕНЬ ПОЖИЛОГО ЧЕЛОВЕКА\IMG-20220929-WA0081.jpg"/>
          <p:cNvPicPr>
            <a:picLocks noChangeAspect="1" noChangeArrowheads="1"/>
          </p:cNvPicPr>
          <p:nvPr/>
        </p:nvPicPr>
        <p:blipFill>
          <a:blip r:embed="rId2"/>
          <a:srcRect t="5170" b="21514"/>
          <a:stretch>
            <a:fillRect/>
          </a:stretch>
        </p:blipFill>
        <p:spPr bwMode="auto">
          <a:xfrm>
            <a:off x="543341" y="0"/>
            <a:ext cx="3631094" cy="5915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891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409312-EC15-4DBC-99B6-D78D2B01962D}"/>
              </a:ext>
            </a:extLst>
          </p:cNvPr>
          <p:cNvSpPr txBox="1"/>
          <p:nvPr/>
        </p:nvSpPr>
        <p:spPr>
          <a:xfrm>
            <a:off x="5614335" y="577590"/>
            <a:ext cx="35296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Д/и «Скажи наоборот»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just"/>
            <a:r>
              <a:rPr lang="ru-RU" sz="2000" b="0" i="0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Молодой дедушка - … </a:t>
            </a:r>
          </a:p>
          <a:p>
            <a:pPr algn="just"/>
            <a:endParaRPr lang="ru-RU" sz="2000" b="0" i="0" dirty="0">
              <a:solidFill>
                <a:srgbClr val="111111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Веселая бабушка - …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Быстрый дедушка -…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Добрая бабушка - ….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ru-RU" sz="2000" b="0" i="0" u="none" strike="noStrike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Высокий дедушка - …</a:t>
            </a:r>
            <a:endParaRPr lang="ru-RU" sz="2000" b="0" i="0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4098" name="Picture 2" descr="C:\Users\Павел\Desktop\ДЕНЬ ПОЖИЛОГО ЧЕЛОВЕКА\IMG-20220929-WA0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25" y="388141"/>
            <a:ext cx="5259317" cy="4992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417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409312-EC15-4DBC-99B6-D78D2B01962D}"/>
              </a:ext>
            </a:extLst>
          </p:cNvPr>
          <p:cNvSpPr txBox="1"/>
          <p:nvPr/>
        </p:nvSpPr>
        <p:spPr>
          <a:xfrm>
            <a:off x="4783016" y="590843"/>
            <a:ext cx="3953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Загадка 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l" fontAlgn="base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Дедушка и бабушка</a:t>
            </a:r>
          </a:p>
          <a:p>
            <a:pPr algn="l" fontAlgn="base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Были молодыми, </a:t>
            </a:r>
          </a:p>
          <a:p>
            <a:pPr algn="l" fontAlgn="base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А теперь состарились, </a:t>
            </a:r>
          </a:p>
          <a:p>
            <a:pPr algn="l" fontAlgn="base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Стали ... </a:t>
            </a:r>
            <a:r>
              <a:rPr lang="ru-RU" sz="2000" i="1" dirty="0">
                <a:solidFill>
                  <a:srgbClr val="605036"/>
                </a:solidFill>
                <a:latin typeface="Book Antiqua" panose="02040602050305030304" pitchFamily="18" charset="0"/>
              </a:rPr>
              <a:t>(пожилыми)</a:t>
            </a:r>
            <a:endParaRPr lang="ru-RU" sz="2000" b="0" i="0" dirty="0">
              <a:solidFill>
                <a:srgbClr val="605036"/>
              </a:solidFill>
              <a:effectLst/>
              <a:latin typeface="Book Antiqua" panose="02040602050305030304" pitchFamily="18" charset="0"/>
            </a:endParaRP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8194" name="Picture 2" descr="C:\Users\Павел\Desktop\ДЕНЬ ПОЖИЛОГО ЧЕЛОВЕКА\IMG-20220929-WA0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911" y="251791"/>
            <a:ext cx="4205080" cy="56067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096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409312-EC15-4DBC-99B6-D78D2B01962D}"/>
              </a:ext>
            </a:extLst>
          </p:cNvPr>
          <p:cNvSpPr txBox="1"/>
          <p:nvPr/>
        </p:nvSpPr>
        <p:spPr>
          <a:xfrm>
            <a:off x="4783016" y="590843"/>
            <a:ext cx="3953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Загадка 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l" fontAlgn="base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На портрете парень бравый -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Это дед мой молодой.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И горжусь я им по праву,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Хоть он стал совсем ... </a:t>
            </a:r>
            <a:r>
              <a:rPr lang="ru-RU" sz="2000" b="0" i="1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(седой)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C:\Users\Павел\Desktop\ДЕНЬ ПОЖИЛОГО ЧЕЛОВЕКА\IMG-20220929-WA0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536" y="278917"/>
            <a:ext cx="3691245" cy="5485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443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409312-EC15-4DBC-99B6-D78D2B01962D}"/>
              </a:ext>
            </a:extLst>
          </p:cNvPr>
          <p:cNvSpPr txBox="1"/>
          <p:nvPr/>
        </p:nvSpPr>
        <p:spPr>
          <a:xfrm>
            <a:off x="4783016" y="590843"/>
            <a:ext cx="39537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Загадка 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ctr"/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Не молода совсем она,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А как глаза искрятся!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А руки добрые её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Работы не боятся.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Я напишу её портрет,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Оставлю лучших ей конфет,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Скажу, друзья, вам не тая,</a:t>
            </a:r>
            <a:r>
              <a:rPr lang="ru-RU" sz="2000" dirty="0">
                <a:latin typeface="Book Antiqua" panose="02040602050305030304" pitchFamily="18" charset="0"/>
              </a:rPr>
              <a:t/>
            </a:r>
            <a:br>
              <a:rPr lang="ru-RU" sz="2000" dirty="0">
                <a:latin typeface="Book Antiqua" panose="02040602050305030304" pitchFamily="18" charset="0"/>
              </a:rPr>
            </a:br>
            <a:r>
              <a:rPr lang="ru-RU" sz="2000" b="0" i="0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Ведь это — … </a:t>
            </a:r>
            <a:r>
              <a:rPr lang="ru-RU" sz="2000" b="0" i="1" dirty="0">
                <a:solidFill>
                  <a:srgbClr val="605036"/>
                </a:solidFill>
                <a:effectLst/>
                <a:latin typeface="Book Antiqua" panose="02040602050305030304" pitchFamily="18" charset="0"/>
              </a:rPr>
              <a:t>(бабушка моя)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7170" name="Picture 2" descr="C:\Users\Павел\Desktop\ДЕНЬ ПОЖИЛОГО ЧЕЛОВЕКА\IMG-20220930-WA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271" y="212034"/>
            <a:ext cx="4184374" cy="557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446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14F041-06C3-4ABA-977D-464292E3F095}"/>
              </a:ext>
            </a:extLst>
          </p:cNvPr>
          <p:cNvSpPr txBox="1"/>
          <p:nvPr/>
        </p:nvSpPr>
        <p:spPr>
          <a:xfrm>
            <a:off x="5176911" y="590843"/>
            <a:ext cx="37286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Проблемная ситуация: «Как мы можем порадовать наших бабушек и дедушек?»</a:t>
            </a:r>
          </a:p>
          <a:p>
            <a:pPr algn="ctr"/>
            <a:endParaRPr lang="ru-RU" sz="2000" b="1" dirty="0">
              <a:latin typeface="Book Antiqua" panose="02040602050305030304" pitchFamily="18" charset="0"/>
            </a:endParaRPr>
          </a:p>
          <a:p>
            <a:pPr algn="ctr"/>
            <a:r>
              <a:rPr lang="ru-RU" sz="2000" b="0" i="0" dirty="0">
                <a:solidFill>
                  <a:srgbClr val="111111"/>
                </a:solidFill>
                <a:effectLst/>
                <a:latin typeface="Book Antiqua" panose="02040602050305030304" pitchFamily="18" charset="0"/>
              </a:rPr>
              <a:t>Можно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 выразить простое человеческое внимание – и разглаживаются морщинки у глаз, светлее становится взгляд, теплее на сердце пожилого человека.</a:t>
            </a:r>
            <a:endParaRPr lang="ru-RU" sz="2000" b="1" dirty="0">
              <a:latin typeface="Book Antiqua" panose="02040602050305030304" pitchFamily="18" charset="0"/>
            </a:endParaRPr>
          </a:p>
        </p:txBody>
      </p:sp>
      <p:pic>
        <p:nvPicPr>
          <p:cNvPr id="6146" name="Picture 2" descr="C:\Users\Павел\Desktop\ДЕНЬ ПОЖИЛОГО ЧЕЛОВЕКА\IMG-20220929-WA0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084" y="179103"/>
            <a:ext cx="4318404" cy="5757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32211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153</Words>
  <Application>Microsoft Office PowerPoint</Application>
  <PresentationFormat>Экран (4:3)</PresentationFormat>
  <Paragraphs>39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Галерея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Павел</cp:lastModifiedBy>
  <cp:revision>24</cp:revision>
  <dcterms:created xsi:type="dcterms:W3CDTF">2019-10-01T16:18:55Z</dcterms:created>
  <dcterms:modified xsi:type="dcterms:W3CDTF">2022-10-01T01:15:25Z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