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4" r:id="rId4"/>
    <p:sldId id="265" r:id="rId5"/>
    <p:sldId id="266" r:id="rId6"/>
    <p:sldId id="267" r:id="rId7"/>
    <p:sldId id="268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3" r:id="rId21"/>
    <p:sldId id="269" r:id="rId22"/>
    <p:sldId id="287" r:id="rId23"/>
    <p:sldId id="284" r:id="rId24"/>
    <p:sldId id="285" r:id="rId25"/>
    <p:sldId id="286" r:id="rId26"/>
    <p:sldId id="288" r:id="rId27"/>
    <p:sldId id="289" r:id="rId28"/>
    <p:sldId id="282" r:id="rId29"/>
    <p:sldId id="290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FAFA"/>
    <a:srgbClr val="FF004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>
        <p:scale>
          <a:sx n="70" d="100"/>
          <a:sy n="70" d="100"/>
        </p:scale>
        <p:origin x="-1410" y="-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25.08.2022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0874012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25.08.2022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8004135"/>
      </p:ext>
    </p:extLst>
  </p:cSld>
  <p:clrMapOvr>
    <a:masterClrMapping/>
  </p:clrMapOvr>
  <p:transition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25.08.2022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27074333"/>
      </p:ext>
    </p:extLst>
  </p:cSld>
  <p:clrMapOvr>
    <a:masterClrMapping/>
  </p:clrMapOvr>
  <p:transition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25.08.2022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44265546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25.08.2022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59550234"/>
      </p:ext>
    </p:extLst>
  </p:cSld>
  <p:clrMapOvr>
    <a:masterClrMapping/>
  </p:clrMapOvr>
  <p:transition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25.08.2022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49083979"/>
      </p:ext>
    </p:extLst>
  </p:cSld>
  <p:clrMapOvr>
    <a:masterClrMapping/>
  </p:clrMapOvr>
  <p:transition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25.08.2022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86000564"/>
      </p:ext>
    </p:extLst>
  </p:cSld>
  <p:clrMapOvr>
    <a:masterClrMapping/>
  </p:clrMapOvr>
  <p:transition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25.08.2022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04350927"/>
      </p:ext>
    </p:extLst>
  </p:cSld>
  <p:clrMapOvr>
    <a:masterClrMapping/>
  </p:clrMapOvr>
  <p:transition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25.08.2022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74920567"/>
      </p:ext>
    </p:extLst>
  </p:cSld>
  <p:clrMapOvr>
    <a:masterClrMapping/>
  </p:clrMapOvr>
  <p:transition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25.08.2022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91012904"/>
      </p:ext>
    </p:extLst>
  </p:cSld>
  <p:clrMapOvr>
    <a:masterClrMapping/>
  </p:clrMapOvr>
  <p:transition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25.08.2022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34140566"/>
      </p:ext>
    </p:extLst>
  </p:cSld>
  <p:clrMapOvr>
    <a:masterClrMapping/>
  </p:clrMapOvr>
  <p:transition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pPr/>
              <a:t>25.08.2022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heel spokes="1"/>
  </p:transition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4275" y="218365"/>
            <a:ext cx="7724633" cy="3545856"/>
          </a:xfrm>
        </p:spPr>
        <p:txBody>
          <a:bodyPr>
            <a:normAutofit/>
          </a:bodyPr>
          <a:lstStyle/>
          <a:p>
            <a:r>
              <a:rPr lang="ru-RU" sz="4800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Игровые технологии как одно из средств организации учебного процесса на уроках.</a:t>
            </a:r>
            <a:endParaRPr lang="ru-RU" sz="4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90364" y="3981330"/>
            <a:ext cx="3357350" cy="1846264"/>
          </a:xfrm>
        </p:spPr>
        <p:txBody>
          <a:bodyPr>
            <a:normAutofit fontScale="92500"/>
          </a:bodyPr>
          <a:lstStyle/>
          <a:p>
            <a:r>
              <a:rPr lang="ru-RU" sz="2400" kern="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Автор: Позднякова Валентина Викторовна, учитель начальных классов МОАУ СОШ с. Светиловки им. П.Е. Горы.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1693832873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14974" y="583020"/>
            <a:ext cx="374173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Функции игры</a:t>
            </a:r>
            <a:endParaRPr lang="ru-RU" sz="4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378424" y="1255593"/>
            <a:ext cx="627797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lvl="0" indent="-27305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ru-RU" sz="4000" b="1" dirty="0" smtClean="0">
                <a:solidFill>
                  <a:srgbClr val="00B0F0"/>
                </a:solidFill>
              </a:rPr>
              <a:t>Развлекательная.</a:t>
            </a:r>
          </a:p>
          <a:p>
            <a:pPr marL="273050" lvl="0" indent="-27305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ru-RU" sz="4000" b="1" dirty="0" smtClean="0">
                <a:solidFill>
                  <a:srgbClr val="00B0F0"/>
                </a:solidFill>
              </a:rPr>
              <a:t>Коммуникативная.</a:t>
            </a:r>
          </a:p>
          <a:p>
            <a:pPr marL="273050" lvl="0" indent="-27305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ru-RU" sz="4000" b="1" dirty="0" smtClean="0">
                <a:solidFill>
                  <a:srgbClr val="00B0F0"/>
                </a:solidFill>
              </a:rPr>
              <a:t>Терапевтическая. </a:t>
            </a:r>
          </a:p>
          <a:p>
            <a:pPr marL="273050" lvl="0" indent="-27305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ru-RU" sz="4000" b="1" dirty="0" smtClean="0">
                <a:solidFill>
                  <a:srgbClr val="00B0F0"/>
                </a:solidFill>
              </a:rPr>
              <a:t> Диагностическая. </a:t>
            </a:r>
          </a:p>
          <a:p>
            <a:pPr marL="273050" lvl="0" indent="-27305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ru-RU" sz="4000" b="1" dirty="0" smtClean="0">
                <a:solidFill>
                  <a:srgbClr val="00B0F0"/>
                </a:solidFill>
              </a:rPr>
              <a:t>Коррекционная.</a:t>
            </a:r>
          </a:p>
          <a:p>
            <a:pPr marL="273050" lvl="0" indent="-27305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ru-RU" sz="4000" b="1" dirty="0" smtClean="0">
                <a:solidFill>
                  <a:srgbClr val="00B0F0"/>
                </a:solidFill>
              </a:rPr>
              <a:t>Социализация.</a:t>
            </a:r>
            <a:endParaRPr lang="ru-RU" sz="40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05470" y="477672"/>
            <a:ext cx="645539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kern="0" dirty="0" smtClean="0">
                <a:solidFill>
                  <a:srgbClr val="FF0000"/>
                </a:solidFill>
              </a:rPr>
              <a:t>В игре активизируются психические процессы</a:t>
            </a:r>
            <a:r>
              <a:rPr lang="ru-RU" sz="4400" kern="0" dirty="0" smtClean="0">
                <a:solidFill>
                  <a:srgbClr val="E5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</a:t>
            </a:r>
            <a:endParaRPr lang="ru-RU" sz="4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87355" y="1842448"/>
            <a:ext cx="5882185" cy="38759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Aft>
                <a:spcPct val="0"/>
              </a:spcAft>
              <a:buClr>
                <a:srgbClr val="00CCFF"/>
              </a:buClr>
              <a:buSzPct val="65000"/>
              <a:buFont typeface="Wingdings" pitchFamily="2" charset="2"/>
              <a:buChar char="n"/>
              <a:defRPr/>
            </a:pPr>
            <a:r>
              <a:rPr lang="ru-RU" sz="4000" b="1" kern="0" dirty="0" smtClean="0">
                <a:solidFill>
                  <a:srgbClr val="00B0F0"/>
                </a:solidFill>
              </a:rPr>
              <a:t>Внимание;</a:t>
            </a:r>
          </a:p>
          <a:p>
            <a:pPr lvl="0" fontAlgn="base">
              <a:spcAft>
                <a:spcPct val="0"/>
              </a:spcAft>
              <a:buClr>
                <a:srgbClr val="00CCFF"/>
              </a:buClr>
              <a:buSzPct val="65000"/>
              <a:buFont typeface="Wingdings" pitchFamily="2" charset="2"/>
              <a:buChar char="n"/>
              <a:defRPr/>
            </a:pPr>
            <a:r>
              <a:rPr lang="ru-RU" sz="4000" b="1" kern="0" dirty="0" smtClean="0">
                <a:solidFill>
                  <a:srgbClr val="00B0F0"/>
                </a:solidFill>
              </a:rPr>
              <a:t>Запоминание;</a:t>
            </a:r>
          </a:p>
          <a:p>
            <a:pPr lvl="0" fontAlgn="base">
              <a:spcAft>
                <a:spcPct val="0"/>
              </a:spcAft>
              <a:buClr>
                <a:srgbClr val="00CCFF"/>
              </a:buClr>
              <a:buSzPct val="65000"/>
              <a:buFont typeface="Wingdings" pitchFamily="2" charset="2"/>
              <a:buChar char="n"/>
              <a:defRPr/>
            </a:pPr>
            <a:r>
              <a:rPr lang="ru-RU" sz="4000" b="1" kern="0" dirty="0" smtClean="0">
                <a:solidFill>
                  <a:srgbClr val="00B0F0"/>
                </a:solidFill>
              </a:rPr>
              <a:t>Интерес;</a:t>
            </a:r>
          </a:p>
          <a:p>
            <a:pPr lvl="0" fontAlgn="base">
              <a:spcAft>
                <a:spcPct val="0"/>
              </a:spcAft>
              <a:buClr>
                <a:srgbClr val="00CCFF"/>
              </a:buClr>
              <a:buSzPct val="65000"/>
              <a:buFont typeface="Wingdings" pitchFamily="2" charset="2"/>
              <a:buChar char="n"/>
              <a:defRPr/>
            </a:pPr>
            <a:r>
              <a:rPr lang="ru-RU" sz="4000" b="1" kern="0" dirty="0" smtClean="0">
                <a:solidFill>
                  <a:srgbClr val="00B0F0"/>
                </a:solidFill>
              </a:rPr>
              <a:t>Восприятие;</a:t>
            </a:r>
          </a:p>
          <a:p>
            <a:pPr lvl="0" fontAlgn="base">
              <a:spcAft>
                <a:spcPct val="0"/>
              </a:spcAft>
              <a:buClr>
                <a:srgbClr val="00CCFF"/>
              </a:buClr>
              <a:buSzPct val="65000"/>
              <a:buFont typeface="Wingdings" pitchFamily="2" charset="2"/>
              <a:buChar char="n"/>
              <a:defRPr/>
            </a:pPr>
            <a:r>
              <a:rPr lang="ru-RU" sz="4000" b="1" kern="0" dirty="0" smtClean="0">
                <a:solidFill>
                  <a:srgbClr val="00B0F0"/>
                </a:solidFill>
              </a:rPr>
              <a:t>Мышление.</a:t>
            </a:r>
          </a:p>
          <a:p>
            <a:endParaRPr lang="ru-RU" sz="40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64525" y="300250"/>
            <a:ext cx="6564574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Педагогические игры достаточно разнообразны по:</a:t>
            </a: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23582" y="2647665"/>
            <a:ext cx="667375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lvl="0" indent="-273050" fontAlgn="base"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ru-RU" sz="3600" b="1" dirty="0" smtClean="0">
                <a:solidFill>
                  <a:srgbClr val="00B0F0"/>
                </a:solidFill>
              </a:rPr>
              <a:t>дидактическим целям;</a:t>
            </a:r>
          </a:p>
          <a:p>
            <a:pPr marL="273050" lvl="0" indent="-273050" fontAlgn="base"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ru-RU" sz="3600" b="1" dirty="0" smtClean="0">
                <a:solidFill>
                  <a:srgbClr val="00B0F0"/>
                </a:solidFill>
              </a:rPr>
              <a:t> организационной структуре;</a:t>
            </a:r>
          </a:p>
          <a:p>
            <a:pPr marL="273050" lvl="0" indent="-273050" fontAlgn="base"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ru-RU" sz="3600" b="1" dirty="0" smtClean="0">
                <a:solidFill>
                  <a:srgbClr val="00B0F0"/>
                </a:solidFill>
              </a:rPr>
              <a:t> возрастным возможностям их использования; </a:t>
            </a:r>
          </a:p>
          <a:p>
            <a:pPr marL="273050" lvl="0" indent="-273050" fontAlgn="base"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ru-RU" sz="3600" b="1" dirty="0" smtClean="0">
                <a:solidFill>
                  <a:srgbClr val="00B0F0"/>
                </a:solidFill>
              </a:rPr>
              <a:t>специфике содержания.</a:t>
            </a:r>
            <a:endParaRPr lang="ru-RU" sz="36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01002" y="586854"/>
            <a:ext cx="631891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Система использования игровых технологий</a:t>
            </a:r>
            <a:endParaRPr lang="ru-RU" sz="4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255594" y="2292823"/>
            <a:ext cx="6277969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lvl="0" indent="-273050" fontAlgn="base"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ru-RU" sz="4000" b="1" dirty="0" smtClean="0">
                <a:solidFill>
                  <a:srgbClr val="00B0F0"/>
                </a:solidFill>
              </a:rPr>
              <a:t>настольные игры;</a:t>
            </a:r>
          </a:p>
          <a:p>
            <a:pPr marL="273050" lvl="0" indent="-273050" fontAlgn="base"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ru-RU" sz="4000" b="1" dirty="0" smtClean="0">
                <a:solidFill>
                  <a:srgbClr val="00B0F0"/>
                </a:solidFill>
              </a:rPr>
              <a:t> дидактические игры;</a:t>
            </a:r>
          </a:p>
          <a:p>
            <a:pPr marL="273050" lvl="0" indent="-273050" fontAlgn="base"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ru-RU" sz="4000" b="1" dirty="0" smtClean="0">
                <a:solidFill>
                  <a:srgbClr val="00B0F0"/>
                </a:solidFill>
              </a:rPr>
              <a:t> сюжетно – ролевые;</a:t>
            </a:r>
          </a:p>
          <a:p>
            <a:pPr marL="273050" lvl="0" indent="-273050" fontAlgn="base"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ru-RU" sz="4000" b="1" dirty="0" smtClean="0">
                <a:solidFill>
                  <a:srgbClr val="00B0F0"/>
                </a:solidFill>
              </a:rPr>
              <a:t> интеллектуальные игры.</a:t>
            </a:r>
          </a:p>
          <a:p>
            <a:endParaRPr lang="ru-RU" sz="40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27257" y="610316"/>
            <a:ext cx="448084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Настольные игры</a:t>
            </a:r>
            <a:endParaRPr lang="ru-RU" sz="4400" dirty="0"/>
          </a:p>
        </p:txBody>
      </p:sp>
      <p:pic>
        <p:nvPicPr>
          <p:cNvPr id="5" name="Содержимое 3" descr="33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0238" y="1751382"/>
            <a:ext cx="2066925" cy="443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Содержимое 6" descr="4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51135" y="2155913"/>
            <a:ext cx="4686402" cy="2890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28300" y="627797"/>
            <a:ext cx="622337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Дидактические игры</a:t>
            </a:r>
            <a:br>
              <a:rPr lang="ru-RU" sz="4400" b="1" dirty="0" smtClean="0">
                <a:solidFill>
                  <a:srgbClr val="FF0000"/>
                </a:solidFill>
              </a:rPr>
            </a:br>
            <a:endParaRPr lang="ru-RU" sz="4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598966" y="1879558"/>
            <a:ext cx="352731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solidFill>
                  <a:srgbClr val="00B0F0"/>
                </a:solidFill>
              </a:rPr>
              <a:t>Узнай предмет</a:t>
            </a:r>
            <a:endParaRPr lang="ru-RU" sz="4000" b="1" dirty="0">
              <a:solidFill>
                <a:srgbClr val="00B0F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10277" y="2575594"/>
            <a:ext cx="432996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solidFill>
                  <a:srgbClr val="00B0F0"/>
                </a:solidFill>
              </a:rPr>
              <a:t>Игры-путешествия</a:t>
            </a:r>
            <a:endParaRPr lang="ru-RU" sz="4000" b="1" dirty="0">
              <a:solidFill>
                <a:srgbClr val="00B0F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45262" y="3462698"/>
            <a:ext cx="551183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solidFill>
                  <a:srgbClr val="00B0F0"/>
                </a:solidFill>
              </a:rPr>
              <a:t>Игры- конструирование</a:t>
            </a:r>
            <a:endParaRPr lang="ru-RU" sz="40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5880" y="760442"/>
            <a:ext cx="618964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Интеллектуальные игры</a:t>
            </a:r>
            <a:endParaRPr lang="ru-RU" sz="4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398895" y="2188605"/>
            <a:ext cx="4572000" cy="218521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73050" lvl="0" indent="-27305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ru-RU" sz="4000" b="1" dirty="0" smtClean="0">
                <a:solidFill>
                  <a:srgbClr val="00B0F0"/>
                </a:solidFill>
              </a:rPr>
              <a:t>Игры</a:t>
            </a:r>
          </a:p>
          <a:p>
            <a:pPr marL="273050" lvl="0" indent="-27305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ru-RU" sz="4000" b="1" dirty="0" smtClean="0">
                <a:solidFill>
                  <a:srgbClr val="00B0F0"/>
                </a:solidFill>
              </a:rPr>
              <a:t>Викторины</a:t>
            </a:r>
          </a:p>
          <a:p>
            <a:pPr marL="273050" lvl="0" indent="-27305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ru-RU" sz="4000" b="1" dirty="0" smtClean="0">
                <a:solidFill>
                  <a:srgbClr val="00B0F0"/>
                </a:solidFill>
              </a:rPr>
              <a:t>Загадки</a:t>
            </a:r>
            <a:endParaRPr lang="ru-RU" sz="40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50878" y="204716"/>
            <a:ext cx="6400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kern="0" dirty="0" smtClean="0">
                <a:solidFill>
                  <a:srgbClr val="FF0000"/>
                </a:solidFill>
              </a:rPr>
              <a:t>На своих уроках использую следующие игры:</a:t>
            </a:r>
            <a:endParaRPr lang="ru-RU" sz="4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37231" y="1487422"/>
            <a:ext cx="7124131" cy="48690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  <a:buFont typeface="Wingdings" pitchFamily="2" charset="2"/>
              <a:buChar char="n"/>
              <a:defRPr/>
            </a:pPr>
            <a:r>
              <a:rPr lang="ru-RU" sz="3200" b="1" kern="0" dirty="0" smtClean="0">
                <a:solidFill>
                  <a:srgbClr val="00B0F0"/>
                </a:solidFill>
              </a:rPr>
              <a:t>Игры - миниатюры;</a:t>
            </a:r>
          </a:p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  <a:buFont typeface="Wingdings" pitchFamily="2" charset="2"/>
              <a:buChar char="n"/>
              <a:defRPr/>
            </a:pPr>
            <a:r>
              <a:rPr lang="ru-RU" sz="3200" b="1" kern="0" dirty="0" smtClean="0">
                <a:solidFill>
                  <a:srgbClr val="00B0F0"/>
                </a:solidFill>
              </a:rPr>
              <a:t>«Третий лишний»;</a:t>
            </a:r>
          </a:p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  <a:buFont typeface="Wingdings" pitchFamily="2" charset="2"/>
              <a:buChar char="n"/>
              <a:defRPr/>
            </a:pPr>
            <a:r>
              <a:rPr lang="ru-RU" sz="3200" b="1" kern="0" dirty="0" smtClean="0">
                <a:solidFill>
                  <a:srgbClr val="00B0F0"/>
                </a:solidFill>
              </a:rPr>
              <a:t>«Составь слово»;</a:t>
            </a:r>
          </a:p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  <a:buFont typeface="Wingdings" pitchFamily="2" charset="2"/>
              <a:buChar char="n"/>
              <a:defRPr/>
            </a:pPr>
            <a:r>
              <a:rPr lang="ru-RU" sz="3200" b="1" kern="0" dirty="0" smtClean="0">
                <a:solidFill>
                  <a:srgbClr val="00B0F0"/>
                </a:solidFill>
              </a:rPr>
              <a:t>«Зоологическое лото»;</a:t>
            </a:r>
          </a:p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  <a:buFont typeface="Wingdings" pitchFamily="2" charset="2"/>
              <a:buChar char="n"/>
              <a:defRPr/>
            </a:pPr>
            <a:r>
              <a:rPr lang="ru-RU" sz="3200" b="1" kern="0" dirty="0" smtClean="0">
                <a:solidFill>
                  <a:srgbClr val="00B0F0"/>
                </a:solidFill>
              </a:rPr>
              <a:t>«</a:t>
            </a:r>
            <a:r>
              <a:rPr lang="ru-RU" sz="3200" b="1" kern="0" dirty="0" err="1" smtClean="0">
                <a:solidFill>
                  <a:srgbClr val="00B0F0"/>
                </a:solidFill>
              </a:rPr>
              <a:t>Синквейн</a:t>
            </a:r>
            <a:r>
              <a:rPr lang="ru-RU" sz="3200" b="1" kern="0" dirty="0" smtClean="0">
                <a:solidFill>
                  <a:srgbClr val="00B0F0"/>
                </a:solidFill>
              </a:rPr>
              <a:t>»;</a:t>
            </a:r>
          </a:p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  <a:buFont typeface="Wingdings" pitchFamily="2" charset="2"/>
              <a:buChar char="n"/>
              <a:defRPr/>
            </a:pPr>
            <a:r>
              <a:rPr lang="ru-RU" sz="3200" b="1" kern="0" dirty="0" smtClean="0">
                <a:solidFill>
                  <a:srgbClr val="00B0F0"/>
                </a:solidFill>
              </a:rPr>
              <a:t>Кроссворды, чайнворды;</a:t>
            </a:r>
          </a:p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  <a:buFont typeface="Wingdings" pitchFamily="2" charset="2"/>
              <a:buChar char="n"/>
              <a:defRPr/>
            </a:pPr>
            <a:r>
              <a:rPr lang="ru-RU" sz="3200" b="1" kern="0" dirty="0" smtClean="0">
                <a:solidFill>
                  <a:srgbClr val="00B0F0"/>
                </a:solidFill>
              </a:rPr>
              <a:t>«Продолжи рассказ»;</a:t>
            </a:r>
          </a:p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  <a:buFont typeface="Wingdings" pitchFamily="2" charset="2"/>
              <a:buChar char="n"/>
              <a:defRPr/>
            </a:pPr>
            <a:r>
              <a:rPr lang="ru-RU" sz="3200" b="1" kern="0" dirty="0" smtClean="0">
                <a:solidFill>
                  <a:srgbClr val="00B0F0"/>
                </a:solidFill>
              </a:rPr>
              <a:t>«Найди маму»;</a:t>
            </a:r>
          </a:p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  <a:buFont typeface="Wingdings" pitchFamily="2" charset="2"/>
              <a:buChar char="n"/>
              <a:defRPr/>
            </a:pPr>
            <a:r>
              <a:rPr lang="ru-RU" sz="3200" b="1" kern="0" dirty="0" smtClean="0">
                <a:solidFill>
                  <a:srgbClr val="00B0F0"/>
                </a:solidFill>
              </a:rPr>
              <a:t>«Что? Где? Когда?» и другие.</a:t>
            </a:r>
            <a:endParaRPr lang="ru-RU" sz="3200" b="1" kern="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41696" y="0"/>
            <a:ext cx="7219665" cy="6620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450"/>
              </a:spcBef>
              <a:spcAft>
                <a:spcPts val="450"/>
              </a:spcAft>
            </a:pPr>
            <a:r>
              <a:rPr lang="ru-RU" sz="3600" b="1" dirty="0" smtClean="0">
                <a:solidFill>
                  <a:srgbClr val="FF0000"/>
                </a:solidFill>
                <a:ea typeface="Times New Roman"/>
                <a:cs typeface="Times New Roman"/>
              </a:rPr>
              <a:t>«за» использование игровых технологий:</a:t>
            </a:r>
          </a:p>
          <a:p>
            <a:pPr>
              <a:spcBef>
                <a:spcPts val="450"/>
              </a:spcBef>
              <a:spcAft>
                <a:spcPts val="450"/>
              </a:spcAft>
            </a:pPr>
            <a:r>
              <a:rPr lang="ru-RU" sz="2400" b="1" dirty="0" smtClean="0">
                <a:solidFill>
                  <a:srgbClr val="00B0F0"/>
                </a:solidFill>
                <a:ea typeface="Times New Roman"/>
                <a:cs typeface="Times New Roman"/>
              </a:rPr>
              <a:t>- игровые технологии способствуют повышению интереса, активизации и развитию мышления;</a:t>
            </a:r>
          </a:p>
          <a:p>
            <a:pPr>
              <a:spcBef>
                <a:spcPts val="450"/>
              </a:spcBef>
              <a:spcAft>
                <a:spcPts val="450"/>
              </a:spcAft>
            </a:pPr>
            <a:r>
              <a:rPr lang="ru-RU" sz="2400" b="1" dirty="0" smtClean="0">
                <a:solidFill>
                  <a:srgbClr val="00B0F0"/>
                </a:solidFill>
                <a:ea typeface="Times New Roman"/>
                <a:cs typeface="Times New Roman"/>
              </a:rPr>
              <a:t>- несет </a:t>
            </a:r>
            <a:r>
              <a:rPr lang="ru-RU" sz="2400" b="1" dirty="0" err="1" smtClean="0">
                <a:solidFill>
                  <a:srgbClr val="00B0F0"/>
                </a:solidFill>
                <a:ea typeface="Times New Roman"/>
                <a:cs typeface="Times New Roman"/>
              </a:rPr>
              <a:t>здоровьесберегающий</a:t>
            </a:r>
            <a:r>
              <a:rPr lang="ru-RU" sz="2400" b="1" dirty="0" smtClean="0">
                <a:solidFill>
                  <a:srgbClr val="00B0F0"/>
                </a:solidFill>
                <a:ea typeface="Times New Roman"/>
                <a:cs typeface="Times New Roman"/>
              </a:rPr>
              <a:t> фактор в развитии и обучении;</a:t>
            </a:r>
          </a:p>
          <a:p>
            <a:pPr>
              <a:spcBef>
                <a:spcPts val="450"/>
              </a:spcBef>
              <a:spcAft>
                <a:spcPts val="450"/>
              </a:spcAft>
            </a:pPr>
            <a:r>
              <a:rPr lang="ru-RU" sz="2400" b="1" dirty="0" smtClean="0">
                <a:solidFill>
                  <a:srgbClr val="00B0F0"/>
                </a:solidFill>
                <a:ea typeface="Times New Roman"/>
                <a:cs typeface="Times New Roman"/>
              </a:rPr>
              <a:t> - идет передача опыта старших поколений младшим;</a:t>
            </a:r>
          </a:p>
          <a:p>
            <a:pPr>
              <a:spcBef>
                <a:spcPts val="450"/>
              </a:spcBef>
              <a:spcAft>
                <a:spcPts val="450"/>
              </a:spcAft>
            </a:pPr>
            <a:r>
              <a:rPr lang="ru-RU" sz="2400" b="1" dirty="0" smtClean="0">
                <a:solidFill>
                  <a:srgbClr val="00B0F0"/>
                </a:solidFill>
                <a:ea typeface="Times New Roman"/>
                <a:cs typeface="Times New Roman"/>
              </a:rPr>
              <a:t>- способствует использованию знаний в новой ситуации;</a:t>
            </a:r>
          </a:p>
          <a:p>
            <a:pPr>
              <a:spcBef>
                <a:spcPts val="450"/>
              </a:spcBef>
              <a:spcAft>
                <a:spcPts val="450"/>
              </a:spcAft>
            </a:pPr>
            <a:r>
              <a:rPr lang="ru-RU" sz="2400" b="1" dirty="0" smtClean="0">
                <a:solidFill>
                  <a:srgbClr val="00B0F0"/>
                </a:solidFill>
                <a:ea typeface="Times New Roman"/>
                <a:cs typeface="Times New Roman"/>
              </a:rPr>
              <a:t>- является естественной формой труда ребенка, приготовлением к будущей жизни;</a:t>
            </a:r>
          </a:p>
          <a:p>
            <a:pPr>
              <a:spcBef>
                <a:spcPts val="450"/>
              </a:spcBef>
              <a:spcAft>
                <a:spcPts val="450"/>
              </a:spcAft>
            </a:pPr>
            <a:r>
              <a:rPr lang="ru-RU" sz="2400" b="1" dirty="0" smtClean="0">
                <a:solidFill>
                  <a:srgbClr val="00B0F0"/>
                </a:solidFill>
                <a:ea typeface="Times New Roman"/>
                <a:cs typeface="Times New Roman"/>
              </a:rPr>
              <a:t>- способствует объединению коллектива и формированию ответственности. </a:t>
            </a:r>
            <a:endParaRPr lang="ru-RU" sz="2400" b="1" dirty="0">
              <a:solidFill>
                <a:srgbClr val="00B0F0"/>
              </a:solidFill>
              <a:ea typeface="Times New Roman"/>
              <a:cs typeface="Times New Roman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37230" y="395785"/>
            <a:ext cx="6851176" cy="58423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450"/>
              </a:spcBef>
              <a:spcAft>
                <a:spcPts val="450"/>
              </a:spcAft>
            </a:pPr>
            <a:r>
              <a:rPr lang="ru-RU" sz="3600" b="1" dirty="0" smtClean="0">
                <a:solidFill>
                  <a:srgbClr val="FF0000"/>
                </a:solidFill>
                <a:ea typeface="Times New Roman"/>
                <a:cs typeface="Times New Roman"/>
              </a:rPr>
              <a:t>«Минусы»  при использовании игровых технологий :</a:t>
            </a:r>
          </a:p>
          <a:p>
            <a:pPr>
              <a:spcBef>
                <a:spcPts val="450"/>
              </a:spcBef>
              <a:spcAft>
                <a:spcPts val="450"/>
              </a:spcAft>
            </a:pPr>
            <a:r>
              <a:rPr lang="ru-RU" sz="2800" b="1" dirty="0" smtClean="0">
                <a:solidFill>
                  <a:srgbClr val="00B0F0"/>
                </a:solidFill>
                <a:ea typeface="Times New Roman"/>
                <a:cs typeface="Times New Roman"/>
              </a:rPr>
              <a:t>- сложность в организации и проблемы с дисциплиной;( так как я веду два класса)</a:t>
            </a:r>
          </a:p>
          <a:p>
            <a:pPr>
              <a:spcBef>
                <a:spcPts val="450"/>
              </a:spcBef>
              <a:spcAft>
                <a:spcPts val="450"/>
              </a:spcAft>
            </a:pPr>
            <a:r>
              <a:rPr lang="ru-RU" sz="2800" b="1" dirty="0" smtClean="0">
                <a:solidFill>
                  <a:srgbClr val="00B0F0"/>
                </a:solidFill>
                <a:ea typeface="Times New Roman"/>
                <a:cs typeface="Times New Roman"/>
              </a:rPr>
              <a:t>- подготовка требует больших затрат времени, нежели ее проведение;</a:t>
            </a:r>
          </a:p>
          <a:p>
            <a:pPr>
              <a:spcBef>
                <a:spcPts val="450"/>
              </a:spcBef>
              <a:spcAft>
                <a:spcPts val="450"/>
              </a:spcAft>
            </a:pPr>
            <a:r>
              <a:rPr lang="ru-RU" sz="2800" b="1" dirty="0" smtClean="0">
                <a:solidFill>
                  <a:srgbClr val="00B0F0"/>
                </a:solidFill>
                <a:ea typeface="Times New Roman"/>
                <a:cs typeface="Times New Roman"/>
              </a:rPr>
              <a:t>- увлекаясь игровой оболочкой можно потерять образовательное содержание;</a:t>
            </a:r>
          </a:p>
          <a:p>
            <a:pPr>
              <a:spcBef>
                <a:spcPts val="450"/>
              </a:spcBef>
              <a:spcAft>
                <a:spcPts val="450"/>
              </a:spcAft>
            </a:pPr>
            <a:r>
              <a:rPr lang="ru-RU" sz="2800" b="1" dirty="0" smtClean="0">
                <a:solidFill>
                  <a:srgbClr val="00B0F0"/>
                </a:solidFill>
                <a:ea typeface="Times New Roman"/>
                <a:cs typeface="Times New Roman"/>
              </a:rPr>
              <a:t> - невозможность использовать на любом материале;</a:t>
            </a:r>
          </a:p>
          <a:p>
            <a:pPr>
              <a:spcBef>
                <a:spcPts val="450"/>
              </a:spcBef>
              <a:spcAft>
                <a:spcPts val="450"/>
              </a:spcAft>
            </a:pPr>
            <a:r>
              <a:rPr lang="ru-RU" sz="2800" b="1" dirty="0" smtClean="0">
                <a:solidFill>
                  <a:srgbClr val="00B0F0"/>
                </a:solidFill>
                <a:ea typeface="Times New Roman"/>
                <a:cs typeface="Times New Roman"/>
              </a:rPr>
              <a:t>- сложность в оценки учащихся.</a:t>
            </a:r>
            <a:endParaRPr lang="ru-RU" sz="2800" b="1" dirty="0">
              <a:solidFill>
                <a:srgbClr val="00B0F0"/>
              </a:solidFill>
              <a:ea typeface="Times New Roman"/>
              <a:cs typeface="Times New Roman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82639" y="777923"/>
            <a:ext cx="6864824" cy="46402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15900">
              <a:lnSpc>
                <a:spcPct val="115000"/>
              </a:lnSpc>
              <a:spcAft>
                <a:spcPts val="0"/>
              </a:spcAft>
            </a:pPr>
            <a:r>
              <a:rPr lang="ru-RU" sz="3600" b="1" dirty="0" smtClean="0">
                <a:solidFill>
                  <a:srgbClr val="FF0000"/>
                </a:solidFill>
                <a:ea typeface="Times New Roman"/>
                <a:cs typeface="Times New Roman"/>
              </a:rPr>
              <a:t>Игра – это огромное окно, через которое в духовный мир ребенка вливается живительный поток представлений, понятий об окружающем мире. </a:t>
            </a:r>
            <a:endParaRPr lang="ru-RU" sz="3600" b="1" dirty="0" smtClean="0">
              <a:solidFill>
                <a:srgbClr val="FF0000"/>
              </a:solidFill>
              <a:ea typeface="Calibri"/>
              <a:cs typeface="Times New Roman"/>
            </a:endParaRPr>
          </a:p>
          <a:p>
            <a:pPr indent="215900" algn="r">
              <a:lnSpc>
                <a:spcPct val="115000"/>
              </a:lnSpc>
              <a:spcAft>
                <a:spcPts val="0"/>
              </a:spcAft>
            </a:pPr>
            <a:r>
              <a:rPr lang="ru-RU" sz="3600" b="1" i="1" dirty="0" smtClean="0">
                <a:solidFill>
                  <a:srgbClr val="FF0000"/>
                </a:solidFill>
                <a:ea typeface="Times New Roman"/>
                <a:cs typeface="Times New Roman"/>
              </a:rPr>
              <a:t> </a:t>
            </a:r>
            <a:endParaRPr lang="ru-RU" sz="3600" b="1" dirty="0" smtClean="0">
              <a:solidFill>
                <a:srgbClr val="FF0000"/>
              </a:solidFill>
              <a:ea typeface="Calibri"/>
              <a:cs typeface="Times New Roman"/>
            </a:endParaRPr>
          </a:p>
          <a:p>
            <a:pPr indent="215900" algn="r">
              <a:lnSpc>
                <a:spcPct val="115000"/>
              </a:lnSpc>
              <a:spcAft>
                <a:spcPts val="0"/>
              </a:spcAft>
            </a:pPr>
            <a:r>
              <a:rPr lang="ru-RU" sz="3600" b="1" i="1" dirty="0" smtClean="0">
                <a:solidFill>
                  <a:srgbClr val="FF0000"/>
                </a:solidFill>
                <a:ea typeface="Times New Roman"/>
                <a:cs typeface="Times New Roman"/>
              </a:rPr>
              <a:t>В. Сухомлинский</a:t>
            </a:r>
            <a:endParaRPr lang="ru-RU" sz="3600" b="1" dirty="0">
              <a:solidFill>
                <a:srgbClr val="FF0000"/>
              </a:solidFill>
              <a:ea typeface="Calibri"/>
              <a:cs typeface="Times New Roman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Админ\Desktop\воспит раб план\для Жени\литературное чтение в рамках фг инсценировка банси\IMG_20211117_09025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1696" y="818866"/>
            <a:ext cx="6605516" cy="5268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Админ\AppData\Local\Microsoft\Windows\Temporary Internet Files\Content.Word\IMG_20211117_12333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51379" y="545910"/>
            <a:ext cx="4831308" cy="5322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Админ\Desktop\воспит раб план\для Жени\литературное чтение в рамках фг инсценировка сказки\IMG_20211117_08553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1779" y="387573"/>
            <a:ext cx="3048000" cy="406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Users\Админ\AppData\Local\Microsoft\Windows\Temporary Internet Files\Content.Word\IMG_20211117_08563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42725" y="427772"/>
            <a:ext cx="3142442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Админ\AppData\Local\Microsoft\Windows\Temporary Internet Files\Content.Word\IMG_20211117_08575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66443" y="2712543"/>
            <a:ext cx="3228975" cy="3753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Админ\AppData\Local\Microsoft\Windows\Temporary Internet Files\Content.Word\IMG_20211117_12305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4067" y="553583"/>
            <a:ext cx="3142966" cy="3868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Админ\AppData\Local\Microsoft\Windows\Temporary Internet Files\Content.Word\IMG_20211117_12310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98752" y="546257"/>
            <a:ext cx="3110979" cy="3875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Админ\AppData\Local\Microsoft\Windows\Temporary Internet Files\Content.Word\IMG_20211117_12310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3736" y="532263"/>
            <a:ext cx="2771022" cy="3875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Админ\AppData\Local\Microsoft\Windows\Temporary Internet Files\Content.Word\IMG_20211117_12391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33436" y="2093296"/>
            <a:ext cx="3476625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Админ\Desktop\Новая папка (3)\Новая папка\с телефона 05.07.2021\Camera\IMG_20201119_10110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7482" y="627797"/>
            <a:ext cx="5950422" cy="4981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Админ\Desktop\Новая папка (3)\Новая папка\с телефона 05.07.2021\Camera\IMG_20210304_14224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3706" y="941696"/>
            <a:ext cx="6346209" cy="4967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Админ\Desktop\Новая папка (3)\Новая папка\с телефона 05.07.2021\Camera\IMG_20210305_09025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0310" y="1064526"/>
            <a:ext cx="5595582" cy="439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Админ\Desktop\Новая папка (3)\Новая папка\с телефона 05.07.2021\Camera\IMG_20210416_11042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4776" y="955344"/>
            <a:ext cx="6059606" cy="4776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39588" y="586560"/>
            <a:ext cx="459247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3600" b="1" dirty="0" smtClean="0">
                <a:solidFill>
                  <a:srgbClr val="00B0F0"/>
                </a:solidFill>
                <a:ea typeface="Calibri"/>
                <a:cs typeface="Times New Roman"/>
              </a:rPr>
              <a:t>Своё выступление хотела бы закончить словами С. Т. </a:t>
            </a:r>
            <a:r>
              <a:rPr lang="ru-RU" sz="3600" b="1" dirty="0" err="1" smtClean="0">
                <a:solidFill>
                  <a:srgbClr val="00B0F0"/>
                </a:solidFill>
                <a:ea typeface="Calibri"/>
                <a:cs typeface="Times New Roman"/>
              </a:rPr>
              <a:t>Шацкого</a:t>
            </a:r>
            <a:endParaRPr lang="ru-RU" sz="3600" b="1" dirty="0">
              <a:solidFill>
                <a:srgbClr val="FF0000"/>
              </a:solidFill>
              <a:ea typeface="Calibri"/>
              <a:cs typeface="Times New Roman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71199" y="554789"/>
            <a:ext cx="2376264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21223" y="2651416"/>
            <a:ext cx="695353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ea typeface="Calibri"/>
                <a:cs typeface="Times New Roman"/>
              </a:rPr>
              <a:t>"</a:t>
            </a:r>
            <a:r>
              <a:rPr lang="ru-RU" sz="3600" b="1" u="sng" dirty="0" smtClean="0">
                <a:solidFill>
                  <a:srgbClr val="FF0000"/>
                </a:solidFill>
                <a:ea typeface="Calibri"/>
                <a:cs typeface="Times New Roman"/>
              </a:rPr>
              <a:t>Игра</a:t>
            </a:r>
            <a:r>
              <a:rPr lang="ru-RU" sz="3600" b="1" dirty="0" smtClean="0">
                <a:solidFill>
                  <a:srgbClr val="FF0000"/>
                </a:solidFill>
                <a:ea typeface="Calibri"/>
                <a:cs typeface="Times New Roman"/>
              </a:rPr>
              <a:t> - это жизненная лаборатория детства, дающая тот аромат, ту атмосферу молодой жизни, без которой эта пора её была бы бесполезна для человечества."</a:t>
            </a:r>
            <a:endParaRPr lang="ru-RU" sz="3600" dirty="0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4650" y="1624083"/>
            <a:ext cx="631891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600" dirty="0" smtClean="0">
                <a:solidFill>
                  <a:srgbClr val="FF0000"/>
                </a:solidFill>
                <a:latin typeface="Annabelle" pitchFamily="66" charset="0"/>
              </a:rPr>
              <a:t>Спасибо за внимание! </a:t>
            </a:r>
            <a:endParaRPr lang="ru-RU" sz="9600" dirty="0">
              <a:solidFill>
                <a:srgbClr val="FF0000"/>
              </a:solidFill>
              <a:latin typeface="Annabelle" pitchFamily="66" charset="0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41946" y="573206"/>
            <a:ext cx="644174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4800" b="1" kern="0" dirty="0" smtClean="0">
                <a:solidFill>
                  <a:srgbClr val="FF0000"/>
                </a:solidFill>
              </a:rPr>
              <a:t>Любая педагогическая технология обладает средствами, активизирующими деятельность учащихся.</a:t>
            </a: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71601" y="619919"/>
            <a:ext cx="59299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kern="0" dirty="0" smtClean="0">
                <a:solidFill>
                  <a:srgbClr val="FF0000"/>
                </a:solidFill>
              </a:rPr>
              <a:t>Их использование позволяет удовлетворить требования к современному уроку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398896" y="2372396"/>
            <a:ext cx="59436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spcAft>
                <a:spcPct val="0"/>
              </a:spcAft>
              <a:buClr>
                <a:srgbClr val="00CCFF"/>
              </a:buClr>
              <a:buSzPct val="65000"/>
              <a:buFont typeface="Wingdings" pitchFamily="2" charset="2"/>
              <a:buChar char="n"/>
              <a:defRPr/>
            </a:pPr>
            <a:r>
              <a:rPr lang="ru-RU" sz="3200" b="1" kern="0" dirty="0" smtClean="0">
                <a:solidFill>
                  <a:srgbClr val="00B0F0"/>
                </a:solidFill>
              </a:rPr>
              <a:t>Сотрудничество между учителем и учащимися;</a:t>
            </a:r>
          </a:p>
          <a:p>
            <a:pPr marL="342900" lvl="0" indent="-342900" fontAlgn="base">
              <a:spcAft>
                <a:spcPct val="0"/>
              </a:spcAft>
              <a:buClr>
                <a:srgbClr val="00CCFF"/>
              </a:buClr>
              <a:buSzPct val="65000"/>
              <a:buFont typeface="Wingdings" pitchFamily="2" charset="2"/>
              <a:buChar char="n"/>
              <a:defRPr/>
            </a:pPr>
            <a:r>
              <a:rPr lang="ru-RU" sz="3200" b="1" kern="0" dirty="0" smtClean="0">
                <a:solidFill>
                  <a:srgbClr val="00B0F0"/>
                </a:solidFill>
              </a:rPr>
              <a:t>Формирование социальных компетенций;</a:t>
            </a:r>
          </a:p>
          <a:p>
            <a:pPr marL="342900" lvl="0" indent="-342900" fontAlgn="base">
              <a:spcAft>
                <a:spcPct val="0"/>
              </a:spcAft>
              <a:buClr>
                <a:srgbClr val="00CCFF"/>
              </a:buClr>
              <a:buSzPct val="65000"/>
              <a:buFont typeface="Wingdings" pitchFamily="2" charset="2"/>
              <a:buChar char="n"/>
              <a:defRPr/>
            </a:pPr>
            <a:r>
              <a:rPr lang="ru-RU" sz="3200" b="1" kern="0" dirty="0" smtClean="0">
                <a:solidFill>
                  <a:srgbClr val="00B0F0"/>
                </a:solidFill>
              </a:rPr>
              <a:t>Изменение роли учителя на уроке как организатора познавательной деятельности учащихся.</a:t>
            </a:r>
            <a:endParaRPr lang="ru-RU" sz="3200" b="1" kern="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12543" y="1509047"/>
            <a:ext cx="6025487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kern="0" dirty="0" smtClean="0">
                <a:solidFill>
                  <a:srgbClr val="FF0000"/>
                </a:solidFill>
              </a:rPr>
              <a:t>Игра – это мощный стимул в обучении, это разнообразная и сильная мотивация.</a:t>
            </a:r>
            <a:endParaRPr lang="ru-RU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01004" y="614150"/>
            <a:ext cx="611419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400" b="1" kern="0" dirty="0" smtClean="0">
                <a:solidFill>
                  <a:srgbClr val="FF0000"/>
                </a:solidFill>
              </a:rPr>
              <a:t>Игра является средством интеллектуального развития, так как в процессе игры активизируются разнообразные умственные процессы.</a:t>
            </a: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71600" y="590604"/>
            <a:ext cx="6161964" cy="5591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kern="0" dirty="0" smtClean="0">
                <a:solidFill>
                  <a:srgbClr val="FF0000"/>
                </a:solidFill>
              </a:rPr>
              <a:t>Игра предполагает участие всех учеников в той мере, на какую они способны. Учебный материал в игре усваивается через все органы приема информации</a:t>
            </a:r>
            <a:r>
              <a:rPr lang="ru-RU" sz="44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  <a:endParaRPr lang="ru-RU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55344" y="477671"/>
            <a:ext cx="6933063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4400" b="1" kern="0" dirty="0" err="1" smtClean="0">
                <a:solidFill>
                  <a:srgbClr val="FF0000"/>
                </a:solidFill>
              </a:rPr>
              <a:t>Соревновательность</a:t>
            </a:r>
            <a:r>
              <a:rPr lang="ru-RU" sz="4400" b="1" kern="0" dirty="0" smtClean="0">
                <a:solidFill>
                  <a:srgbClr val="FF0000"/>
                </a:solidFill>
              </a:rPr>
              <a:t> в работе, возможность посовещаться – все эти игровые элементы способствуют активизации учебной деятельности учащихся, формирует интерес к предмету.</a:t>
            </a: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87188" y="378304"/>
            <a:ext cx="523572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Игровые технологии</a:t>
            </a:r>
            <a:endParaRPr lang="ru-RU" sz="4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23583" y="1146412"/>
            <a:ext cx="678293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lvl="0" indent="-273050" fontAlgn="base"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ru-RU" sz="3200" b="1" dirty="0" smtClean="0">
                <a:solidFill>
                  <a:srgbClr val="00B0F0"/>
                </a:solidFill>
              </a:rPr>
              <a:t>включает достаточно обширную группу методов и приёмов организации педагогического процесса в форме разнообразных педагогических игр, которые отличаются поставленной целью обучения и соответствующим ей педагогическим результатом, которые  характеризуются учебно-познавательной направленностью.</a:t>
            </a:r>
            <a:endParaRPr lang="ru-RU" sz="32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388</Words>
  <Application>Microsoft Office PowerPoint</Application>
  <PresentationFormat>Экран (4:3)</PresentationFormat>
  <Paragraphs>74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Игровые технологии как одно из средств организации учебного процесса на уроках.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Админ</cp:lastModifiedBy>
  <cp:revision>55</cp:revision>
  <dcterms:created xsi:type="dcterms:W3CDTF">2014-11-21T11:00:06Z</dcterms:created>
  <dcterms:modified xsi:type="dcterms:W3CDTF">2022-08-25T04:38:23Z</dcterms:modified>
</cp:coreProperties>
</file>