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sldIdLst>
    <p:sldId id="27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4" r:id="rId17"/>
    <p:sldId id="275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962A-5E5D-42FE-95F3-FE1229024912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E1606-B2ED-4016-81A0-10E9BBDAB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BB7C0-EDE8-4EFA-B08A-B8B284627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2DD6-1D81-439D-8D6C-A90978406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678D-A869-42F2-9C52-C381FC61C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F483-6E10-40E8-9C8E-0604BFC36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81506-7130-4977-A60E-982C3F9C8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CB06B6-88DE-4CEA-BE25-CE7F0C700F48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9620BF-ADF2-4826-B8A8-D226A16E2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59;&#1047;&#1067;&#1050;&#1040;%20&#1044;&#1051;&#1071;%20&#1054;&#1058;&#1050;&#1056;&#1067;&#1058;&#1054;&#1043;&#1054;%20&#1059;&#1056;&#1054;&#1050;&#1040;\Vremena%20goda%20-%20Mai%20-%20Belye%20nochi.%20sol'%20mazhor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858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Выполнила</a:t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>Давыдова Наталия Сергеевна</a:t>
            </a: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dirty="0" smtClean="0">
                <a:solidFill>
                  <a:srgbClr val="FFFF00"/>
                </a:solidFill>
              </a:rPr>
              <a:t>учитель начальных классов</a:t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u="sng" dirty="0" smtClean="0">
                <a:solidFill>
                  <a:srgbClr val="FFFF00"/>
                </a:solidFill>
              </a:rPr>
              <a:t>МОУ СОШ </a:t>
            </a:r>
            <a:r>
              <a:rPr lang="ru-RU" sz="5400" u="sng" dirty="0" smtClean="0">
                <a:solidFill>
                  <a:srgbClr val="FFFF00"/>
                </a:solidFill>
              </a:rPr>
              <a:t>№2 г. Ершова </a:t>
            </a:r>
            <a:r>
              <a:rPr lang="ru-RU" sz="5400" u="sng" smtClean="0">
                <a:solidFill>
                  <a:srgbClr val="FFFF00"/>
                </a:solidFill>
              </a:rPr>
              <a:t>Саратовской области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sp>
        <p:nvSpPr>
          <p:cNvPr id="15362" name="Text Box 8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57200"/>
            <a:ext cx="3200400" cy="5943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/>
              <a:t>А.Куприн                     </a:t>
            </a:r>
          </a:p>
          <a:p>
            <a:pPr eaLnBrk="1" hangingPunct="1">
              <a:buFontTx/>
              <a:buNone/>
            </a:pPr>
            <a:r>
              <a:rPr lang="ru-RU" sz="2800" b="1" i="1" dirty="0" smtClean="0"/>
              <a:t>     </a:t>
            </a:r>
          </a:p>
          <a:p>
            <a:pPr eaLnBrk="1" hangingPunct="1">
              <a:buFontTx/>
              <a:buNone/>
            </a:pPr>
            <a:endParaRPr lang="ru-RU" sz="2800" b="1" i="1" dirty="0" smtClean="0"/>
          </a:p>
          <a:p>
            <a:pPr eaLnBrk="1" hangingPunct="1">
              <a:buFontTx/>
              <a:buNone/>
            </a:pPr>
            <a:endParaRPr lang="ru-RU" sz="2800" b="1" i="1" dirty="0" smtClean="0"/>
          </a:p>
          <a:p>
            <a:pPr eaLnBrk="1" hangingPunct="1">
              <a:buFontTx/>
              <a:buNone/>
            </a:pPr>
            <a:r>
              <a:rPr lang="ru-RU" sz="2800" b="1" i="1" dirty="0" smtClean="0"/>
              <a:t>         </a:t>
            </a:r>
          </a:p>
          <a:p>
            <a:pPr algn="ctr" eaLnBrk="1" hangingPunct="1">
              <a:buFontTx/>
              <a:buNone/>
            </a:pPr>
            <a:endParaRPr lang="ru-RU" sz="2800" b="1" i="1" dirty="0" smtClean="0"/>
          </a:p>
          <a:p>
            <a:pPr algn="ctr" eaLnBrk="1" hangingPunct="1">
              <a:buFontTx/>
              <a:buNone/>
            </a:pPr>
            <a:endParaRPr lang="ru-RU" sz="2800" b="1" i="1" dirty="0" smtClean="0"/>
          </a:p>
          <a:p>
            <a:pPr algn="ctr" eaLnBrk="1" hangingPunct="1">
              <a:buFontTx/>
              <a:buNone/>
            </a:pPr>
            <a:endParaRPr lang="ru-RU" sz="2800" b="1" i="1" dirty="0" smtClean="0"/>
          </a:p>
          <a:p>
            <a:pPr algn="ctr" eaLnBrk="1" hangingPunct="1">
              <a:buFontTx/>
              <a:buNone/>
            </a:pPr>
            <a:r>
              <a:rPr lang="ru-RU" sz="2800" b="1" i="1" dirty="0" smtClean="0"/>
              <a:t>Скворцы</a:t>
            </a:r>
          </a:p>
        </p:txBody>
      </p:sp>
      <p:sp>
        <p:nvSpPr>
          <p:cNvPr id="40993" name="WordArt 33"/>
          <p:cNvSpPr>
            <a:spLocks noChangeArrowheads="1" noChangeShapeType="1" noTextEdit="1"/>
          </p:cNvSpPr>
          <p:nvPr/>
        </p:nvSpPr>
        <p:spPr bwMode="auto">
          <a:xfrm>
            <a:off x="3581400" y="685800"/>
            <a:ext cx="236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Красный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6172200" y="6858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- о Родине</a:t>
            </a:r>
          </a:p>
        </p:txBody>
      </p:sp>
      <p:sp>
        <p:nvSpPr>
          <p:cNvPr id="40996" name="WordArt 36"/>
          <p:cNvSpPr>
            <a:spLocks noChangeArrowheads="1" noChangeShapeType="1" noTextEdit="1"/>
          </p:cNvSpPr>
          <p:nvPr/>
        </p:nvSpPr>
        <p:spPr bwMode="auto">
          <a:xfrm>
            <a:off x="3581400" y="1752600"/>
            <a:ext cx="236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Жёлтый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6248400" y="17526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- о детях</a:t>
            </a:r>
          </a:p>
        </p:txBody>
      </p:sp>
      <p:sp>
        <p:nvSpPr>
          <p:cNvPr id="40998" name="WordArt 38"/>
          <p:cNvSpPr>
            <a:spLocks noChangeArrowheads="1" noChangeShapeType="1" noTextEdit="1"/>
          </p:cNvSpPr>
          <p:nvPr/>
        </p:nvSpPr>
        <p:spPr bwMode="auto">
          <a:xfrm>
            <a:off x="3581400" y="2819400"/>
            <a:ext cx="243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Зелёный</a:t>
            </a: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6324600" y="28194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chemeClr val="bg1"/>
                </a:solidFill>
              </a:rPr>
              <a:t>- о природе</a:t>
            </a:r>
          </a:p>
        </p:txBody>
      </p:sp>
      <p:sp>
        <p:nvSpPr>
          <p:cNvPr id="41000" name="WordArt 40"/>
          <p:cNvSpPr>
            <a:spLocks noChangeArrowheads="1" noChangeShapeType="1" noTextEdit="1"/>
          </p:cNvSpPr>
          <p:nvPr/>
        </p:nvSpPr>
        <p:spPr bwMode="auto">
          <a:xfrm>
            <a:off x="3581400" y="3810000"/>
            <a:ext cx="26289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Коричневый</a:t>
            </a:r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6096000" y="38100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chemeClr val="bg1"/>
                </a:solidFill>
              </a:rPr>
              <a:t>- о животных</a:t>
            </a:r>
          </a:p>
        </p:txBody>
      </p:sp>
      <p:sp>
        <p:nvSpPr>
          <p:cNvPr id="41002" name="WordArt 42"/>
          <p:cNvSpPr>
            <a:spLocks noChangeArrowheads="1" noChangeShapeType="1" noTextEdit="1"/>
          </p:cNvSpPr>
          <p:nvPr/>
        </p:nvSpPr>
        <p:spPr bwMode="auto">
          <a:xfrm>
            <a:off x="3505200" y="4876800"/>
            <a:ext cx="182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Синий</a:t>
            </a:r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5334000" y="4876800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- о волшебстве,</a:t>
            </a:r>
            <a:r>
              <a:rPr lang="ru-RU" dirty="0">
                <a:solidFill>
                  <a:schemeClr val="bg1"/>
                </a:solidFill>
              </a:rPr>
              <a:t> 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   приключениях,                     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     фантастике</a:t>
            </a:r>
          </a:p>
        </p:txBody>
      </p:sp>
      <p:sp>
        <p:nvSpPr>
          <p:cNvPr id="15373" name="Rectangle 45"/>
          <p:cNvSpPr>
            <a:spLocks noChangeArrowheads="1"/>
          </p:cNvSpPr>
          <p:nvPr/>
        </p:nvSpPr>
        <p:spPr bwMode="auto">
          <a:xfrm>
            <a:off x="1066800" y="2667000"/>
            <a:ext cx="1371600" cy="76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 animBg="1"/>
      <p:bldP spid="40996" grpId="0" animBg="1"/>
      <p:bldP spid="40998" grpId="0" animBg="1"/>
      <p:bldP spid="41000" grpId="0" animBg="1"/>
      <p:bldP spid="410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sp>
        <p:nvSpPr>
          <p:cNvPr id="16386" name="Text Box 6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3200400" cy="5943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z="2800" b="1" smtClean="0"/>
              <a:t>А.Куприн                     </a:t>
            </a:r>
          </a:p>
          <a:p>
            <a:pPr algn="ctr" eaLnBrk="1" hangingPunct="1">
              <a:buFontTx/>
              <a:buNone/>
            </a:pPr>
            <a:r>
              <a:rPr lang="ru-RU" sz="2800" b="1" i="1" smtClean="0"/>
              <a:t>     </a:t>
            </a:r>
          </a:p>
          <a:p>
            <a:pPr algn="ctr" eaLnBrk="1" hangingPunct="1">
              <a:buFontTx/>
              <a:buNone/>
            </a:pPr>
            <a:endParaRPr lang="ru-RU" sz="2800" b="1" i="1" smtClean="0"/>
          </a:p>
          <a:p>
            <a:pPr algn="ctr" eaLnBrk="1" hangingPunct="1">
              <a:buFontTx/>
              <a:buNone/>
            </a:pPr>
            <a:endParaRPr lang="ru-RU" sz="2800" b="1" i="1" smtClean="0"/>
          </a:p>
          <a:p>
            <a:pPr algn="ctr" eaLnBrk="1" hangingPunct="1">
              <a:buFontTx/>
              <a:buNone/>
            </a:pPr>
            <a:r>
              <a:rPr lang="ru-RU" sz="2800" b="1" i="1" smtClean="0"/>
              <a:t>         </a:t>
            </a:r>
          </a:p>
          <a:p>
            <a:pPr algn="ctr" eaLnBrk="1" hangingPunct="1">
              <a:buFontTx/>
              <a:buNone/>
            </a:pPr>
            <a:endParaRPr lang="ru-RU" sz="2800" b="1" i="1" smtClean="0"/>
          </a:p>
          <a:p>
            <a:pPr algn="ctr" eaLnBrk="1" hangingPunct="1">
              <a:buFontTx/>
              <a:buNone/>
            </a:pPr>
            <a:endParaRPr lang="ru-RU" sz="2800" b="1" i="1" smtClean="0"/>
          </a:p>
          <a:p>
            <a:pPr algn="ctr" eaLnBrk="1" hangingPunct="1">
              <a:buFontTx/>
              <a:buNone/>
            </a:pPr>
            <a:endParaRPr lang="ru-RU" sz="2800" b="1" i="1" smtClean="0"/>
          </a:p>
          <a:p>
            <a:pPr algn="ctr" eaLnBrk="1" hangingPunct="1">
              <a:buFontTx/>
              <a:buNone/>
            </a:pPr>
            <a:r>
              <a:rPr lang="ru-RU" sz="2800" b="1" i="1" smtClean="0"/>
              <a:t>Скворцы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1143000" y="2743200"/>
            <a:ext cx="1371600" cy="838200"/>
          </a:xfrm>
          <a:prstGeom prst="rect">
            <a:avLst/>
          </a:prstGeom>
          <a:solidFill>
            <a:srgbClr val="9933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5064" name="Picture 8" descr="iОблож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57200"/>
            <a:ext cx="43291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116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Работа в группах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81000" y="1447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СДЕЛАВ  </a:t>
            </a:r>
            <a:r>
              <a:rPr lang="ru-RU" sz="2400" b="1" dirty="0">
                <a:solidFill>
                  <a:srgbClr val="FFFF00"/>
                </a:solidFill>
              </a:rPr>
              <a:t>ОПАСНУЮ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705600" y="144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ЧЕРЕЗ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886200" y="1371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ПЕРЕПРАВУ 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457200" y="2209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МОРСКУЮ  РАВНИНУ</a:t>
            </a:r>
            <a:r>
              <a:rPr lang="ru-RU" sz="2400" b="1" dirty="0"/>
              <a:t>,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114800" y="2133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СКВОРЦЫ</a:t>
            </a:r>
            <a:endParaRPr lang="ru-RU" sz="2800">
              <a:solidFill>
                <a:srgbClr val="0000FF"/>
              </a:solidFill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6324600" y="2133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ОТДЫХАЮТ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533400" y="2971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ЦЕЛЫЙ  ДЕНЬ</a:t>
            </a:r>
          </a:p>
        </p:txBody>
      </p:sp>
      <p:sp>
        <p:nvSpPr>
          <p:cNvPr id="17418" name="Rectangle 11"/>
          <p:cNvSpPr>
            <a:spLocks noChangeArrowheads="1"/>
          </p:cNvSpPr>
          <p:nvPr/>
        </p:nvSpPr>
        <p:spPr bwMode="auto">
          <a:xfrm>
            <a:off x="3048000" y="29718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И  ВСЕГДА В   ОПРЕДЕЛЁННОМ,</a:t>
            </a: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533400" y="3657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ИЗЛЮБЛЕННОМ  ИЗ  ГОДА  В  ГОД</a:t>
            </a:r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6248400" y="3581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МЕСТЕ.</a:t>
            </a:r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533400" y="4343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ОДНО</a:t>
            </a:r>
          </a:p>
        </p:txBody>
      </p:sp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1752600" y="4343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ТАКОЕ</a:t>
            </a: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3124200" y="4267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МЕСТО</a:t>
            </a:r>
          </a:p>
        </p:txBody>
      </p:sp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5105400" y="4343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МНЕ  ПРИШЛОСЬ</a:t>
            </a:r>
          </a:p>
        </p:txBody>
      </p:sp>
      <p:sp>
        <p:nvSpPr>
          <p:cNvPr id="17425" name="Rectangle 18"/>
          <p:cNvSpPr>
            <a:spLocks noChangeArrowheads="1"/>
          </p:cNvSpPr>
          <p:nvPr/>
        </p:nvSpPr>
        <p:spPr bwMode="auto">
          <a:xfrm>
            <a:off x="609600" y="5105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КАК-ТО</a:t>
            </a:r>
          </a:p>
        </p:txBody>
      </p:sp>
      <p:sp>
        <p:nvSpPr>
          <p:cNvPr id="17426" name="Rectangle 19"/>
          <p:cNvSpPr>
            <a:spLocks noChangeArrowheads="1"/>
          </p:cNvSpPr>
          <p:nvPr/>
        </p:nvSpPr>
        <p:spPr bwMode="auto">
          <a:xfrm>
            <a:off x="2057400" y="5105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ВИДЕТЬ  В  ОДЕССЕ,</a:t>
            </a: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5715000" y="5029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ВЕСНОЮ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40" grpId="0"/>
      <p:bldP spid="69648" grpId="0"/>
      <p:bldP spid="696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832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384175"/>
            <a:ext cx="15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ПЕРЕЛЁТЫ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343400" y="381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СКВОРЦЫ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95600" y="381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СВОИ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57200" y="11430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СОВЕРШАЮТ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629400" y="381000"/>
            <a:ext cx="1082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ОЧЕНЬ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124200" y="1219200"/>
            <a:ext cx="1362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БЫСТРО,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705600" y="1219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105400" y="1219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ДЕЛАЯ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543800" y="1219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ЧАС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33400" y="1981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ИНОГДА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2438400" y="1981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ДО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3505200" y="1981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ВОСЬМИДЕСЯТИ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705600" y="1981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ВЁРСТ.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33400" y="266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ПРИЛЕТЯТ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667000" y="2667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3505200" y="2667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НЕЗНАКОМОЕ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6324600" y="2667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МЕСТО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33400" y="3429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РАНО ВЕЧЕРОМ,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5532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ЧУТЬ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0386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НОЧЬ,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715000" y="4267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УТРОМ – ЕЩЁ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609600" y="50292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ДО ЗАРИ – ЛЁГКИЙ ЗАВТРАК,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5715000" y="502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И ОПЯТЬ В ПУТЬ,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457200" y="5867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 ДВУМЯ – ТРЕМЯ</a:t>
            </a: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6705600" y="5867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СРЕДИ ДНЯ.</a:t>
            </a: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3886200" y="5867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ОСТАНОВКАМИ</a:t>
            </a: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3276600" y="33528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ПОДКОРМЯТСЯ,</a:t>
            </a: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609600" y="42672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FF"/>
                </a:solidFill>
              </a:rPr>
              <a:t>ПОДРЕМЛЮТ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сюшка\Desktop\kuprin_skvorcy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4724"/>
            <a:ext cx="9144000" cy="72027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Ксюшка\Desktop\kuprin_skvorcy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978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83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607223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РАНО ВСТАЛ, </a:t>
            </a:r>
            <a:b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 НЕ ПОТЕРЯЛ.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сюшка\Desktop\kuprin_skvorcy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-71462"/>
            <a:ext cx="7919385" cy="6929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pic>
        <p:nvPicPr>
          <p:cNvPr id="19458" name="Picture 5" descr="iыап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4575">
            <a:off x="6400800" y="304800"/>
            <a:ext cx="24003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381000" y="838200"/>
            <a:ext cx="8382000" cy="533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Любите, наблюдайте </a:t>
            </a:r>
          </a:p>
          <a:p>
            <a:pPr algn="ctr"/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и </a:t>
            </a:r>
          </a:p>
          <a:p>
            <a:pPr algn="ctr"/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оберегайте животных - это наши </a:t>
            </a:r>
          </a:p>
          <a:p>
            <a:pPr algn="ctr"/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младшие </a:t>
            </a:r>
          </a:p>
          <a:p>
            <a:pPr algn="ctr"/>
            <a:r>
              <a:rPr lang="ru-RU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друзья!</a:t>
            </a:r>
          </a:p>
        </p:txBody>
      </p:sp>
      <p:pic>
        <p:nvPicPr>
          <p:cNvPr id="19460" name="Picture 7" descr="index ск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sp>
        <p:nvSpPr>
          <p:cNvPr id="43021" name="WordArt 13"/>
          <p:cNvSpPr>
            <a:spLocks noChangeArrowheads="1" noChangeShapeType="1" noTextEdit="1"/>
          </p:cNvSpPr>
          <p:nvPr/>
        </p:nvSpPr>
        <p:spPr bwMode="auto">
          <a:xfrm rot="5400000">
            <a:off x="2671751" y="614341"/>
            <a:ext cx="1057276" cy="68580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4071934" y="857232"/>
            <a:ext cx="49292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CC"/>
                </a:solidFill>
              </a:rPr>
              <a:t>У меня все получилось</a:t>
            </a:r>
            <a:r>
              <a:rPr lang="ru-RU" sz="3600" dirty="0">
                <a:solidFill>
                  <a:srgbClr val="FF33CC"/>
                </a:solidFill>
              </a:rPr>
              <a:t>!</a:t>
            </a:r>
          </a:p>
        </p:txBody>
      </p:sp>
      <p:sp>
        <p:nvSpPr>
          <p:cNvPr id="20484" name="Rectangle 20"/>
          <p:cNvSpPr>
            <a:spLocks noChangeArrowheads="1"/>
          </p:cNvSpPr>
          <p:nvPr/>
        </p:nvSpPr>
        <p:spPr bwMode="auto">
          <a:xfrm>
            <a:off x="4143372" y="2357430"/>
            <a:ext cx="4572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66FF33"/>
                </a:solidFill>
              </a:rPr>
              <a:t>Работал с интересом!</a:t>
            </a:r>
          </a:p>
        </p:txBody>
      </p:sp>
      <p:sp>
        <p:nvSpPr>
          <p:cNvPr id="20485" name="Rectangle 21"/>
          <p:cNvSpPr>
            <a:spLocks noChangeArrowheads="1"/>
          </p:cNvSpPr>
          <p:nvPr/>
        </p:nvSpPr>
        <p:spPr bwMode="auto">
          <a:xfrm>
            <a:off x="4214810" y="4071942"/>
            <a:ext cx="4286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FF0000"/>
                </a:solidFill>
              </a:rPr>
              <a:t>Очень понравилось!</a:t>
            </a:r>
          </a:p>
        </p:txBody>
      </p:sp>
      <p:sp>
        <p:nvSpPr>
          <p:cNvPr id="20486" name="Rectangle 22"/>
          <p:cNvSpPr>
            <a:spLocks noChangeArrowheads="1"/>
          </p:cNvSpPr>
          <p:nvPr/>
        </p:nvSpPr>
        <p:spPr bwMode="auto">
          <a:xfrm>
            <a:off x="4214810" y="5643578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>
                <a:solidFill>
                  <a:srgbClr val="FFFF00"/>
                </a:solidFill>
              </a:rPr>
              <a:t>Казалось сложным.</a:t>
            </a:r>
          </a:p>
        </p:txBody>
      </p:sp>
      <p:pic>
        <p:nvPicPr>
          <p:cNvPr id="43033" name="Picture 25" descr="0_5d7b1_8f619de3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685800"/>
            <a:ext cx="35814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5" name="WordArt 27"/>
          <p:cNvSpPr>
            <a:spLocks noChangeArrowheads="1" noChangeShapeType="1" noTextEdit="1"/>
          </p:cNvSpPr>
          <p:nvPr/>
        </p:nvSpPr>
        <p:spPr bwMode="auto">
          <a:xfrm rot="5400000">
            <a:off x="2636032" y="2150258"/>
            <a:ext cx="985838" cy="68580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43036" name="WordArt 28"/>
          <p:cNvSpPr>
            <a:spLocks noChangeArrowheads="1" noChangeShapeType="1" noTextEdit="1"/>
          </p:cNvSpPr>
          <p:nvPr/>
        </p:nvSpPr>
        <p:spPr bwMode="auto">
          <a:xfrm rot="5400000">
            <a:off x="2536017" y="5536421"/>
            <a:ext cx="1071570" cy="57150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43037" name="WordArt 29"/>
          <p:cNvSpPr>
            <a:spLocks noChangeArrowheads="1" noChangeShapeType="1" noTextEdit="1"/>
          </p:cNvSpPr>
          <p:nvPr/>
        </p:nvSpPr>
        <p:spPr bwMode="auto">
          <a:xfrm rot="5400000">
            <a:off x="2428860" y="4000504"/>
            <a:ext cx="1143008" cy="57150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30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3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3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430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 animBg="1"/>
      <p:bldP spid="43035" grpId="0" animBg="1"/>
      <p:bldP spid="43036" grpId="0" animBg="1"/>
      <p:bldP spid="430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pic>
        <p:nvPicPr>
          <p:cNvPr id="57356" name="Picture 12" descr="images7757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914400"/>
            <a:ext cx="2438400" cy="2667000"/>
          </a:xfrm>
          <a:noFill/>
        </p:spPr>
      </p:pic>
      <p:pic>
        <p:nvPicPr>
          <p:cNvPr id="57361" name="Picture 17" descr="imaаптр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914400"/>
            <a:ext cx="342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8" descr="ноьб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914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19" descr="images11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810000"/>
            <a:ext cx="2667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5" name="Рисунок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8100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WordArt 22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39140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75219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Скворечник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358246" cy="164305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Прозвенел уже звонок</a:t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Всем спасибо за урок!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002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200400" cy="5343548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Опустел      домишко</a:t>
            </a:r>
          </a:p>
          <a:p>
            <a:pPr lvl="1" eaLnBrk="1" hangingPunct="1"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 вдруг,</a:t>
            </a:r>
          </a:p>
          <a:p>
            <a:pPr lvl="1" eaLnBrk="1" hangingPunct="1"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Улетел жилец</a:t>
            </a:r>
          </a:p>
          <a:p>
            <a:pPr lvl="1" eaLnBrk="1" hangingPunct="1"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на юг.</a:t>
            </a:r>
          </a:p>
          <a:p>
            <a:pPr lvl="1" eaLnBrk="1" hangingPunct="1"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А весною,</a:t>
            </a:r>
          </a:p>
          <a:p>
            <a:pPr lvl="1" eaLnBrk="1" hangingPunct="1"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наконец,</a:t>
            </a:r>
          </a:p>
          <a:p>
            <a:pPr lvl="1" eaLnBrk="1" hangingPunct="1"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Возвратился </a:t>
            </a:r>
          </a:p>
          <a:p>
            <a:pPr lvl="1" eaLnBrk="1" hangingPunct="1">
              <a:buFontTx/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     к нам…</a:t>
            </a:r>
          </a:p>
          <a:p>
            <a:pPr lvl="1" eaLnBrk="1" hangingPunct="1">
              <a:buFontTx/>
              <a:buNone/>
            </a:pPr>
            <a:endParaRPr lang="ru-RU" sz="2400" b="1" dirty="0" smtClean="0"/>
          </a:p>
        </p:txBody>
      </p:sp>
      <p:pic>
        <p:nvPicPr>
          <p:cNvPr id="25607" name="Рисунок 1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457200"/>
            <a:ext cx="5181600" cy="5943600"/>
          </a:xfrm>
          <a:noFill/>
        </p:spPr>
      </p:pic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32004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Загадка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8001000" cy="137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Скороговорка</a:t>
            </a:r>
          </a:p>
        </p:txBody>
      </p:sp>
      <p:sp>
        <p:nvSpPr>
          <p:cNvPr id="67593" name="WordArt 9"/>
          <p:cNvSpPr>
            <a:spLocks noChangeArrowheads="1" noChangeShapeType="1" noTextEdit="1"/>
          </p:cNvSpPr>
          <p:nvPr/>
        </p:nvSpPr>
        <p:spPr bwMode="auto">
          <a:xfrm>
            <a:off x="285720" y="2857496"/>
            <a:ext cx="8401080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Летит  скворец - зиме  конец!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  <p:bldP spid="675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pic>
        <p:nvPicPr>
          <p:cNvPr id="23559" name="Рисунок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725" y="0"/>
            <a:ext cx="6081109" cy="488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42910" y="4582806"/>
            <a:ext cx="795340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Писатель</a:t>
            </a:r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b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200" b="1" u="sng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Куприн Александр Иванович</a:t>
            </a:r>
            <a:r>
              <a:rPr lang="ru-RU" sz="3200" b="1" u="sng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1870, г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. Наровчат Пензенской губ. 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1938,</a:t>
            </a:r>
            <a:r>
              <a:rPr lang="ru-RU" sz="32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Ленинград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000" b="1" dirty="0">
                <a:latin typeface="Verdana" pitchFamily="34" charset="0"/>
                <a:cs typeface="Times New Roman" pitchFamily="18" charset="0"/>
              </a:rPr>
              <a:t/>
            </a:r>
            <a:br>
              <a:rPr lang="ru-RU" sz="1000" b="1" dirty="0">
                <a:latin typeface="Verdana" pitchFamily="34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23564" name="Рисунок 25" descr="http://www.abc-people.com/data/kuprin/kuprin-sig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096000"/>
            <a:ext cx="1905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сюшка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pic>
        <p:nvPicPr>
          <p:cNvPr id="37892" name="Picture 4" descr="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9393" y="1643050"/>
            <a:ext cx="4167217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в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066800"/>
            <a:ext cx="26670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мфа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5908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йук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191000"/>
            <a:ext cx="286702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9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А.И. Куприн «Скворцы»</a:t>
            </a:r>
          </a:p>
        </p:txBody>
      </p:sp>
      <p:pic>
        <p:nvPicPr>
          <p:cNvPr id="2" name="Vremena goda - Mai - Belye nochi. sol' mazho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5992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4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70C0"/>
                </a:solidFill>
              </a:rPr>
              <a:t>Моделирование обложки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</a:rPr>
              <a:t>произведения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291" name="Text Box 4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3276600" cy="4724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z="2800" b="1" smtClean="0"/>
              <a:t>А.Куприн                     </a:t>
            </a:r>
          </a:p>
          <a:p>
            <a:pPr algn="ctr" eaLnBrk="1" hangingPunct="1">
              <a:buFontTx/>
              <a:buNone/>
            </a:pPr>
            <a:r>
              <a:rPr lang="ru-RU" sz="2800" b="1" i="1" smtClean="0"/>
              <a:t>     </a:t>
            </a:r>
          </a:p>
          <a:p>
            <a:pPr algn="ctr" eaLnBrk="1" hangingPunct="1">
              <a:buFontTx/>
              <a:buNone/>
            </a:pPr>
            <a:endParaRPr lang="ru-RU" sz="2800" b="1" i="1" smtClean="0"/>
          </a:p>
          <a:p>
            <a:pPr algn="ctr" eaLnBrk="1" hangingPunct="1">
              <a:buFontTx/>
              <a:buNone/>
            </a:pPr>
            <a:endParaRPr lang="ru-RU" sz="2800" b="1" i="1" smtClean="0"/>
          </a:p>
          <a:p>
            <a:pPr algn="ctr" eaLnBrk="1" hangingPunct="1">
              <a:buFontTx/>
              <a:buNone/>
            </a:pPr>
            <a:r>
              <a:rPr lang="ru-RU" sz="2800" b="1" i="1" smtClean="0"/>
              <a:t>         </a:t>
            </a:r>
          </a:p>
          <a:p>
            <a:pPr algn="ctr" eaLnBrk="1" hangingPunct="1">
              <a:buFontTx/>
              <a:buNone/>
            </a:pPr>
            <a:endParaRPr lang="ru-RU" sz="2800" b="1" i="1" smtClean="0"/>
          </a:p>
          <a:p>
            <a:pPr algn="ctr" eaLnBrk="1" hangingPunct="1">
              <a:buFontTx/>
              <a:buNone/>
            </a:pPr>
            <a:r>
              <a:rPr lang="ru-RU" sz="2800" b="1" i="1" smtClean="0"/>
              <a:t>Скворцы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267200" y="19050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__  </a:t>
            </a:r>
            <a:r>
              <a:rPr lang="ru-RU" sz="3600" b="1" dirty="0">
                <a:solidFill>
                  <a:srgbClr val="FFFF00"/>
                </a:solidFill>
              </a:rPr>
              <a:t>Автор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191000" y="3200400"/>
            <a:ext cx="464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__  </a:t>
            </a:r>
            <a:r>
              <a:rPr lang="ru-RU" sz="3600" b="1" dirty="0">
                <a:solidFill>
                  <a:srgbClr val="FFFF00"/>
                </a:solidFill>
              </a:rPr>
              <a:t>Жанр и тема 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</a:rPr>
              <a:t>      произведения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729131" y="5181600"/>
            <a:ext cx="3000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 __ 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sp>
        <p:nvSpPr>
          <p:cNvPr id="46096" name="Oval 16"/>
          <p:cNvSpPr>
            <a:spLocks noChangeArrowheads="1"/>
          </p:cNvSpPr>
          <p:nvPr/>
        </p:nvSpPr>
        <p:spPr bwMode="auto">
          <a:xfrm>
            <a:off x="4267200" y="457200"/>
            <a:ext cx="838200" cy="7620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4038600" y="1447800"/>
            <a:ext cx="1371600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>
            <a:off x="4267200" y="2362200"/>
            <a:ext cx="838200" cy="914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038600" y="3810000"/>
            <a:ext cx="1371600" cy="2286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03" name="AutoShape 23"/>
          <p:cNvSpPr>
            <a:spLocks noChangeArrowheads="1"/>
          </p:cNvSpPr>
          <p:nvPr/>
        </p:nvSpPr>
        <p:spPr bwMode="auto">
          <a:xfrm rot="10800000">
            <a:off x="4267200" y="4419600"/>
            <a:ext cx="838200" cy="914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104" name="AutoShape 24"/>
          <p:cNvSpPr>
            <a:spLocks noChangeArrowheads="1"/>
          </p:cNvSpPr>
          <p:nvPr/>
        </p:nvSpPr>
        <p:spPr bwMode="auto">
          <a:xfrm>
            <a:off x="4267200" y="5486400"/>
            <a:ext cx="838200" cy="914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?</a:t>
            </a:r>
          </a:p>
          <a:p>
            <a:endParaRPr lang="ru-RU"/>
          </a:p>
        </p:txBody>
      </p:sp>
      <p:sp>
        <p:nvSpPr>
          <p:cNvPr id="13320" name="Text Box 26"/>
          <p:cNvSpPr txBox="1">
            <a:spLocks noChangeArrowheads="1"/>
          </p:cNvSpPr>
          <p:nvPr/>
        </p:nvSpPr>
        <p:spPr bwMode="auto">
          <a:xfrm>
            <a:off x="228600" y="457200"/>
            <a:ext cx="3200400" cy="594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/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/>
              <a:t>А.Куприн                   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b="1" i="1"/>
              <a:t>     </a:t>
            </a:r>
          </a:p>
          <a:p>
            <a:pPr marL="342900" indent="-342900">
              <a:spcBef>
                <a:spcPct val="20000"/>
              </a:spcBef>
            </a:pPr>
            <a:endParaRPr lang="ru-RU" sz="2800" b="1" i="1"/>
          </a:p>
          <a:p>
            <a:pPr marL="342900" indent="-342900">
              <a:spcBef>
                <a:spcPct val="20000"/>
              </a:spcBef>
            </a:pPr>
            <a:endParaRPr lang="ru-RU" sz="2800" b="1" i="1"/>
          </a:p>
          <a:p>
            <a:pPr marL="342900" indent="-342900">
              <a:spcBef>
                <a:spcPct val="20000"/>
              </a:spcBef>
            </a:pPr>
            <a:r>
              <a:rPr lang="ru-RU" sz="2800" b="1" i="1"/>
              <a:t>         </a:t>
            </a:r>
          </a:p>
          <a:p>
            <a:pPr marL="342900" indent="-342900">
              <a:spcBef>
                <a:spcPct val="20000"/>
              </a:spcBef>
            </a:pPr>
            <a:endParaRPr lang="ru-RU" sz="2800" b="1" i="1"/>
          </a:p>
          <a:p>
            <a:pPr marL="342900" indent="-342900">
              <a:spcBef>
                <a:spcPct val="20000"/>
              </a:spcBef>
            </a:pPr>
            <a:endParaRPr lang="ru-RU" sz="2800" b="1" i="1"/>
          </a:p>
          <a:p>
            <a:pPr marL="342900" indent="-342900">
              <a:spcBef>
                <a:spcPct val="20000"/>
              </a:spcBef>
            </a:pPr>
            <a:endParaRPr lang="ru-RU" sz="2800" b="1" i="1"/>
          </a:p>
          <a:p>
            <a:pPr marL="342900" indent="-342900" algn="ctr">
              <a:spcBef>
                <a:spcPct val="20000"/>
              </a:spcBef>
            </a:pPr>
            <a:r>
              <a:rPr lang="ru-RU" sz="2800" b="1" i="1"/>
              <a:t>Скворцы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867400" y="473075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- сказка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6528487" y="4661585"/>
            <a:ext cx="1630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- басня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6332526" y="1537385"/>
            <a:ext cx="1990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</a:rPr>
              <a:t>- рассказ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5392524" y="2512110"/>
            <a:ext cx="34913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- стихотворение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6217248" y="3670985"/>
            <a:ext cx="2634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- пословица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6179251" y="5728385"/>
            <a:ext cx="2015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</a:rPr>
              <a:t>- загадка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animBg="1"/>
      <p:bldP spid="46098" grpId="0" animBg="1"/>
      <p:bldP spid="46099" grpId="0" animBg="1"/>
      <p:bldP spid="46100" grpId="0" animBg="1"/>
      <p:bldP spid="46103" grpId="0" animBg="1"/>
      <p:bldP spid="46104" grpId="0" animBg="1"/>
      <p:bldP spid="46108" grpId="0"/>
      <p:bldP spid="46119" grpId="0"/>
      <p:bldP spid="46130" grpId="0"/>
      <p:bldP spid="46131" grpId="0"/>
      <p:bldP spid="46132" grpId="0"/>
      <p:bldP spid="46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сюшка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160" y="0"/>
            <a:ext cx="9418320" cy="6858000"/>
          </a:xfrm>
          <a:prstGeom prst="rect">
            <a:avLst/>
          </a:prstGeom>
          <a:noFill/>
        </p:spPr>
      </p:pic>
      <p:sp>
        <p:nvSpPr>
          <p:cNvPr id="14338" name="Text Box 5"/>
          <p:cNvSpPr>
            <a:spLocks noGrp="1" noChangeArrowheads="1"/>
          </p:cNvSpPr>
          <p:nvPr>
            <p:ph idx="1"/>
          </p:nvPr>
        </p:nvSpPr>
        <p:spPr>
          <a:xfrm>
            <a:off x="228600" y="457200"/>
            <a:ext cx="3200400" cy="59436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z="2800" b="1" smtClean="0"/>
              <a:t>А.Куприн                     </a:t>
            </a:r>
          </a:p>
          <a:p>
            <a:pPr algn="ctr" eaLnBrk="1" hangingPunct="1">
              <a:buFontTx/>
              <a:buNone/>
            </a:pPr>
            <a:r>
              <a:rPr lang="ru-RU" sz="2800" b="1" i="1" smtClean="0"/>
              <a:t>     </a:t>
            </a:r>
          </a:p>
          <a:p>
            <a:pPr eaLnBrk="1" hangingPunct="1">
              <a:buFontTx/>
              <a:buNone/>
            </a:pPr>
            <a:endParaRPr lang="ru-RU" sz="2800" b="1" i="1" smtClean="0"/>
          </a:p>
          <a:p>
            <a:pPr eaLnBrk="1" hangingPunct="1">
              <a:buFontTx/>
              <a:buNone/>
            </a:pPr>
            <a:endParaRPr lang="ru-RU" sz="2800" b="1" i="1" smtClean="0"/>
          </a:p>
          <a:p>
            <a:pPr eaLnBrk="1" hangingPunct="1">
              <a:buFontTx/>
              <a:buNone/>
            </a:pPr>
            <a:r>
              <a:rPr lang="ru-RU" sz="2800" b="1" i="1" smtClean="0"/>
              <a:t>         </a:t>
            </a:r>
          </a:p>
          <a:p>
            <a:pPr eaLnBrk="1" hangingPunct="1">
              <a:buFontTx/>
              <a:buNone/>
            </a:pPr>
            <a:endParaRPr lang="ru-RU" sz="2800" b="1" i="1" smtClean="0"/>
          </a:p>
          <a:p>
            <a:pPr eaLnBrk="1" hangingPunct="1">
              <a:buFontTx/>
              <a:buNone/>
            </a:pPr>
            <a:endParaRPr lang="ru-RU" sz="2800" b="1" i="1" smtClean="0"/>
          </a:p>
          <a:p>
            <a:pPr eaLnBrk="1" hangingPunct="1">
              <a:buFontTx/>
              <a:buNone/>
            </a:pPr>
            <a:endParaRPr lang="ru-RU" sz="2800" b="1" i="1" smtClean="0"/>
          </a:p>
          <a:p>
            <a:pPr algn="ctr" eaLnBrk="1" hangingPunct="1">
              <a:buFontTx/>
              <a:buNone/>
            </a:pPr>
            <a:r>
              <a:rPr lang="ru-RU" sz="2800" b="1" i="1" smtClean="0"/>
              <a:t>Скворцы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1066800" y="2895600"/>
            <a:ext cx="1371600" cy="533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245</Words>
  <Application>Microsoft Office PowerPoint</Application>
  <PresentationFormat>Экран (4:3)</PresentationFormat>
  <Paragraphs>149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Выполнила Давыдова Наталия Сергеевна учитель начальных классов МОУ СОШ №2 г. Ершова Саратовской области</vt:lpstr>
      <vt:lpstr>Слайд 2</vt:lpstr>
      <vt:lpstr>Слайд 3</vt:lpstr>
      <vt:lpstr>Слайд 4</vt:lpstr>
      <vt:lpstr>Слайд 5</vt:lpstr>
      <vt:lpstr>Слайд 6</vt:lpstr>
      <vt:lpstr>Моделирование обложки произведения </vt:lpstr>
      <vt:lpstr>Слайд 8</vt:lpstr>
      <vt:lpstr>Слайд 9</vt:lpstr>
      <vt:lpstr>Слайд 10</vt:lpstr>
      <vt:lpstr>Слайд 11</vt:lpstr>
      <vt:lpstr>Работа в группах</vt:lpstr>
      <vt:lpstr>Слайд 13</vt:lpstr>
      <vt:lpstr>Слайд 14</vt:lpstr>
      <vt:lpstr>Слайд 15</vt:lpstr>
      <vt:lpstr>КТО РАНО ВСТАЛ,  ТОТ НЕ ПОТЕРЯЛ.</vt:lpstr>
      <vt:lpstr>Слайд 17</vt:lpstr>
      <vt:lpstr>Слайд 18</vt:lpstr>
      <vt:lpstr>Слайд 19</vt:lpstr>
      <vt:lpstr>Прозвенел уже звонок                        Всем 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Ксюшка</dc:creator>
  <cp:lastModifiedBy>Nataliy</cp:lastModifiedBy>
  <cp:revision>15</cp:revision>
  <dcterms:created xsi:type="dcterms:W3CDTF">2013-02-18T11:10:09Z</dcterms:created>
  <dcterms:modified xsi:type="dcterms:W3CDTF">2018-09-18T19:31:03Z</dcterms:modified>
</cp:coreProperties>
</file>