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0" r:id="rId4"/>
    <p:sldId id="27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7" r:id="rId18"/>
    <p:sldId id="272" r:id="rId19"/>
    <p:sldId id="273" r:id="rId20"/>
    <p:sldId id="274" r:id="rId21"/>
    <p:sldId id="275" r:id="rId22"/>
    <p:sldId id="276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png"/><Relationship Id="rId9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esktop\розовый\Рисунок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661759" y="2331131"/>
            <a:ext cx="504056" cy="8460433"/>
          </a:xfrm>
          <a:prstGeom prst="rect">
            <a:avLst/>
          </a:prstGeom>
          <a:noFill/>
        </p:spPr>
      </p:pic>
      <p:pic>
        <p:nvPicPr>
          <p:cNvPr id="8" name="Picture 6" descr="C:\Users\User\Desktop\розовый\Рисунок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6381328"/>
            <a:ext cx="8183513" cy="476672"/>
          </a:xfrm>
          <a:prstGeom prst="rect">
            <a:avLst/>
          </a:prstGeom>
          <a:noFill/>
        </p:spPr>
      </p:pic>
      <p:pic>
        <p:nvPicPr>
          <p:cNvPr id="9" name="Picture 5" descr="C:\Users\User\Desktop\розовый\Рисунок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0"/>
            <a:ext cx="432048" cy="6869113"/>
          </a:xfrm>
          <a:prstGeom prst="rect">
            <a:avLst/>
          </a:prstGeom>
          <a:noFill/>
        </p:spPr>
      </p:pic>
      <p:pic>
        <p:nvPicPr>
          <p:cNvPr id="10" name="Picture 3" descr="C:\Users\User\Desktop\розовый\Рисунок2.pn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539552" y="-11113"/>
            <a:ext cx="504056" cy="6869113"/>
          </a:xfrm>
          <a:prstGeom prst="rect">
            <a:avLst/>
          </a:prstGeom>
          <a:noFill/>
        </p:spPr>
      </p:pic>
      <p:pic>
        <p:nvPicPr>
          <p:cNvPr id="11" name="Picture 4" descr="C:\Users\User\Desktop\розовый\Рисунок5.png"/>
          <p:cNvPicPr>
            <a:picLocks noChangeAspect="1" noChangeArrowheads="1"/>
          </p:cNvPicPr>
          <p:nvPr/>
        </p:nvPicPr>
        <p:blipFill>
          <a:blip r:embed="rId6" cstate="print">
            <a:lum contrast="-20000"/>
          </a:blip>
          <a:srcRect r="9281" b="8899"/>
          <a:stretch>
            <a:fillRect/>
          </a:stretch>
        </p:blipFill>
        <p:spPr bwMode="auto">
          <a:xfrm>
            <a:off x="611560" y="0"/>
            <a:ext cx="14401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2130425"/>
            <a:ext cx="7342584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378904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4FF5E-D69C-473C-9B1F-9840675F11CC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1E76F-4661-4733-B27B-9CDA39AEF55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2" name="Группа 12"/>
          <p:cNvGrpSpPr/>
          <p:nvPr/>
        </p:nvGrpSpPr>
        <p:grpSpPr>
          <a:xfrm>
            <a:off x="7929944" y="0"/>
            <a:ext cx="1214056" cy="1340768"/>
            <a:chOff x="7929944" y="0"/>
            <a:chExt cx="1214056" cy="1340768"/>
          </a:xfrm>
        </p:grpSpPr>
        <p:pic>
          <p:nvPicPr>
            <p:cNvPr id="14" name="Picture 12" descr="C:\Users\User\Desktop\розовый\Рисунок12.png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 r="7899"/>
            <a:stretch>
              <a:fillRect/>
            </a:stretch>
          </p:blipFill>
          <p:spPr bwMode="auto">
            <a:xfrm>
              <a:off x="7929944" y="0"/>
              <a:ext cx="1214056" cy="1340768"/>
            </a:xfrm>
            <a:prstGeom prst="rect">
              <a:avLst/>
            </a:prstGeom>
            <a:noFill/>
          </p:spPr>
        </p:pic>
        <p:pic>
          <p:nvPicPr>
            <p:cNvPr id="15" name="Picture 12" descr="C:\Users\User\Desktop\розовый\Рисунок12.png"/>
            <p:cNvPicPr>
              <a:picLocks noChangeAspect="1" noChangeArrowheads="1"/>
            </p:cNvPicPr>
            <p:nvPr userDrawn="1"/>
          </p:nvPicPr>
          <p:blipFill>
            <a:blip r:embed="rId8" cstate="print"/>
            <a:srcRect r="7899"/>
            <a:stretch>
              <a:fillRect/>
            </a:stretch>
          </p:blipFill>
          <p:spPr bwMode="auto">
            <a:xfrm>
              <a:off x="8190756" y="1"/>
              <a:ext cx="953244" cy="1052735"/>
            </a:xfrm>
            <a:prstGeom prst="rect">
              <a:avLst/>
            </a:prstGeom>
            <a:noFill/>
          </p:spPr>
        </p:pic>
      </p:grpSp>
      <p:grpSp>
        <p:nvGrpSpPr>
          <p:cNvPr id="13" name="Группа 18"/>
          <p:cNvGrpSpPr/>
          <p:nvPr/>
        </p:nvGrpSpPr>
        <p:grpSpPr>
          <a:xfrm>
            <a:off x="54295" y="4646468"/>
            <a:ext cx="2332528" cy="2278725"/>
            <a:chOff x="54295" y="4646468"/>
            <a:chExt cx="2332528" cy="2278725"/>
          </a:xfrm>
        </p:grpSpPr>
        <p:pic>
          <p:nvPicPr>
            <p:cNvPr id="1026" name="Picture 2" descr="C:\Users\User\Desktop\розовый\Рисунок20.png"/>
            <p:cNvPicPr>
              <a:picLocks noChangeAspect="1" noChangeArrowheads="1"/>
            </p:cNvPicPr>
            <p:nvPr userDrawn="1"/>
          </p:nvPicPr>
          <p:blipFill>
            <a:blip r:embed="rId9" cstate="print">
              <a:lum bright="-30000"/>
            </a:blip>
            <a:srcRect/>
            <a:stretch>
              <a:fillRect/>
            </a:stretch>
          </p:blipFill>
          <p:spPr bwMode="auto">
            <a:xfrm rot="1747580">
              <a:off x="54295" y="4646468"/>
              <a:ext cx="1547664" cy="1958721"/>
            </a:xfrm>
            <a:prstGeom prst="rect">
              <a:avLst/>
            </a:prstGeom>
            <a:noFill/>
          </p:spPr>
        </p:pic>
        <p:pic>
          <p:nvPicPr>
            <p:cNvPr id="1027" name="Picture 3" descr="C:\Users\User\Desktop\розовый\Рисунок20.png"/>
            <p:cNvPicPr>
              <a:picLocks noChangeAspect="1" noChangeArrowheads="1"/>
            </p:cNvPicPr>
            <p:nvPr userDrawn="1"/>
          </p:nvPicPr>
          <p:blipFill>
            <a:blip r:embed="rId9" cstate="print">
              <a:lum bright="-30000"/>
            </a:blip>
            <a:srcRect/>
            <a:stretch>
              <a:fillRect/>
            </a:stretch>
          </p:blipFill>
          <p:spPr bwMode="auto">
            <a:xfrm rot="4464804" flipH="1">
              <a:off x="670231" y="5208601"/>
              <a:ext cx="1372352" cy="206083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7929944" y="0"/>
            <a:ext cx="1214056" cy="1340768"/>
            <a:chOff x="7929944" y="0"/>
            <a:chExt cx="1214056" cy="1340768"/>
          </a:xfrm>
        </p:grpSpPr>
        <p:pic>
          <p:nvPicPr>
            <p:cNvPr id="13" name="Picture 12" descr="C:\Users\User\Desktop\розовый\Рисунок12.pn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r="7899"/>
            <a:stretch>
              <a:fillRect/>
            </a:stretch>
          </p:blipFill>
          <p:spPr bwMode="auto">
            <a:xfrm>
              <a:off x="7929944" y="0"/>
              <a:ext cx="1214056" cy="1340768"/>
            </a:xfrm>
            <a:prstGeom prst="rect">
              <a:avLst/>
            </a:prstGeom>
            <a:noFill/>
          </p:spPr>
        </p:pic>
        <p:pic>
          <p:nvPicPr>
            <p:cNvPr id="12" name="Picture 12" descr="C:\Users\User\Desktop\розовый\Рисунок12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r="7899"/>
            <a:stretch>
              <a:fillRect/>
            </a:stretch>
          </p:blipFill>
          <p:spPr bwMode="auto">
            <a:xfrm>
              <a:off x="8190756" y="1"/>
              <a:ext cx="953244" cy="1052735"/>
            </a:xfrm>
            <a:prstGeom prst="rect">
              <a:avLst/>
            </a:prstGeom>
            <a:noFill/>
          </p:spPr>
        </p:pic>
      </p:grpSp>
      <p:pic>
        <p:nvPicPr>
          <p:cNvPr id="7" name="Picture 5" descr="C:\Users\User\Desktop\розовый\Рисунок3.pn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35496" y="0"/>
            <a:ext cx="216024" cy="6869113"/>
          </a:xfrm>
          <a:prstGeom prst="rect">
            <a:avLst/>
          </a:prstGeom>
          <a:noFill/>
        </p:spPr>
      </p:pic>
      <p:pic>
        <p:nvPicPr>
          <p:cNvPr id="8" name="Picture 3" descr="C:\Users\User\Desktop\розовый\Рисунок2.png"/>
          <p:cNvPicPr>
            <a:picLocks noChangeAspect="1" noChangeArrowheads="1"/>
          </p:cNvPicPr>
          <p:nvPr/>
        </p:nvPicPr>
        <p:blipFill>
          <a:blip r:embed="rId5" cstate="print">
            <a:lum bright="20000" contrast="20000"/>
          </a:blip>
          <a:srcRect/>
          <a:stretch>
            <a:fillRect/>
          </a:stretch>
        </p:blipFill>
        <p:spPr bwMode="auto">
          <a:xfrm rot="16200000">
            <a:off x="4661761" y="2331130"/>
            <a:ext cx="360040" cy="8604452"/>
          </a:xfrm>
          <a:prstGeom prst="rect">
            <a:avLst/>
          </a:prstGeom>
          <a:noFill/>
        </p:spPr>
      </p:pic>
      <p:pic>
        <p:nvPicPr>
          <p:cNvPr id="9" name="Picture 6" descr="C:\Users\User\Desktop\розовый\Рисунок6.png"/>
          <p:cNvPicPr>
            <a:picLocks noChangeAspect="1" noChangeArrowheads="1"/>
          </p:cNvPicPr>
          <p:nvPr/>
        </p:nvPicPr>
        <p:blipFill>
          <a:blip r:embed="rId6" cstate="print">
            <a:lum contrast="10000"/>
          </a:blip>
          <a:srcRect/>
          <a:stretch>
            <a:fillRect/>
          </a:stretch>
        </p:blipFill>
        <p:spPr bwMode="auto">
          <a:xfrm>
            <a:off x="539552" y="6525344"/>
            <a:ext cx="8615561" cy="332656"/>
          </a:xfrm>
          <a:prstGeom prst="rect">
            <a:avLst/>
          </a:prstGeom>
          <a:noFill/>
        </p:spPr>
      </p:pic>
      <p:pic>
        <p:nvPicPr>
          <p:cNvPr id="10" name="Picture 3" descr="C:\Users\User\Desktop\розовый\Рисунок2.png"/>
          <p:cNvPicPr>
            <a:picLocks noChangeAspect="1" noChangeArrowheads="1"/>
          </p:cNvPicPr>
          <p:nvPr/>
        </p:nvPicPr>
        <p:blipFill>
          <a:blip r:embed="rId5" cstate="print">
            <a:lum bright="30000"/>
          </a:blip>
          <a:srcRect/>
          <a:stretch>
            <a:fillRect/>
          </a:stretch>
        </p:blipFill>
        <p:spPr bwMode="auto">
          <a:xfrm>
            <a:off x="323528" y="-11113"/>
            <a:ext cx="216024" cy="6869113"/>
          </a:xfrm>
          <a:prstGeom prst="rect">
            <a:avLst/>
          </a:prstGeom>
          <a:noFill/>
        </p:spPr>
      </p:pic>
      <p:pic>
        <p:nvPicPr>
          <p:cNvPr id="11" name="Picture 4" descr="C:\Users\User\Desktop\розовый\Рисунок5.png"/>
          <p:cNvPicPr>
            <a:picLocks noChangeAspect="1" noChangeArrowheads="1"/>
          </p:cNvPicPr>
          <p:nvPr/>
        </p:nvPicPr>
        <p:blipFill>
          <a:blip r:embed="rId7" cstate="print">
            <a:lum contrast="30000"/>
          </a:blip>
          <a:srcRect r="9281" b="8899"/>
          <a:stretch>
            <a:fillRect/>
          </a:stretch>
        </p:blipFill>
        <p:spPr bwMode="auto">
          <a:xfrm>
            <a:off x="323528" y="0"/>
            <a:ext cx="7200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4FF5E-D69C-473C-9B1F-9840675F11CC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1E76F-4661-4733-B27B-9CDA39AEF55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5" name="Picture 20" descr="0_5c07b_c9d24856_XL.png"/>
          <p:cNvPicPr>
            <a:picLocks noChangeAspect="1" noChangeArrowheads="1"/>
          </p:cNvPicPr>
          <p:nvPr/>
        </p:nvPicPr>
        <p:blipFill>
          <a:blip r:embed="rId8" cstate="print">
            <a:lum bright="-10000"/>
          </a:blip>
          <a:srcRect/>
          <a:stretch>
            <a:fillRect/>
          </a:stretch>
        </p:blipFill>
        <p:spPr bwMode="auto">
          <a:xfrm rot="1824749">
            <a:off x="66643" y="4999605"/>
            <a:ext cx="1317265" cy="190356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600200"/>
            <a:ext cx="8003232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esktop\розовый\Рисунок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661759" y="2331131"/>
            <a:ext cx="504056" cy="8460433"/>
          </a:xfrm>
          <a:prstGeom prst="rect">
            <a:avLst/>
          </a:prstGeom>
          <a:noFill/>
        </p:spPr>
      </p:pic>
      <p:pic>
        <p:nvPicPr>
          <p:cNvPr id="8" name="Picture 6" descr="C:\Users\User\Desktop\розовый\Рисунок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6381328"/>
            <a:ext cx="8183513" cy="476672"/>
          </a:xfrm>
          <a:prstGeom prst="rect">
            <a:avLst/>
          </a:prstGeom>
          <a:noFill/>
        </p:spPr>
      </p:pic>
      <p:pic>
        <p:nvPicPr>
          <p:cNvPr id="9" name="Picture 5" descr="C:\Users\User\Desktop\розовый\Рисунок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0"/>
            <a:ext cx="432048" cy="6869113"/>
          </a:xfrm>
          <a:prstGeom prst="rect">
            <a:avLst/>
          </a:prstGeom>
          <a:noFill/>
        </p:spPr>
      </p:pic>
      <p:pic>
        <p:nvPicPr>
          <p:cNvPr id="10" name="Picture 3" descr="C:\Users\User\Desktop\розовый\Рисунок2.pn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539552" y="-11113"/>
            <a:ext cx="504056" cy="6869113"/>
          </a:xfrm>
          <a:prstGeom prst="rect">
            <a:avLst/>
          </a:prstGeom>
          <a:noFill/>
        </p:spPr>
      </p:pic>
      <p:pic>
        <p:nvPicPr>
          <p:cNvPr id="11" name="Picture 4" descr="C:\Users\User\Desktop\розовый\Рисунок5.png"/>
          <p:cNvPicPr>
            <a:picLocks noChangeAspect="1" noChangeArrowheads="1"/>
          </p:cNvPicPr>
          <p:nvPr/>
        </p:nvPicPr>
        <p:blipFill>
          <a:blip r:embed="rId6" cstate="print">
            <a:lum contrast="-20000"/>
          </a:blip>
          <a:srcRect r="9281" b="8899"/>
          <a:stretch>
            <a:fillRect/>
          </a:stretch>
        </p:blipFill>
        <p:spPr bwMode="auto">
          <a:xfrm>
            <a:off x="611560" y="0"/>
            <a:ext cx="14401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556792"/>
            <a:ext cx="7307089" cy="1362075"/>
          </a:xfrm>
        </p:spPr>
        <p:txBody>
          <a:bodyPr anchor="t">
            <a:normAutofit/>
          </a:bodyPr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2906713"/>
            <a:ext cx="7307088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4FF5E-D69C-473C-9B1F-9840675F11CC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1E76F-4661-4733-B27B-9CDA39AEF55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7929944" y="0"/>
            <a:ext cx="1214056" cy="1340768"/>
            <a:chOff x="7929944" y="0"/>
            <a:chExt cx="1214056" cy="1340768"/>
          </a:xfrm>
        </p:grpSpPr>
        <p:pic>
          <p:nvPicPr>
            <p:cNvPr id="13" name="Picture 12" descr="C:\Users\User\Desktop\розовый\Рисунок12.png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 r="7899"/>
            <a:stretch>
              <a:fillRect/>
            </a:stretch>
          </p:blipFill>
          <p:spPr bwMode="auto">
            <a:xfrm>
              <a:off x="7929944" y="0"/>
              <a:ext cx="1214056" cy="1340768"/>
            </a:xfrm>
            <a:prstGeom prst="rect">
              <a:avLst/>
            </a:prstGeom>
            <a:noFill/>
          </p:spPr>
        </p:pic>
        <p:pic>
          <p:nvPicPr>
            <p:cNvPr id="14" name="Picture 12" descr="C:\Users\User\Desktop\розовый\Рисунок12.png"/>
            <p:cNvPicPr>
              <a:picLocks noChangeAspect="1" noChangeArrowheads="1"/>
            </p:cNvPicPr>
            <p:nvPr userDrawn="1"/>
          </p:nvPicPr>
          <p:blipFill>
            <a:blip r:embed="rId8" cstate="print"/>
            <a:srcRect r="7899"/>
            <a:stretch>
              <a:fillRect/>
            </a:stretch>
          </p:blipFill>
          <p:spPr bwMode="auto">
            <a:xfrm>
              <a:off x="8190756" y="1"/>
              <a:ext cx="953244" cy="1052735"/>
            </a:xfrm>
            <a:prstGeom prst="rect">
              <a:avLst/>
            </a:prstGeom>
            <a:noFill/>
          </p:spPr>
        </p:pic>
      </p:grpSp>
      <p:grpSp>
        <p:nvGrpSpPr>
          <p:cNvPr id="15" name="Группа 14"/>
          <p:cNvGrpSpPr/>
          <p:nvPr/>
        </p:nvGrpSpPr>
        <p:grpSpPr>
          <a:xfrm>
            <a:off x="54295" y="4646468"/>
            <a:ext cx="2332528" cy="2278725"/>
            <a:chOff x="54295" y="4646468"/>
            <a:chExt cx="2332528" cy="2278725"/>
          </a:xfrm>
        </p:grpSpPr>
        <p:pic>
          <p:nvPicPr>
            <p:cNvPr id="16" name="Picture 2" descr="C:\Users\User\Desktop\розовый\Рисунок20.png"/>
            <p:cNvPicPr>
              <a:picLocks noChangeAspect="1" noChangeArrowheads="1"/>
            </p:cNvPicPr>
            <p:nvPr userDrawn="1"/>
          </p:nvPicPr>
          <p:blipFill>
            <a:blip r:embed="rId9" cstate="print">
              <a:lum bright="-30000"/>
            </a:blip>
            <a:srcRect/>
            <a:stretch>
              <a:fillRect/>
            </a:stretch>
          </p:blipFill>
          <p:spPr bwMode="auto">
            <a:xfrm rot="1747580">
              <a:off x="54295" y="4646468"/>
              <a:ext cx="1547664" cy="1958721"/>
            </a:xfrm>
            <a:prstGeom prst="rect">
              <a:avLst/>
            </a:prstGeom>
            <a:noFill/>
          </p:spPr>
        </p:pic>
        <p:pic>
          <p:nvPicPr>
            <p:cNvPr id="17" name="Picture 3" descr="C:\Users\User\Desktop\розовый\Рисунок20.png"/>
            <p:cNvPicPr>
              <a:picLocks noChangeAspect="1" noChangeArrowheads="1"/>
            </p:cNvPicPr>
            <p:nvPr userDrawn="1"/>
          </p:nvPicPr>
          <p:blipFill>
            <a:blip r:embed="rId9" cstate="print">
              <a:lum bright="-30000"/>
            </a:blip>
            <a:srcRect/>
            <a:stretch>
              <a:fillRect/>
            </a:stretch>
          </p:blipFill>
          <p:spPr bwMode="auto">
            <a:xfrm rot="4464804" flipH="1">
              <a:off x="670231" y="5208601"/>
              <a:ext cx="1372352" cy="206083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User\Desktop\розовый\Рисунок3.pn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35496" y="0"/>
            <a:ext cx="216024" cy="6869113"/>
          </a:xfrm>
          <a:prstGeom prst="rect">
            <a:avLst/>
          </a:prstGeom>
          <a:noFill/>
        </p:spPr>
      </p:pic>
      <p:pic>
        <p:nvPicPr>
          <p:cNvPr id="9" name="Picture 3" descr="C:\Users\User\Desktop\розовый\Рисунок2.png"/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</a:blip>
          <a:srcRect/>
          <a:stretch>
            <a:fillRect/>
          </a:stretch>
        </p:blipFill>
        <p:spPr bwMode="auto">
          <a:xfrm rot="16200000">
            <a:off x="4661761" y="2331130"/>
            <a:ext cx="360040" cy="8604452"/>
          </a:xfrm>
          <a:prstGeom prst="rect">
            <a:avLst/>
          </a:prstGeom>
          <a:noFill/>
        </p:spPr>
      </p:pic>
      <p:pic>
        <p:nvPicPr>
          <p:cNvPr id="10" name="Picture 6" descr="C:\Users\User\Desktop\розовый\Рисунок6.pn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539552" y="6525344"/>
            <a:ext cx="8615561" cy="332656"/>
          </a:xfrm>
          <a:prstGeom prst="rect">
            <a:avLst/>
          </a:prstGeom>
          <a:noFill/>
        </p:spPr>
      </p:pic>
      <p:pic>
        <p:nvPicPr>
          <p:cNvPr id="11" name="Picture 3" descr="C:\Users\User\Desktop\розовый\Рисунок2.png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>
            <a:off x="323528" y="-11113"/>
            <a:ext cx="216024" cy="6869113"/>
          </a:xfrm>
          <a:prstGeom prst="rect">
            <a:avLst/>
          </a:prstGeom>
          <a:noFill/>
        </p:spPr>
      </p:pic>
      <p:pic>
        <p:nvPicPr>
          <p:cNvPr id="12" name="Picture 4" descr="C:\Users\User\Desktop\розовый\Рисунок5.png"/>
          <p:cNvPicPr>
            <a:picLocks noChangeAspect="1" noChangeArrowheads="1"/>
          </p:cNvPicPr>
          <p:nvPr/>
        </p:nvPicPr>
        <p:blipFill>
          <a:blip r:embed="rId5" cstate="print">
            <a:lum contrast="30000"/>
          </a:blip>
          <a:srcRect r="9281" b="8899"/>
          <a:stretch>
            <a:fillRect/>
          </a:stretch>
        </p:blipFill>
        <p:spPr bwMode="auto">
          <a:xfrm>
            <a:off x="323528" y="0"/>
            <a:ext cx="7200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4FF5E-D69C-473C-9B1F-9840675F11CC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1E76F-4661-4733-B27B-9CDA39AEF55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7929944" y="0"/>
            <a:ext cx="1214056" cy="1340768"/>
            <a:chOff x="7929944" y="0"/>
            <a:chExt cx="1214056" cy="1340768"/>
          </a:xfrm>
        </p:grpSpPr>
        <p:pic>
          <p:nvPicPr>
            <p:cNvPr id="14" name="Picture 12" descr="C:\Users\User\Desktop\розовый\Рисунок12.png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 r="7899"/>
            <a:stretch>
              <a:fillRect/>
            </a:stretch>
          </p:blipFill>
          <p:spPr bwMode="auto">
            <a:xfrm>
              <a:off x="7929944" y="0"/>
              <a:ext cx="1214056" cy="1340768"/>
            </a:xfrm>
            <a:prstGeom prst="rect">
              <a:avLst/>
            </a:prstGeom>
            <a:noFill/>
          </p:spPr>
        </p:pic>
        <p:pic>
          <p:nvPicPr>
            <p:cNvPr id="15" name="Picture 12" descr="C:\Users\User\Desktop\розовый\Рисунок12.png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 r="7899"/>
            <a:stretch>
              <a:fillRect/>
            </a:stretch>
          </p:blipFill>
          <p:spPr bwMode="auto">
            <a:xfrm>
              <a:off x="8190756" y="1"/>
              <a:ext cx="953244" cy="1052735"/>
            </a:xfrm>
            <a:prstGeom prst="rect">
              <a:avLst/>
            </a:prstGeom>
            <a:noFill/>
          </p:spPr>
        </p:pic>
      </p:grpSp>
      <p:pic>
        <p:nvPicPr>
          <p:cNvPr id="17" name="Picture 20" descr="0_5c07b_c9d24856_X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824749">
            <a:off x="66643" y="4999605"/>
            <a:ext cx="1317265" cy="190356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3568" y="1600200"/>
            <a:ext cx="381223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7929944" y="0"/>
            <a:ext cx="1214056" cy="1340768"/>
            <a:chOff x="7929944" y="0"/>
            <a:chExt cx="1214056" cy="1340768"/>
          </a:xfrm>
        </p:grpSpPr>
        <p:pic>
          <p:nvPicPr>
            <p:cNvPr id="16" name="Picture 12" descr="C:\Users\User\Desktop\розовый\Рисунок12.pn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r="7899"/>
            <a:stretch>
              <a:fillRect/>
            </a:stretch>
          </p:blipFill>
          <p:spPr bwMode="auto">
            <a:xfrm>
              <a:off x="7929944" y="0"/>
              <a:ext cx="1214056" cy="1340768"/>
            </a:xfrm>
            <a:prstGeom prst="rect">
              <a:avLst/>
            </a:prstGeom>
            <a:noFill/>
          </p:spPr>
        </p:pic>
        <p:pic>
          <p:nvPicPr>
            <p:cNvPr id="17" name="Picture 12" descr="C:\Users\User\Desktop\розовый\Рисунок12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r="7899"/>
            <a:stretch>
              <a:fillRect/>
            </a:stretch>
          </p:blipFill>
          <p:spPr bwMode="auto">
            <a:xfrm>
              <a:off x="8190756" y="1"/>
              <a:ext cx="953244" cy="1052735"/>
            </a:xfrm>
            <a:prstGeom prst="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535113"/>
            <a:ext cx="388582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4FF5E-D69C-473C-9B1F-9840675F11CC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1E76F-4661-4733-B27B-9CDA39AEF55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Picture 5" descr="C:\Users\User\Desktop\розовый\Рисунок3.pn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35496" y="0"/>
            <a:ext cx="216024" cy="6869113"/>
          </a:xfrm>
          <a:prstGeom prst="rect">
            <a:avLst/>
          </a:prstGeom>
          <a:noFill/>
        </p:spPr>
      </p:pic>
      <p:pic>
        <p:nvPicPr>
          <p:cNvPr id="11" name="Picture 3" descr="C:\Users\User\Desktop\розовый\Рисунок2.png"/>
          <p:cNvPicPr>
            <a:picLocks noChangeAspect="1" noChangeArrowheads="1"/>
          </p:cNvPicPr>
          <p:nvPr/>
        </p:nvPicPr>
        <p:blipFill>
          <a:blip r:embed="rId5" cstate="print">
            <a:lum bright="20000" contrast="20000"/>
          </a:blip>
          <a:srcRect/>
          <a:stretch>
            <a:fillRect/>
          </a:stretch>
        </p:blipFill>
        <p:spPr bwMode="auto">
          <a:xfrm rot="16200000">
            <a:off x="4661761" y="2331130"/>
            <a:ext cx="360040" cy="8604452"/>
          </a:xfrm>
          <a:prstGeom prst="rect">
            <a:avLst/>
          </a:prstGeom>
          <a:noFill/>
        </p:spPr>
      </p:pic>
      <p:pic>
        <p:nvPicPr>
          <p:cNvPr id="12" name="Picture 6" descr="C:\Users\User\Desktop\розовый\Рисунок6.png"/>
          <p:cNvPicPr>
            <a:picLocks noChangeAspect="1" noChangeArrowheads="1"/>
          </p:cNvPicPr>
          <p:nvPr/>
        </p:nvPicPr>
        <p:blipFill>
          <a:blip r:embed="rId6" cstate="print">
            <a:lum contrast="10000"/>
          </a:blip>
          <a:srcRect/>
          <a:stretch>
            <a:fillRect/>
          </a:stretch>
        </p:blipFill>
        <p:spPr bwMode="auto">
          <a:xfrm>
            <a:off x="539552" y="6525344"/>
            <a:ext cx="8615561" cy="332656"/>
          </a:xfrm>
          <a:prstGeom prst="rect">
            <a:avLst/>
          </a:prstGeom>
          <a:noFill/>
        </p:spPr>
      </p:pic>
      <p:pic>
        <p:nvPicPr>
          <p:cNvPr id="13" name="Picture 3" descr="C:\Users\User\Desktop\розовый\Рисунок2.png"/>
          <p:cNvPicPr>
            <a:picLocks noChangeAspect="1" noChangeArrowheads="1"/>
          </p:cNvPicPr>
          <p:nvPr/>
        </p:nvPicPr>
        <p:blipFill>
          <a:blip r:embed="rId5" cstate="print">
            <a:lum bright="30000"/>
          </a:blip>
          <a:srcRect/>
          <a:stretch>
            <a:fillRect/>
          </a:stretch>
        </p:blipFill>
        <p:spPr bwMode="auto">
          <a:xfrm>
            <a:off x="323528" y="-11113"/>
            <a:ext cx="216024" cy="6869113"/>
          </a:xfrm>
          <a:prstGeom prst="rect">
            <a:avLst/>
          </a:prstGeom>
          <a:noFill/>
        </p:spPr>
      </p:pic>
      <p:pic>
        <p:nvPicPr>
          <p:cNvPr id="14" name="Picture 4" descr="C:\Users\User\Desktop\розовый\Рисунок5.png"/>
          <p:cNvPicPr>
            <a:picLocks noChangeAspect="1" noChangeArrowheads="1"/>
          </p:cNvPicPr>
          <p:nvPr/>
        </p:nvPicPr>
        <p:blipFill>
          <a:blip r:embed="rId7" cstate="print">
            <a:lum contrast="30000"/>
          </a:blip>
          <a:srcRect r="9281" b="8899"/>
          <a:stretch>
            <a:fillRect/>
          </a:stretch>
        </p:blipFill>
        <p:spPr bwMode="auto">
          <a:xfrm>
            <a:off x="323528" y="0"/>
            <a:ext cx="72008" cy="6858000"/>
          </a:xfrm>
          <a:prstGeom prst="rect">
            <a:avLst/>
          </a:prstGeom>
          <a:noFill/>
        </p:spPr>
      </p:pic>
      <p:pic>
        <p:nvPicPr>
          <p:cNvPr id="18" name="Picture 20" descr="0_5c07b_c9d24856_X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824749">
            <a:off x="66643" y="4999605"/>
            <a:ext cx="1317265" cy="1903562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1560" y="2174875"/>
            <a:ext cx="38858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7929944" y="0"/>
            <a:ext cx="1214056" cy="1340768"/>
            <a:chOff x="7929944" y="0"/>
            <a:chExt cx="1214056" cy="1340768"/>
          </a:xfrm>
        </p:grpSpPr>
        <p:pic>
          <p:nvPicPr>
            <p:cNvPr id="12" name="Picture 12" descr="C:\Users\User\Desktop\розовый\Рисунок12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r="7899"/>
            <a:stretch>
              <a:fillRect/>
            </a:stretch>
          </p:blipFill>
          <p:spPr bwMode="auto">
            <a:xfrm>
              <a:off x="7929944" y="0"/>
              <a:ext cx="1214056" cy="1340768"/>
            </a:xfrm>
            <a:prstGeom prst="rect">
              <a:avLst/>
            </a:prstGeom>
            <a:noFill/>
          </p:spPr>
        </p:pic>
        <p:pic>
          <p:nvPicPr>
            <p:cNvPr id="13" name="Picture 12" descr="C:\Users\User\Desktop\розовый\Рисунок12.pn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r="7899"/>
            <a:stretch>
              <a:fillRect/>
            </a:stretch>
          </p:blipFill>
          <p:spPr bwMode="auto">
            <a:xfrm>
              <a:off x="8190756" y="1"/>
              <a:ext cx="953244" cy="1052735"/>
            </a:xfrm>
            <a:prstGeom prst="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4FF5E-D69C-473C-9B1F-9840675F11CC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1E76F-4661-4733-B27B-9CDA39AEF55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Picture 3" descr="C:\Users\User\Desktop\розовый\Рисунок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4661759" y="2331131"/>
            <a:ext cx="504056" cy="8460433"/>
          </a:xfrm>
          <a:prstGeom prst="rect">
            <a:avLst/>
          </a:prstGeom>
          <a:noFill/>
        </p:spPr>
      </p:pic>
      <p:pic>
        <p:nvPicPr>
          <p:cNvPr id="7" name="Picture 6" descr="C:\Users\User\Desktop\розовый\Рисунок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6381328"/>
            <a:ext cx="8183513" cy="476672"/>
          </a:xfrm>
          <a:prstGeom prst="rect">
            <a:avLst/>
          </a:prstGeom>
          <a:noFill/>
        </p:spPr>
      </p:pic>
      <p:pic>
        <p:nvPicPr>
          <p:cNvPr id="8" name="Picture 5" descr="C:\Users\User\Desktop\розовый\Рисунок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496" y="0"/>
            <a:ext cx="432048" cy="6869113"/>
          </a:xfrm>
          <a:prstGeom prst="rect">
            <a:avLst/>
          </a:prstGeom>
          <a:noFill/>
        </p:spPr>
      </p:pic>
      <p:pic>
        <p:nvPicPr>
          <p:cNvPr id="9" name="Picture 3" descr="C:\Users\User\Desktop\розовый\Рисунок2.png"/>
          <p:cNvPicPr>
            <a:picLocks noChangeAspect="1" noChangeArrowheads="1"/>
          </p:cNvPicPr>
          <p:nvPr/>
        </p:nvPicPr>
        <p:blipFill>
          <a:blip r:embed="rId5" cstate="print">
            <a:lum bright="20000"/>
          </a:blip>
          <a:srcRect/>
          <a:stretch>
            <a:fillRect/>
          </a:stretch>
        </p:blipFill>
        <p:spPr bwMode="auto">
          <a:xfrm>
            <a:off x="539552" y="-11113"/>
            <a:ext cx="504056" cy="6869113"/>
          </a:xfrm>
          <a:prstGeom prst="rect">
            <a:avLst/>
          </a:prstGeom>
          <a:noFill/>
        </p:spPr>
      </p:pic>
      <p:pic>
        <p:nvPicPr>
          <p:cNvPr id="10" name="Picture 4" descr="C:\Users\User\Desktop\розовый\Рисунок5.png"/>
          <p:cNvPicPr>
            <a:picLocks noChangeAspect="1" noChangeArrowheads="1"/>
          </p:cNvPicPr>
          <p:nvPr/>
        </p:nvPicPr>
        <p:blipFill>
          <a:blip r:embed="rId8" cstate="print">
            <a:lum contrast="-20000"/>
          </a:blip>
          <a:srcRect r="9281" b="8899"/>
          <a:stretch>
            <a:fillRect/>
          </a:stretch>
        </p:blipFill>
        <p:spPr bwMode="auto">
          <a:xfrm>
            <a:off x="611560" y="0"/>
            <a:ext cx="144016" cy="6858000"/>
          </a:xfrm>
          <a:prstGeom prst="rect">
            <a:avLst/>
          </a:prstGeom>
          <a:noFill/>
        </p:spPr>
      </p:pic>
      <p:grpSp>
        <p:nvGrpSpPr>
          <p:cNvPr id="14" name="Группа 13"/>
          <p:cNvGrpSpPr/>
          <p:nvPr/>
        </p:nvGrpSpPr>
        <p:grpSpPr>
          <a:xfrm>
            <a:off x="54295" y="4646468"/>
            <a:ext cx="2332528" cy="2278725"/>
            <a:chOff x="54295" y="4646468"/>
            <a:chExt cx="2332528" cy="2278725"/>
          </a:xfrm>
        </p:grpSpPr>
        <p:pic>
          <p:nvPicPr>
            <p:cNvPr id="15" name="Picture 2" descr="C:\Users\User\Desktop\розовый\Рисунок20.png"/>
            <p:cNvPicPr>
              <a:picLocks noChangeAspect="1" noChangeArrowheads="1"/>
            </p:cNvPicPr>
            <p:nvPr userDrawn="1"/>
          </p:nvPicPr>
          <p:blipFill>
            <a:blip r:embed="rId9" cstate="print">
              <a:lum bright="-30000"/>
            </a:blip>
            <a:srcRect/>
            <a:stretch>
              <a:fillRect/>
            </a:stretch>
          </p:blipFill>
          <p:spPr bwMode="auto">
            <a:xfrm rot="1747580">
              <a:off x="54295" y="4646468"/>
              <a:ext cx="1547664" cy="1958721"/>
            </a:xfrm>
            <a:prstGeom prst="rect">
              <a:avLst/>
            </a:prstGeom>
            <a:noFill/>
          </p:spPr>
        </p:pic>
        <p:pic>
          <p:nvPicPr>
            <p:cNvPr id="16" name="Picture 3" descr="C:\Users\User\Desktop\розовый\Рисунок20.png"/>
            <p:cNvPicPr>
              <a:picLocks noChangeAspect="1" noChangeArrowheads="1"/>
            </p:cNvPicPr>
            <p:nvPr userDrawn="1"/>
          </p:nvPicPr>
          <p:blipFill>
            <a:blip r:embed="rId9" cstate="print">
              <a:lum bright="-30000"/>
            </a:blip>
            <a:srcRect/>
            <a:stretch>
              <a:fillRect/>
            </a:stretch>
          </p:blipFill>
          <p:spPr bwMode="auto">
            <a:xfrm rot="4464804" flipH="1">
              <a:off x="670231" y="5208601"/>
              <a:ext cx="1372352" cy="206083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4FF5E-D69C-473C-9B1F-9840675F11CC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1E76F-4661-4733-B27B-9CDA39AEF55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Picture 3" descr="C:\Users\User\Desktop\розовый\Рисунок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661759" y="2331131"/>
            <a:ext cx="504056" cy="8460433"/>
          </a:xfrm>
          <a:prstGeom prst="rect">
            <a:avLst/>
          </a:prstGeom>
          <a:noFill/>
        </p:spPr>
      </p:pic>
      <p:pic>
        <p:nvPicPr>
          <p:cNvPr id="6" name="Picture 6" descr="C:\Users\User\Desktop\розовый\Рисунок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6381328"/>
            <a:ext cx="8183513" cy="476672"/>
          </a:xfrm>
          <a:prstGeom prst="rect">
            <a:avLst/>
          </a:prstGeom>
          <a:noFill/>
        </p:spPr>
      </p:pic>
      <p:pic>
        <p:nvPicPr>
          <p:cNvPr id="7" name="Picture 5" descr="C:\Users\User\Desktop\розовый\Рисунок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0"/>
            <a:ext cx="432048" cy="6869113"/>
          </a:xfrm>
          <a:prstGeom prst="rect">
            <a:avLst/>
          </a:prstGeom>
          <a:noFill/>
        </p:spPr>
      </p:pic>
      <p:pic>
        <p:nvPicPr>
          <p:cNvPr id="8" name="Picture 3" descr="C:\Users\User\Desktop\розовый\Рисунок2.pn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539552" y="-11113"/>
            <a:ext cx="504056" cy="6869113"/>
          </a:xfrm>
          <a:prstGeom prst="rect">
            <a:avLst/>
          </a:prstGeom>
          <a:noFill/>
        </p:spPr>
      </p:pic>
      <p:pic>
        <p:nvPicPr>
          <p:cNvPr id="9" name="Picture 4" descr="C:\Users\User\Desktop\розовый\Рисунок5.png"/>
          <p:cNvPicPr>
            <a:picLocks noChangeAspect="1" noChangeArrowheads="1"/>
          </p:cNvPicPr>
          <p:nvPr/>
        </p:nvPicPr>
        <p:blipFill>
          <a:blip r:embed="rId6" cstate="print">
            <a:lum contrast="-20000"/>
          </a:blip>
          <a:srcRect r="9281" b="8899"/>
          <a:stretch>
            <a:fillRect/>
          </a:stretch>
        </p:blipFill>
        <p:spPr bwMode="auto">
          <a:xfrm>
            <a:off x="611560" y="0"/>
            <a:ext cx="144016" cy="6858000"/>
          </a:xfrm>
          <a:prstGeom prst="rect">
            <a:avLst/>
          </a:prstGeom>
          <a:noFill/>
        </p:spPr>
      </p:pic>
      <p:grpSp>
        <p:nvGrpSpPr>
          <p:cNvPr id="10" name="Группа 9"/>
          <p:cNvGrpSpPr/>
          <p:nvPr/>
        </p:nvGrpSpPr>
        <p:grpSpPr>
          <a:xfrm>
            <a:off x="7929944" y="0"/>
            <a:ext cx="1214056" cy="1340768"/>
            <a:chOff x="7929944" y="0"/>
            <a:chExt cx="1214056" cy="1340768"/>
          </a:xfrm>
        </p:grpSpPr>
        <p:pic>
          <p:nvPicPr>
            <p:cNvPr id="11" name="Picture 12" descr="C:\Users\User\Desktop\розовый\Рисунок12.png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 r="7899"/>
            <a:stretch>
              <a:fillRect/>
            </a:stretch>
          </p:blipFill>
          <p:spPr bwMode="auto">
            <a:xfrm>
              <a:off x="7929944" y="0"/>
              <a:ext cx="1214056" cy="1340768"/>
            </a:xfrm>
            <a:prstGeom prst="rect">
              <a:avLst/>
            </a:prstGeom>
            <a:noFill/>
          </p:spPr>
        </p:pic>
        <p:pic>
          <p:nvPicPr>
            <p:cNvPr id="12" name="Picture 12" descr="C:\Users\User\Desktop\розовый\Рисунок12.png"/>
            <p:cNvPicPr>
              <a:picLocks noChangeAspect="1" noChangeArrowheads="1"/>
            </p:cNvPicPr>
            <p:nvPr userDrawn="1"/>
          </p:nvPicPr>
          <p:blipFill>
            <a:blip r:embed="rId8" cstate="print"/>
            <a:srcRect r="7899"/>
            <a:stretch>
              <a:fillRect/>
            </a:stretch>
          </p:blipFill>
          <p:spPr bwMode="auto">
            <a:xfrm>
              <a:off x="8190756" y="1"/>
              <a:ext cx="953244" cy="1052735"/>
            </a:xfrm>
            <a:prstGeom prst="rect">
              <a:avLst/>
            </a:prstGeom>
            <a:noFill/>
          </p:spPr>
        </p:pic>
      </p:grpSp>
      <p:grpSp>
        <p:nvGrpSpPr>
          <p:cNvPr id="13" name="Группа 12"/>
          <p:cNvGrpSpPr/>
          <p:nvPr/>
        </p:nvGrpSpPr>
        <p:grpSpPr>
          <a:xfrm>
            <a:off x="54295" y="4646468"/>
            <a:ext cx="2332528" cy="2278725"/>
            <a:chOff x="54295" y="4646468"/>
            <a:chExt cx="2332528" cy="2278725"/>
          </a:xfrm>
        </p:grpSpPr>
        <p:pic>
          <p:nvPicPr>
            <p:cNvPr id="14" name="Picture 2" descr="C:\Users\User\Desktop\розовый\Рисунок20.png"/>
            <p:cNvPicPr>
              <a:picLocks noChangeAspect="1" noChangeArrowheads="1"/>
            </p:cNvPicPr>
            <p:nvPr userDrawn="1"/>
          </p:nvPicPr>
          <p:blipFill>
            <a:blip r:embed="rId9" cstate="print">
              <a:lum bright="-30000"/>
            </a:blip>
            <a:srcRect/>
            <a:stretch>
              <a:fillRect/>
            </a:stretch>
          </p:blipFill>
          <p:spPr bwMode="auto">
            <a:xfrm rot="1747580">
              <a:off x="54295" y="4646468"/>
              <a:ext cx="1547664" cy="1958721"/>
            </a:xfrm>
            <a:prstGeom prst="rect">
              <a:avLst/>
            </a:prstGeom>
            <a:noFill/>
          </p:spPr>
        </p:pic>
        <p:pic>
          <p:nvPicPr>
            <p:cNvPr id="15" name="Picture 3" descr="C:\Users\User\Desktop\розовый\Рисунок20.png"/>
            <p:cNvPicPr>
              <a:picLocks noChangeAspect="1" noChangeArrowheads="1"/>
            </p:cNvPicPr>
            <p:nvPr userDrawn="1"/>
          </p:nvPicPr>
          <p:blipFill>
            <a:blip r:embed="rId9" cstate="print">
              <a:lum bright="-30000"/>
            </a:blip>
            <a:srcRect/>
            <a:stretch>
              <a:fillRect/>
            </a:stretch>
          </p:blipFill>
          <p:spPr bwMode="auto">
            <a:xfrm rot="4464804" flipH="1">
              <a:off x="670231" y="5208601"/>
              <a:ext cx="1372352" cy="206083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User\Desktop\розовый\Рисунок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625756" y="2295126"/>
            <a:ext cx="432048" cy="8604451"/>
          </a:xfrm>
          <a:prstGeom prst="rect">
            <a:avLst/>
          </a:prstGeom>
          <a:noFill/>
        </p:spPr>
      </p:pic>
      <p:pic>
        <p:nvPicPr>
          <p:cNvPr id="9" name="Picture 6" descr="C:\Users\User\Desktop\розовый\Рисунок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6453336"/>
            <a:ext cx="8615561" cy="404664"/>
          </a:xfrm>
          <a:prstGeom prst="rect">
            <a:avLst/>
          </a:prstGeom>
          <a:noFill/>
        </p:spPr>
      </p:pic>
      <p:pic>
        <p:nvPicPr>
          <p:cNvPr id="10" name="Picture 5" descr="C:\Users\User\Desktop\розовый\Рисунок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0"/>
            <a:ext cx="288032" cy="6869113"/>
          </a:xfrm>
          <a:prstGeom prst="rect">
            <a:avLst/>
          </a:prstGeom>
          <a:noFill/>
        </p:spPr>
      </p:pic>
      <p:pic>
        <p:nvPicPr>
          <p:cNvPr id="11" name="Picture 3" descr="C:\Users\User\Desktop\розовый\Рисунок2.pn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395536" y="-27384"/>
            <a:ext cx="288032" cy="6869113"/>
          </a:xfrm>
          <a:prstGeom prst="rect">
            <a:avLst/>
          </a:prstGeom>
          <a:noFill/>
        </p:spPr>
      </p:pic>
      <p:pic>
        <p:nvPicPr>
          <p:cNvPr id="12" name="Picture 4" descr="C:\Users\User\Desktop\розовый\Рисунок5.png"/>
          <p:cNvPicPr>
            <a:picLocks noChangeAspect="1" noChangeArrowheads="1"/>
          </p:cNvPicPr>
          <p:nvPr/>
        </p:nvPicPr>
        <p:blipFill>
          <a:blip r:embed="rId6" cstate="print">
            <a:lum contrast="-20000"/>
          </a:blip>
          <a:srcRect r="9281" b="8899"/>
          <a:stretch>
            <a:fillRect/>
          </a:stretch>
        </p:blipFill>
        <p:spPr bwMode="auto">
          <a:xfrm>
            <a:off x="467544" y="0"/>
            <a:ext cx="45719" cy="6858000"/>
          </a:xfrm>
          <a:prstGeom prst="rect">
            <a:avLst/>
          </a:prstGeom>
          <a:noFill/>
        </p:spPr>
      </p:pic>
      <p:grpSp>
        <p:nvGrpSpPr>
          <p:cNvPr id="13" name="Группа 15"/>
          <p:cNvGrpSpPr/>
          <p:nvPr/>
        </p:nvGrpSpPr>
        <p:grpSpPr>
          <a:xfrm>
            <a:off x="54295" y="4646468"/>
            <a:ext cx="2332528" cy="2278725"/>
            <a:chOff x="54295" y="4646468"/>
            <a:chExt cx="2332528" cy="2278725"/>
          </a:xfrm>
        </p:grpSpPr>
        <p:pic>
          <p:nvPicPr>
            <p:cNvPr id="17" name="Picture 2" descr="C:\Users\User\Desktop\розовый\Рисунок20.png"/>
            <p:cNvPicPr>
              <a:picLocks noChangeAspect="1" noChangeArrowheads="1"/>
            </p:cNvPicPr>
            <p:nvPr userDrawn="1"/>
          </p:nvPicPr>
          <p:blipFill>
            <a:blip r:embed="rId7" cstate="print">
              <a:lum bright="-30000"/>
            </a:blip>
            <a:srcRect/>
            <a:stretch>
              <a:fillRect/>
            </a:stretch>
          </p:blipFill>
          <p:spPr bwMode="auto">
            <a:xfrm rot="1747580">
              <a:off x="54295" y="4646468"/>
              <a:ext cx="1547664" cy="1958721"/>
            </a:xfrm>
            <a:prstGeom prst="rect">
              <a:avLst/>
            </a:prstGeom>
            <a:noFill/>
          </p:spPr>
        </p:pic>
        <p:pic>
          <p:nvPicPr>
            <p:cNvPr id="18" name="Picture 3" descr="C:\Users\User\Desktop\розовый\Рисунок20.png"/>
            <p:cNvPicPr>
              <a:picLocks noChangeAspect="1" noChangeArrowheads="1"/>
            </p:cNvPicPr>
            <p:nvPr userDrawn="1"/>
          </p:nvPicPr>
          <p:blipFill>
            <a:blip r:embed="rId7" cstate="print">
              <a:lum bright="-30000"/>
            </a:blip>
            <a:srcRect/>
            <a:stretch>
              <a:fillRect/>
            </a:stretch>
          </p:blipFill>
          <p:spPr bwMode="auto">
            <a:xfrm rot="4464804" flipH="1">
              <a:off x="670231" y="5208601"/>
              <a:ext cx="1372352" cy="2060832"/>
            </a:xfrm>
            <a:prstGeom prst="rect">
              <a:avLst/>
            </a:prstGeom>
            <a:noFill/>
          </p:spPr>
        </p:pic>
      </p:grpSp>
      <p:grpSp>
        <p:nvGrpSpPr>
          <p:cNvPr id="16" name="Группа 12"/>
          <p:cNvGrpSpPr/>
          <p:nvPr/>
        </p:nvGrpSpPr>
        <p:grpSpPr>
          <a:xfrm>
            <a:off x="7929944" y="0"/>
            <a:ext cx="1214056" cy="1340768"/>
            <a:chOff x="7929944" y="0"/>
            <a:chExt cx="1214056" cy="1340768"/>
          </a:xfrm>
        </p:grpSpPr>
        <p:pic>
          <p:nvPicPr>
            <p:cNvPr id="14" name="Picture 12" descr="C:\Users\User\Desktop\розовый\Рисунок12.png"/>
            <p:cNvPicPr>
              <a:picLocks noChangeAspect="1" noChangeArrowheads="1"/>
            </p:cNvPicPr>
            <p:nvPr userDrawn="1"/>
          </p:nvPicPr>
          <p:blipFill>
            <a:blip r:embed="rId8" cstate="print"/>
            <a:srcRect r="7899"/>
            <a:stretch>
              <a:fillRect/>
            </a:stretch>
          </p:blipFill>
          <p:spPr bwMode="auto">
            <a:xfrm>
              <a:off x="7929944" y="0"/>
              <a:ext cx="1214056" cy="1340768"/>
            </a:xfrm>
            <a:prstGeom prst="rect">
              <a:avLst/>
            </a:prstGeom>
            <a:noFill/>
          </p:spPr>
        </p:pic>
        <p:pic>
          <p:nvPicPr>
            <p:cNvPr id="15" name="Picture 12" descr="C:\Users\User\Desktop\розовый\Рисунок12.png"/>
            <p:cNvPicPr>
              <a:picLocks noChangeAspect="1" noChangeArrowheads="1"/>
            </p:cNvPicPr>
            <p:nvPr userDrawn="1"/>
          </p:nvPicPr>
          <p:blipFill>
            <a:blip r:embed="rId9" cstate="print"/>
            <a:srcRect r="7899"/>
            <a:stretch>
              <a:fillRect/>
            </a:stretch>
          </p:blipFill>
          <p:spPr bwMode="auto">
            <a:xfrm>
              <a:off x="8190756" y="1"/>
              <a:ext cx="953244" cy="1052735"/>
            </a:xfrm>
            <a:prstGeom prst="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3050"/>
            <a:ext cx="2709937" cy="1162050"/>
          </a:xfrm>
        </p:spPr>
        <p:txBody>
          <a:bodyPr anchor="b">
            <a:normAutofit/>
          </a:bodyPr>
          <a:lstStyle>
            <a:lvl1pPr algn="r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5576" y="1435100"/>
            <a:ext cx="2709937" cy="4691063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4FF5E-D69C-473C-9B1F-9840675F11CC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1E76F-4661-4733-B27B-9CDA39AEF5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4FF5E-D69C-473C-9B1F-9840675F11CC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1E76F-4661-4733-B27B-9CDA39AEF5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6000" b="1" kern="1200">
          <a:solidFill>
            <a:srgbClr val="500028"/>
          </a:solidFill>
          <a:effectLst/>
          <a:latin typeface="Gabriola" pitchFamily="8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Gabriola" pitchFamily="82" charset="0"/>
          <a:ea typeface="+mn-ea"/>
          <a:cs typeface="Gautam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Gabriola" pitchFamily="82" charset="0"/>
          <a:ea typeface="+mn-ea"/>
          <a:cs typeface="Gautam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Gabriola" pitchFamily="82" charset="0"/>
          <a:ea typeface="+mn-ea"/>
          <a:cs typeface="Gautam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Gabriola" pitchFamily="82" charset="0"/>
          <a:ea typeface="+mn-ea"/>
          <a:cs typeface="Gautami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Gabriola" pitchFamily="82" charset="0"/>
          <a:ea typeface="+mn-ea"/>
          <a:cs typeface="Gautam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052736"/>
            <a:ext cx="7342584" cy="1470025"/>
          </a:xfrm>
        </p:spPr>
        <p:txBody>
          <a:bodyPr>
            <a:no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</a:rPr>
              <a:t>«Чудесные превращения слов»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nabelle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4077072"/>
            <a:ext cx="6400800" cy="17526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</a:rPr>
              <a:t>Подготовила: учитель начальных классов Позднякова Валентина Викторовна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nabelle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268760"/>
            <a:ext cx="74168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</a:rPr>
              <a:t>пенал, шарф, борт, метро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</a:rPr>
              <a:t>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nabelle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259632" y="2420888"/>
          <a:ext cx="7296472" cy="2804922"/>
        </p:xfrm>
        <a:graphic>
          <a:graphicData uri="http://schemas.openxmlformats.org/drawingml/2006/table">
            <a:tbl>
              <a:tblPr/>
              <a:tblGrid>
                <a:gridCol w="3648236"/>
                <a:gridCol w="3648236"/>
              </a:tblGrid>
              <a:tr h="22979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nabelle" pitchFamily="66" charset="0"/>
                          <a:ea typeface="Times New Roman"/>
                          <a:cs typeface="Times New Roman"/>
                        </a:rPr>
                        <a:t>высоко</a:t>
                      </a:r>
                      <a:br>
                        <a:rPr lang="ru-RU" sz="3200" dirty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nabelle" pitchFamily="66" charset="0"/>
                          <a:ea typeface="Times New Roman"/>
                          <a:cs typeface="Times New Roman"/>
                        </a:rPr>
                      </a:br>
                      <a:r>
                        <a:rPr lang="ru-RU" sz="3200" dirty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nabelle" pitchFamily="66" charset="0"/>
                          <a:ea typeface="Times New Roman"/>
                          <a:cs typeface="Times New Roman"/>
                        </a:rPr>
                        <a:t>начало </a:t>
                      </a:r>
                      <a:br>
                        <a:rPr lang="ru-RU" sz="3200" dirty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nabelle" pitchFamily="66" charset="0"/>
                          <a:ea typeface="Times New Roman"/>
                          <a:cs typeface="Times New Roman"/>
                        </a:rPr>
                      </a:br>
                      <a:r>
                        <a:rPr lang="ru-RU" sz="3200" dirty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nabelle" pitchFamily="66" charset="0"/>
                          <a:ea typeface="Times New Roman"/>
                          <a:cs typeface="Times New Roman"/>
                        </a:rPr>
                        <a:t>ночь </a:t>
                      </a:r>
                      <a:br>
                        <a:rPr lang="ru-RU" sz="3200" dirty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nabelle" pitchFamily="66" charset="0"/>
                          <a:ea typeface="Times New Roman"/>
                          <a:cs typeface="Times New Roman"/>
                        </a:rPr>
                      </a:br>
                      <a:r>
                        <a:rPr lang="ru-RU" sz="3200" dirty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nabelle" pitchFamily="66" charset="0"/>
                          <a:ea typeface="Times New Roman"/>
                          <a:cs typeface="Times New Roman"/>
                        </a:rPr>
                        <a:t>правда </a:t>
                      </a:r>
                      <a:br>
                        <a:rPr lang="ru-RU" sz="3200" dirty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nabelle" pitchFamily="66" charset="0"/>
                          <a:ea typeface="Times New Roman"/>
                          <a:cs typeface="Times New Roman"/>
                        </a:rPr>
                      </a:br>
                      <a:r>
                        <a:rPr lang="ru-RU" sz="3200" dirty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nabelle" pitchFamily="66" charset="0"/>
                          <a:ea typeface="Times New Roman"/>
                          <a:cs typeface="Times New Roman"/>
                        </a:rPr>
                        <a:t>добро</a:t>
                      </a:r>
                      <a:endParaRPr lang="ru-RU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nabelle" pitchFamily="66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nabelle" pitchFamily="66" charset="0"/>
                          <a:ea typeface="Times New Roman"/>
                          <a:cs typeface="Times New Roman"/>
                        </a:rPr>
                        <a:t> далеко</a:t>
                      </a:r>
                      <a:br>
                        <a:rPr lang="ru-RU" sz="3200" dirty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nabelle" pitchFamily="66" charset="0"/>
                          <a:ea typeface="Times New Roman"/>
                          <a:cs typeface="Times New Roman"/>
                        </a:rPr>
                      </a:br>
                      <a:r>
                        <a:rPr lang="ru-RU" sz="3200" dirty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nabelle" pitchFamily="66" charset="0"/>
                          <a:ea typeface="Times New Roman"/>
                          <a:cs typeface="Times New Roman"/>
                        </a:rPr>
                        <a:t> черный</a:t>
                      </a:r>
                      <a:br>
                        <a:rPr lang="ru-RU" sz="3200" dirty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nabelle" pitchFamily="66" charset="0"/>
                          <a:ea typeface="Times New Roman"/>
                          <a:cs typeface="Times New Roman"/>
                        </a:rPr>
                      </a:br>
                      <a:r>
                        <a:rPr lang="ru-RU" sz="3200" dirty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nabelle" pitchFamily="66" charset="0"/>
                          <a:ea typeface="Times New Roman"/>
                          <a:cs typeface="Times New Roman"/>
                        </a:rPr>
                        <a:t> жара</a:t>
                      </a:r>
                      <a:br>
                        <a:rPr lang="ru-RU" sz="3200" dirty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nabelle" pitchFamily="66" charset="0"/>
                          <a:ea typeface="Times New Roman"/>
                          <a:cs typeface="Times New Roman"/>
                        </a:rPr>
                      </a:br>
                      <a:r>
                        <a:rPr lang="ru-RU" sz="3200" dirty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nabelle" pitchFamily="66" charset="0"/>
                          <a:ea typeface="Times New Roman"/>
                          <a:cs typeface="Times New Roman"/>
                        </a:rPr>
                        <a:t> зима</a:t>
                      </a:r>
                      <a:br>
                        <a:rPr lang="ru-RU" sz="3200" dirty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nabelle" pitchFamily="66" charset="0"/>
                          <a:ea typeface="Times New Roman"/>
                          <a:cs typeface="Times New Roman"/>
                        </a:rPr>
                      </a:br>
                      <a:r>
                        <a:rPr lang="ru-RU" sz="3200" dirty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nabelle" pitchFamily="66" charset="0"/>
                          <a:ea typeface="Times New Roman"/>
                          <a:cs typeface="Times New Roman"/>
                        </a:rPr>
                        <a:t> друг</a:t>
                      </a:r>
                      <a:endParaRPr lang="ru-RU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nabelle" pitchFamily="66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31640" y="188226"/>
            <a:ext cx="684076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Times New Roman" pitchFamily="18" charset="0"/>
                <a:cs typeface="Times New Roman" pitchFamily="18" charset="0"/>
              </a:rPr>
              <a:t>Конкурс “Подставь словечко”.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nabelle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Times New Roman" pitchFamily="18" charset="0"/>
                <a:cs typeface="Times New Roman" pitchFamily="18" charset="0"/>
              </a:rPr>
              <a:t>Каждый получает карточку со словами, к которым необходимо подобрать антонимы.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nabelle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47664" y="2780928"/>
          <a:ext cx="6096000" cy="224409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nabelle" pitchFamily="66" charset="0"/>
                          <a:ea typeface="Times New Roman"/>
                          <a:cs typeface="Times New Roman"/>
                        </a:rPr>
                        <a:t>пара </a:t>
                      </a:r>
                      <a:r>
                        <a:rPr lang="ru-RU" sz="3200" dirty="0" smtClean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nabelle" pitchFamily="66" charset="0"/>
                          <a:ea typeface="Times New Roman"/>
                          <a:cs typeface="Times New Roman"/>
                        </a:rPr>
                        <a:t>–</a:t>
                      </a:r>
                      <a:r>
                        <a:rPr lang="ru-RU" sz="3200" baseline="0" dirty="0" smtClean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nabelle" pitchFamily="66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3200" dirty="0" smtClean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nabelle" pitchFamily="66" charset="0"/>
                          <a:ea typeface="Times New Roman"/>
                          <a:cs typeface="Times New Roman"/>
                        </a:rPr>
                        <a:t>ара</a:t>
                      </a:r>
                      <a:r>
                        <a:rPr lang="ru-RU" sz="3200" dirty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nabelle" pitchFamily="66" charset="0"/>
                          <a:ea typeface="Times New Roman"/>
                          <a:cs typeface="Times New Roman"/>
                        </a:rPr>
                        <a:t> </a:t>
                      </a:r>
                      <a:br>
                        <a:rPr lang="ru-RU" sz="3200" dirty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nabelle" pitchFamily="66" charset="0"/>
                          <a:ea typeface="Times New Roman"/>
                          <a:cs typeface="Times New Roman"/>
                        </a:rPr>
                      </a:br>
                      <a:r>
                        <a:rPr lang="ru-RU" sz="3200" dirty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nabelle" pitchFamily="66" charset="0"/>
                          <a:ea typeface="Times New Roman"/>
                          <a:cs typeface="Times New Roman"/>
                        </a:rPr>
                        <a:t>свет </a:t>
                      </a:r>
                      <a:r>
                        <a:rPr lang="ru-RU" sz="3200" dirty="0" smtClean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nabelle" pitchFamily="66" charset="0"/>
                          <a:ea typeface="Times New Roman"/>
                          <a:cs typeface="Times New Roman"/>
                        </a:rPr>
                        <a:t>–</a:t>
                      </a:r>
                      <a:r>
                        <a:rPr lang="ru-RU" sz="3200" baseline="0" dirty="0" smtClean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nabelle" pitchFamily="66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3200" dirty="0" err="1" smtClean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nabelle" pitchFamily="66" charset="0"/>
                          <a:ea typeface="Times New Roman"/>
                          <a:cs typeface="Times New Roman"/>
                        </a:rPr>
                        <a:t>вет</a:t>
                      </a:r>
                      <a:r>
                        <a:rPr lang="ru-RU" sz="3200" dirty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nabelle" pitchFamily="66" charset="0"/>
                          <a:ea typeface="Times New Roman"/>
                          <a:cs typeface="Times New Roman"/>
                        </a:rPr>
                        <a:t> </a:t>
                      </a:r>
                      <a:br>
                        <a:rPr lang="ru-RU" sz="3200" dirty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nabelle" pitchFamily="66" charset="0"/>
                          <a:ea typeface="Times New Roman"/>
                          <a:cs typeface="Times New Roman"/>
                        </a:rPr>
                      </a:br>
                      <a:r>
                        <a:rPr lang="ru-RU" sz="3200" dirty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nabelle" pitchFamily="66" charset="0"/>
                          <a:ea typeface="Times New Roman"/>
                          <a:cs typeface="Times New Roman"/>
                        </a:rPr>
                        <a:t>игла – </a:t>
                      </a:r>
                      <a:r>
                        <a:rPr lang="ru-RU" sz="3200" dirty="0" err="1" smtClean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nabelle" pitchFamily="66" charset="0"/>
                          <a:ea typeface="Times New Roman"/>
                          <a:cs typeface="Times New Roman"/>
                        </a:rPr>
                        <a:t>иг.а</a:t>
                      </a:r>
                      <a:r>
                        <a:rPr lang="ru-RU" sz="3200" dirty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nabelle" pitchFamily="66" charset="0"/>
                          <a:ea typeface="Times New Roman"/>
                          <a:cs typeface="Times New Roman"/>
                        </a:rPr>
                        <a:t> </a:t>
                      </a:r>
                      <a:br>
                        <a:rPr lang="ru-RU" sz="3200" dirty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nabelle" pitchFamily="66" charset="0"/>
                          <a:ea typeface="Times New Roman"/>
                          <a:cs typeface="Times New Roman"/>
                        </a:rPr>
                      </a:br>
                      <a:r>
                        <a:rPr lang="ru-RU" sz="3200" dirty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nabelle" pitchFamily="66" charset="0"/>
                          <a:ea typeface="Times New Roman"/>
                          <a:cs typeface="Times New Roman"/>
                        </a:rPr>
                        <a:t>белка – </a:t>
                      </a:r>
                      <a:r>
                        <a:rPr lang="ru-RU" sz="3200" dirty="0" err="1" smtClean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nabelle" pitchFamily="66" charset="0"/>
                          <a:ea typeface="Times New Roman"/>
                          <a:cs typeface="Times New Roman"/>
                        </a:rPr>
                        <a:t>б.лка</a:t>
                      </a:r>
                      <a:endParaRPr lang="ru-RU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nabelle" pitchFamily="66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nabelle" pitchFamily="66" charset="0"/>
                          <a:ea typeface="Times New Roman"/>
                          <a:cs typeface="Times New Roman"/>
                        </a:rPr>
                        <a:t> роща – </a:t>
                      </a:r>
                      <a:r>
                        <a:rPr lang="ru-RU" sz="3200" dirty="0" err="1" smtClean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nabelle" pitchFamily="66" charset="0"/>
                          <a:ea typeface="Times New Roman"/>
                          <a:cs typeface="Times New Roman"/>
                        </a:rPr>
                        <a:t>ро.а</a:t>
                      </a:r>
                      <a:r>
                        <a:rPr lang="ru-RU" sz="3200" dirty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nabelle" pitchFamily="66" charset="0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3200" dirty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nabelle" pitchFamily="66" charset="0"/>
                          <a:ea typeface="Times New Roman"/>
                          <a:cs typeface="Times New Roman"/>
                        </a:rPr>
                      </a:br>
                      <a:r>
                        <a:rPr lang="ru-RU" sz="3200" dirty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nabelle" pitchFamily="66" charset="0"/>
                          <a:ea typeface="Times New Roman"/>
                          <a:cs typeface="Times New Roman"/>
                        </a:rPr>
                        <a:t> река – </a:t>
                      </a:r>
                      <a:r>
                        <a:rPr lang="ru-RU" sz="3200" dirty="0" err="1" smtClean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nabelle" pitchFamily="66" charset="0"/>
                          <a:ea typeface="Times New Roman"/>
                          <a:cs typeface="Times New Roman"/>
                        </a:rPr>
                        <a:t>р.ка</a:t>
                      </a:r>
                      <a:r>
                        <a:rPr lang="ru-RU" sz="3200" dirty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nabelle" pitchFamily="66" charset="0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3200" dirty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nabelle" pitchFamily="66" charset="0"/>
                          <a:ea typeface="Times New Roman"/>
                          <a:cs typeface="Times New Roman"/>
                        </a:rPr>
                      </a:br>
                      <a:r>
                        <a:rPr lang="ru-RU" sz="3200" dirty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nabelle" pitchFamily="66" charset="0"/>
                          <a:ea typeface="Times New Roman"/>
                          <a:cs typeface="Times New Roman"/>
                        </a:rPr>
                        <a:t> уха – </a:t>
                      </a:r>
                      <a:r>
                        <a:rPr lang="ru-RU" sz="3200" dirty="0" smtClean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nabelle" pitchFamily="66" charset="0"/>
                          <a:ea typeface="Times New Roman"/>
                          <a:cs typeface="Times New Roman"/>
                        </a:rPr>
                        <a:t>ух.</a:t>
                      </a:r>
                      <a:r>
                        <a:rPr lang="ru-RU" sz="3200" dirty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nabelle" pitchFamily="66" charset="0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3200" dirty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nabelle" pitchFamily="66" charset="0"/>
                          <a:ea typeface="Times New Roman"/>
                          <a:cs typeface="Times New Roman"/>
                        </a:rPr>
                      </a:br>
                      <a:r>
                        <a:rPr lang="ru-RU" sz="3200" dirty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nabelle" pitchFamily="66" charset="0"/>
                          <a:ea typeface="Times New Roman"/>
                          <a:cs typeface="Times New Roman"/>
                        </a:rPr>
                        <a:t> бинт – </a:t>
                      </a:r>
                      <a:r>
                        <a:rPr lang="ru-RU" sz="3200" dirty="0" err="1" smtClean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nabelle" pitchFamily="66" charset="0"/>
                          <a:ea typeface="Times New Roman"/>
                          <a:cs typeface="Times New Roman"/>
                        </a:rPr>
                        <a:t>б.нт</a:t>
                      </a:r>
                      <a:endParaRPr lang="ru-RU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nabelle" pitchFamily="66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187624" y="679629"/>
            <a:ext cx="777686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Times New Roman" pitchFamily="18" charset="0"/>
                <a:cs typeface="Times New Roman" pitchFamily="18" charset="0"/>
              </a:rPr>
              <a:t>Конкурс "Превращение слов".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nabelle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Times New Roman" pitchFamily="18" charset="0"/>
                <a:cs typeface="Times New Roman" pitchFamily="18" charset="0"/>
              </a:rPr>
              <a:t>Заменить в слове одну букву так, чтобы получилось новое слово,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nabelle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47664" y="1700808"/>
          <a:ext cx="7200800" cy="2952328"/>
        </p:xfrm>
        <a:graphic>
          <a:graphicData uri="http://schemas.openxmlformats.org/drawingml/2006/table">
            <a:tbl>
              <a:tblPr/>
              <a:tblGrid>
                <a:gridCol w="3600400"/>
                <a:gridCol w="3600400"/>
              </a:tblGrid>
              <a:tr h="29523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itchFamily="18" charset="0"/>
                          <a:ea typeface="Times New Roman"/>
                          <a:cs typeface="Times New Roman"/>
                        </a:rPr>
                        <a:t>пара – фара </a:t>
                      </a:r>
                      <a:br>
                        <a:rPr lang="ru-RU" sz="3600" dirty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itchFamily="18" charset="0"/>
                          <a:ea typeface="Times New Roman"/>
                          <a:cs typeface="Times New Roman"/>
                        </a:rPr>
                      </a:br>
                      <a:r>
                        <a:rPr lang="ru-RU" sz="3600" dirty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itchFamily="18" charset="0"/>
                          <a:ea typeface="Times New Roman"/>
                          <a:cs typeface="Times New Roman"/>
                        </a:rPr>
                        <a:t>свет – цвет </a:t>
                      </a:r>
                      <a:br>
                        <a:rPr lang="ru-RU" sz="3600" dirty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itchFamily="18" charset="0"/>
                          <a:ea typeface="Times New Roman"/>
                          <a:cs typeface="Times New Roman"/>
                        </a:rPr>
                      </a:br>
                      <a:r>
                        <a:rPr lang="ru-RU" sz="3600" dirty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itchFamily="18" charset="0"/>
                          <a:ea typeface="Times New Roman"/>
                          <a:cs typeface="Times New Roman"/>
                        </a:rPr>
                        <a:t>игла – игра </a:t>
                      </a:r>
                      <a:br>
                        <a:rPr lang="ru-RU" sz="3600" dirty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itchFamily="18" charset="0"/>
                          <a:ea typeface="Times New Roman"/>
                          <a:cs typeface="Times New Roman"/>
                        </a:rPr>
                      </a:br>
                      <a:r>
                        <a:rPr lang="ru-RU" sz="3600" dirty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itchFamily="18" charset="0"/>
                          <a:ea typeface="Times New Roman"/>
                          <a:cs typeface="Times New Roman"/>
                        </a:rPr>
                        <a:t>белка – булка</a:t>
                      </a:r>
                      <a:endParaRPr lang="ru-RU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itchFamily="18" charset="0"/>
                          <a:ea typeface="Times New Roman"/>
                          <a:cs typeface="Times New Roman"/>
                        </a:rPr>
                        <a:t> роща – роза</a:t>
                      </a:r>
                      <a:br>
                        <a:rPr lang="ru-RU" sz="3600" dirty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itchFamily="18" charset="0"/>
                          <a:ea typeface="Times New Roman"/>
                          <a:cs typeface="Times New Roman"/>
                        </a:rPr>
                      </a:br>
                      <a:r>
                        <a:rPr lang="ru-RU" sz="3600" dirty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itchFamily="18" charset="0"/>
                          <a:ea typeface="Times New Roman"/>
                          <a:cs typeface="Times New Roman"/>
                        </a:rPr>
                        <a:t> река – рука</a:t>
                      </a:r>
                      <a:br>
                        <a:rPr lang="ru-RU" sz="3600" dirty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itchFamily="18" charset="0"/>
                          <a:ea typeface="Times New Roman"/>
                          <a:cs typeface="Times New Roman"/>
                        </a:rPr>
                      </a:br>
                      <a:r>
                        <a:rPr lang="ru-RU" sz="3600" dirty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itchFamily="18" charset="0"/>
                          <a:ea typeface="Times New Roman"/>
                          <a:cs typeface="Times New Roman"/>
                        </a:rPr>
                        <a:t> уха – ухо</a:t>
                      </a:r>
                      <a:br>
                        <a:rPr lang="ru-RU" sz="3600" dirty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itchFamily="18" charset="0"/>
                          <a:ea typeface="Times New Roman"/>
                          <a:cs typeface="Times New Roman"/>
                        </a:rPr>
                      </a:br>
                      <a:r>
                        <a:rPr lang="ru-RU" sz="3600" dirty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itchFamily="18" charset="0"/>
                          <a:ea typeface="Times New Roman"/>
                          <a:cs typeface="Times New Roman"/>
                        </a:rPr>
                        <a:t> бинт – бант</a:t>
                      </a:r>
                      <a:endParaRPr lang="ru-RU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03648" y="3501008"/>
          <a:ext cx="6096000" cy="1280922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itchFamily="18" charset="0"/>
                          <a:ea typeface="Times New Roman"/>
                          <a:cs typeface="Times New Roman"/>
                        </a:rPr>
                        <a:t>ИРТГ – </a:t>
                      </a:r>
                      <a:br>
                        <a:rPr lang="ru-RU" sz="2400" dirty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itchFamily="18" charset="0"/>
                          <a:ea typeface="Times New Roman"/>
                          <a:cs typeface="Times New Roman"/>
                        </a:rPr>
                      </a:br>
                      <a:r>
                        <a:rPr lang="ru-RU" sz="2400" dirty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itchFamily="18" charset="0"/>
                          <a:ea typeface="Times New Roman"/>
                          <a:cs typeface="Times New Roman"/>
                        </a:rPr>
                        <a:t>ОЛКВ </a:t>
                      </a:r>
                      <a:r>
                        <a:rPr lang="ru-RU" sz="2400" dirty="0" smtClean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itchFamily="18" charset="0"/>
                          <a:ea typeface="Times New Roman"/>
                          <a:cs typeface="Times New Roman"/>
                        </a:rPr>
                        <a:t>–</a:t>
                      </a:r>
                      <a:r>
                        <a:rPr lang="ru-RU" sz="2400" dirty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itchFamily="18" charset="0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2400" dirty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itchFamily="18" charset="0"/>
                          <a:ea typeface="Times New Roman"/>
                          <a:cs typeface="Times New Roman"/>
                        </a:rPr>
                      </a:br>
                      <a:r>
                        <a:rPr lang="ru-RU" sz="2400" dirty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itchFamily="18" charset="0"/>
                          <a:ea typeface="Times New Roman"/>
                          <a:cs typeface="Times New Roman"/>
                        </a:rPr>
                        <a:t>ВАОС – </a:t>
                      </a:r>
                      <a:endParaRPr lang="ru-RU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itchFamily="18" charset="0"/>
                          <a:ea typeface="Times New Roman"/>
                          <a:cs typeface="Times New Roman"/>
                        </a:rPr>
                        <a:t> АЦЗЯ – </a:t>
                      </a:r>
                      <a:br>
                        <a:rPr lang="ru-RU" sz="2400" dirty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itchFamily="18" charset="0"/>
                          <a:ea typeface="Times New Roman"/>
                          <a:cs typeface="Times New Roman"/>
                        </a:rPr>
                      </a:br>
                      <a:r>
                        <a:rPr lang="ru-RU" sz="2400" dirty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itchFamily="18" charset="0"/>
                          <a:ea typeface="Times New Roman"/>
                          <a:cs typeface="Times New Roman"/>
                        </a:rPr>
                        <a:t> ЛБКАЕ</a:t>
                      </a:r>
                      <a:r>
                        <a:rPr lang="ru-RU" sz="2400" dirty="0" smtClean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itchFamily="18" charset="0"/>
                          <a:ea typeface="Times New Roman"/>
                          <a:cs typeface="Times New Roman"/>
                        </a:rPr>
                        <a:t>–</a:t>
                      </a:r>
                      <a:r>
                        <a:rPr lang="ru-RU" sz="2400" dirty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itchFamily="18" charset="0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2400" dirty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itchFamily="18" charset="0"/>
                          <a:ea typeface="Times New Roman"/>
                          <a:cs typeface="Times New Roman"/>
                        </a:rPr>
                      </a:br>
                      <a:r>
                        <a:rPr lang="ru-RU" sz="2400" dirty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itchFamily="18" charset="0"/>
                          <a:ea typeface="Times New Roman"/>
                          <a:cs typeface="Times New Roman"/>
                        </a:rPr>
                        <a:t> ЕДВЕЬДМ – </a:t>
                      </a:r>
                      <a:endParaRPr lang="ru-RU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115616" y="476672"/>
            <a:ext cx="784887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Times New Roman" pitchFamily="18" charset="0"/>
                <a:cs typeface="Times New Roman" pitchFamily="18" charset="0"/>
              </a:rPr>
              <a:t>Конкурс "Анаграммы".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nabelle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Times New Roman" pitchFamily="18" charset="0"/>
                <a:cs typeface="Times New Roman" pitchFamily="18" charset="0"/>
              </a:rPr>
              <a:t>Каждый получает карточку с буквами, из которых необходимо составить слова.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nabelle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187624" y="1772816"/>
          <a:ext cx="7704856" cy="3456384"/>
        </p:xfrm>
        <a:graphic>
          <a:graphicData uri="http://schemas.openxmlformats.org/drawingml/2006/table">
            <a:tbl>
              <a:tblPr/>
              <a:tblGrid>
                <a:gridCol w="3852428"/>
                <a:gridCol w="3852428"/>
              </a:tblGrid>
              <a:tr h="3456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itchFamily="18" charset="0"/>
                          <a:ea typeface="Times New Roman"/>
                          <a:cs typeface="Times New Roman"/>
                        </a:rPr>
                        <a:t>ИРТГ – ТИГР</a:t>
                      </a:r>
                      <a:br>
                        <a:rPr lang="ru-RU" sz="3200" dirty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itchFamily="18" charset="0"/>
                          <a:ea typeface="Times New Roman"/>
                          <a:cs typeface="Times New Roman"/>
                        </a:rPr>
                      </a:br>
                      <a:r>
                        <a:rPr lang="ru-RU" sz="3200" dirty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itchFamily="18" charset="0"/>
                          <a:ea typeface="Times New Roman"/>
                          <a:cs typeface="Times New Roman"/>
                        </a:rPr>
                        <a:t>ОЛКВ – ВОЛК</a:t>
                      </a:r>
                      <a:br>
                        <a:rPr lang="ru-RU" sz="3200" dirty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itchFamily="18" charset="0"/>
                          <a:ea typeface="Times New Roman"/>
                          <a:cs typeface="Times New Roman"/>
                        </a:rPr>
                      </a:br>
                      <a:r>
                        <a:rPr lang="ru-RU" sz="3200" dirty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itchFamily="18" charset="0"/>
                          <a:ea typeface="Times New Roman"/>
                          <a:cs typeface="Times New Roman"/>
                        </a:rPr>
                        <a:t>ВАОС – СОВА</a:t>
                      </a:r>
                      <a:endParaRPr lang="ru-RU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itchFamily="18" charset="0"/>
                          <a:ea typeface="Times New Roman"/>
                          <a:cs typeface="Times New Roman"/>
                        </a:rPr>
                        <a:t> АЦЗЯ – ЗАЯЦ</a:t>
                      </a:r>
                      <a:br>
                        <a:rPr lang="ru-RU" sz="3200" dirty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itchFamily="18" charset="0"/>
                          <a:ea typeface="Times New Roman"/>
                          <a:cs typeface="Times New Roman"/>
                        </a:rPr>
                      </a:br>
                      <a:r>
                        <a:rPr lang="ru-RU" sz="3200" dirty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itchFamily="18" charset="0"/>
                          <a:ea typeface="Times New Roman"/>
                          <a:cs typeface="Times New Roman"/>
                        </a:rPr>
                        <a:t> ЛБКАЕ– БЕЛКА</a:t>
                      </a:r>
                      <a:br>
                        <a:rPr lang="ru-RU" sz="3200" dirty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itchFamily="18" charset="0"/>
                          <a:ea typeface="Times New Roman"/>
                          <a:cs typeface="Times New Roman"/>
                        </a:rPr>
                      </a:br>
                      <a:r>
                        <a:rPr lang="ru-RU" sz="3200" dirty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itchFamily="18" charset="0"/>
                          <a:ea typeface="Times New Roman"/>
                          <a:cs typeface="Times New Roman"/>
                        </a:rPr>
                        <a:t> ЕДВЕЬДМ – МЕДВЕДЬ</a:t>
                      </a:r>
                      <a:endParaRPr lang="ru-RU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115616" y="764704"/>
            <a:ext cx="759633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Calibri" pitchFamily="34" charset="0"/>
                <a:cs typeface="Times New Roman" pitchFamily="18" charset="0"/>
              </a:rPr>
              <a:t>Назовите одним словом.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nabelle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Calibri" pitchFamily="34" charset="0"/>
                <a:cs typeface="Times New Roman" pitchFamily="18" charset="0"/>
              </a:rPr>
              <a:t>Каждому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Calibri" pitchFamily="34" charset="0"/>
                <a:cs typeface="Times New Roman" pitchFamily="18" charset="0"/>
              </a:rPr>
              <a:t>предлагается задание.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Calibri" pitchFamily="34" charset="0"/>
                <a:cs typeface="Times New Roman" pitchFamily="18" charset="0"/>
              </a:rPr>
              <a:t>За правильный ответ – 1 балл.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nabelle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Calibri" pitchFamily="34" charset="0"/>
                <a:cs typeface="Times New Roman" pitchFamily="18" charset="0"/>
              </a:rPr>
              <a:t>Сильный человек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nabelle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Calibri" pitchFamily="34" charset="0"/>
                <a:cs typeface="Times New Roman" pitchFamily="18" charset="0"/>
              </a:rPr>
              <a:t>Храбрый человек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nabelle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Calibri" pitchFamily="34" charset="0"/>
                <a:cs typeface="Times New Roman" pitchFamily="18" charset="0"/>
              </a:rPr>
              <a:t>Болтливый человек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nabelle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Calibri" pitchFamily="34" charset="0"/>
                <a:cs typeface="Times New Roman" pitchFamily="18" charset="0"/>
              </a:rPr>
              <a:t>Ленивый человек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nabelle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Calibri" pitchFamily="34" charset="0"/>
                <a:cs typeface="Times New Roman" pitchFamily="18" charset="0"/>
              </a:rPr>
              <a:t>Богатый человек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nabelle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Calibri" pitchFamily="34" charset="0"/>
                <a:cs typeface="Times New Roman" pitchFamily="18" charset="0"/>
              </a:rPr>
              <a:t>Весёлый человек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nabelle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259632" y="510059"/>
            <a:ext cx="7632848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Calibri" pitchFamily="34" charset="0"/>
                <a:cs typeface="Times New Roman" pitchFamily="18" charset="0"/>
              </a:rPr>
              <a:t>Сильный человек (силач).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nabelle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Calibri" pitchFamily="34" charset="0"/>
                <a:cs typeface="Times New Roman" pitchFamily="18" charset="0"/>
              </a:rPr>
              <a:t>Храбрый человек (храбрец).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nabelle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Calibri" pitchFamily="34" charset="0"/>
                <a:cs typeface="Times New Roman" pitchFamily="18" charset="0"/>
              </a:rPr>
              <a:t>Болтливый человек (болтун).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nabelle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Calibri" pitchFamily="34" charset="0"/>
                <a:cs typeface="Times New Roman" pitchFamily="18" charset="0"/>
              </a:rPr>
              <a:t>Ленивый человек (лентяй).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nabelle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Calibri" pitchFamily="34" charset="0"/>
                <a:cs typeface="Times New Roman" pitchFamily="18" charset="0"/>
              </a:rPr>
              <a:t>Богатый человек (богач).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nabelle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Calibri" pitchFamily="34" charset="0"/>
                <a:cs typeface="Times New Roman" pitchFamily="18" charset="0"/>
              </a:rPr>
              <a:t>Весёлый человек (весельчак).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nabelle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971600" y="188640"/>
            <a:ext cx="792088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Calibri" pitchFamily="34" charset="0"/>
                <a:cs typeface="Times New Roman" pitchFamily="18" charset="0"/>
              </a:rPr>
              <a:t>Словарный.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nabelle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Calibri" pitchFamily="34" charset="0"/>
                <a:cs typeface="Times New Roman" pitchFamily="18" charset="0"/>
              </a:rPr>
              <a:t>Вставить пропущенную букву в слова.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nabelle" pitchFamily="66" charset="0"/>
              <a:cs typeface="Arial" pitchFamily="34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043608" y="2122547"/>
            <a:ext cx="770485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рандаш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л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сица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           к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пуста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традь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за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           б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рёза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бота               к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рова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гурец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ник                с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бака	</a:t>
            </a:r>
            <a:r>
              <a:rPr kumimoji="0" lang="ru-RU" sz="28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           п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мидор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журный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м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дведь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 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яг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115616" y="384920"/>
            <a:ext cx="774035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Calibri" pitchFamily="34" charset="0"/>
                <a:cs typeface="Times New Roman" pitchFamily="18" charset="0"/>
              </a:rPr>
              <a:t>Где слова родные, однокоренные?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nabelle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Calibri" pitchFamily="34" charset="0"/>
                <a:cs typeface="Times New Roman" pitchFamily="18" charset="0"/>
              </a:rPr>
              <a:t>Найдите однокоренные слова, выделите корень. Лишнее слово  зачеркните.  (Слова записаны на доске.)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nabelle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Calibri" pitchFamily="34" charset="0"/>
                <a:cs typeface="Times New Roman" pitchFamily="18" charset="0"/>
              </a:rPr>
              <a:t>Белка, беленький, белить.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nabelle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Calibri" pitchFamily="34" charset="0"/>
                <a:cs typeface="Times New Roman" pitchFamily="18" charset="0"/>
              </a:rPr>
              <a:t>Водяной, вода, водить.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nabelle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Calibri" pitchFamily="34" charset="0"/>
                <a:cs typeface="Times New Roman" pitchFamily="18" charset="0"/>
              </a:rPr>
              <a:t>Лист, лиса, лисёнок.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nabelle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Calibri" pitchFamily="34" charset="0"/>
                <a:cs typeface="Times New Roman" pitchFamily="18" charset="0"/>
              </a:rPr>
              <a:t>Горный, горка, городок.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nabelle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Calibri" pitchFamily="34" charset="0"/>
                <a:cs typeface="Times New Roman" pitchFamily="18" charset="0"/>
              </a:rPr>
              <a:t>Семя, семечко, семья.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nabelle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Calibri" pitchFamily="34" charset="0"/>
                <a:cs typeface="Times New Roman" pitchFamily="18" charset="0"/>
              </a:rPr>
              <a:t>Пёс, песочный, песок.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nabelle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115616" y="338047"/>
            <a:ext cx="770485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Times New Roman" pitchFamily="18" charset="0"/>
                <a:cs typeface="Times New Roman" pitchFamily="18" charset="0"/>
              </a:rPr>
              <a:t>Цель мероприятия: 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Times New Roman" pitchFamily="18" charset="0"/>
                <a:cs typeface="Times New Roman" pitchFamily="18" charset="0"/>
              </a:rPr>
              <a:t>выяснить и пополнить знания учащихся по изученным правилам, активизировать познавательную деятельность, воспитывать любовь к русскому языку.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nabelle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403648" y="260648"/>
            <a:ext cx="7416824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Times New Roman" pitchFamily="18" charset="0"/>
                <a:cs typeface="Times New Roman" pitchFamily="18" charset="0"/>
              </a:rPr>
              <a:t>"Кто бы нам узнать помог, где приставка, где предлог?"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nabelle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Times New Roman" pitchFamily="18" charset="0"/>
                <a:cs typeface="Times New Roman" pitchFamily="18" charset="0"/>
              </a:rPr>
              <a:t>Раскройте скобки.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nabelle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Times New Roman" pitchFamily="18" charset="0"/>
                <a:cs typeface="Times New Roman" pitchFamily="18" charset="0"/>
              </a:rPr>
              <a:t>(С) кресла шарф</a:t>
            </a:r>
            <a:b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Times New Roman" pitchFamily="18" charset="0"/>
                <a:cs typeface="Times New Roman" pitchFamily="18" charset="0"/>
              </a:rPr>
              <a:t>(С) тащил щенок,</a:t>
            </a:r>
            <a:b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Times New Roman" pitchFamily="18" charset="0"/>
                <a:cs typeface="Times New Roman" pitchFamily="18" charset="0"/>
              </a:rPr>
              <a:t>(По) волок</a:t>
            </a:r>
            <a:b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Times New Roman" pitchFamily="18" charset="0"/>
                <a:cs typeface="Times New Roman" pitchFamily="18" charset="0"/>
              </a:rPr>
              <a:t>(За) уголок,</a:t>
            </a:r>
            <a:b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Times New Roman" pitchFamily="18" charset="0"/>
                <a:cs typeface="Times New Roman" pitchFamily="18" charset="0"/>
              </a:rPr>
              <a:t>(По) трепал</a:t>
            </a:r>
            <a:b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Times New Roman" pitchFamily="18" charset="0"/>
                <a:cs typeface="Times New Roman" pitchFamily="18" charset="0"/>
              </a:rPr>
              <a:t>(Со) всех сторон,</a:t>
            </a:r>
            <a:b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Times New Roman" pitchFamily="18" charset="0"/>
                <a:cs typeface="Times New Roman" pitchFamily="18" charset="0"/>
              </a:rPr>
              <a:t>И (по) мчался</a:t>
            </a:r>
            <a:b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Times New Roman" pitchFamily="18" charset="0"/>
                <a:cs typeface="Times New Roman" pitchFamily="18" charset="0"/>
              </a:rPr>
              <a:t>(На) балкон.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nabelle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115616" y="188640"/>
            <a:ext cx="763284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Calibri" pitchFamily="34" charset="0"/>
                <a:cs typeface="Times New Roman" pitchFamily="18" charset="0"/>
              </a:rPr>
              <a:t>Составь слово.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nabelle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Calibri" pitchFamily="34" charset="0"/>
                <a:cs typeface="Times New Roman" pitchFamily="18" charset="0"/>
              </a:rPr>
              <a:t>Переставьте буквы местами, чтобы получились слова.  (на карточках)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nabelle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Calibri" pitchFamily="34" charset="0"/>
                <a:cs typeface="Times New Roman" pitchFamily="18" charset="0"/>
              </a:rPr>
              <a:t>л</a:t>
            </a:r>
            <a:r>
              <a:rPr kumimoji="0" lang="ru-RU" sz="3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Calibri" pitchFamily="34" charset="0"/>
                <a:cs typeface="Times New Roman" pitchFamily="18" charset="0"/>
              </a:rPr>
              <a:t>анпе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nabelle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Calibri" pitchFamily="34" charset="0"/>
                <a:cs typeface="Times New Roman" pitchFamily="18" charset="0"/>
              </a:rPr>
              <a:t>т</a:t>
            </a:r>
            <a:r>
              <a:rPr kumimoji="0" lang="ru-RU" sz="3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Calibri" pitchFamily="34" charset="0"/>
                <a:cs typeface="Times New Roman" pitchFamily="18" charset="0"/>
              </a:rPr>
              <a:t>арпа</a:t>
            </a:r>
            <a:endParaRPr lang="ru-RU" sz="36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nabelle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Calibri" pitchFamily="34" charset="0"/>
                <a:cs typeface="Times New Roman" pitchFamily="18" charset="0"/>
              </a:rPr>
              <a:t>г</a:t>
            </a:r>
            <a:r>
              <a:rPr kumimoji="0" lang="ru-RU" sz="3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Calibri" pitchFamily="34" charset="0"/>
                <a:cs typeface="Times New Roman" pitchFamily="18" charset="0"/>
              </a:rPr>
              <a:t>аник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nabelle" pitchFamily="66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Calibri" pitchFamily="34" charset="0"/>
                <a:cs typeface="Times New Roman" pitchFamily="18" charset="0"/>
              </a:rPr>
              <a:t>ч</a:t>
            </a:r>
            <a:r>
              <a:rPr kumimoji="0" lang="ru-RU" sz="3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Calibri" pitchFamily="34" charset="0"/>
                <a:cs typeface="Times New Roman" pitchFamily="18" charset="0"/>
              </a:rPr>
              <a:t>кару</a:t>
            </a:r>
            <a:endPara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nabelle" pitchFamily="66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3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Calibri" pitchFamily="34" charset="0"/>
                <a:cs typeface="Times New Roman" pitchFamily="18" charset="0"/>
              </a:rPr>
              <a:t>атра</a:t>
            </a:r>
            <a:endPara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nabelle" pitchFamily="66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Calibri" pitchFamily="34" charset="0"/>
                <a:cs typeface="Times New Roman" pitchFamily="18" charset="0"/>
              </a:rPr>
              <a:t>е</a:t>
            </a:r>
            <a:r>
              <a:rPr kumimoji="0" lang="ru-RU" sz="3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Calibri" pitchFamily="34" charset="0"/>
                <a:cs typeface="Times New Roman" pitchFamily="18" charset="0"/>
              </a:rPr>
              <a:t>лонь</a:t>
            </a:r>
            <a:endPara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nabelle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6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6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96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979712" y="908720"/>
            <a:ext cx="561662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Calibri" pitchFamily="34" charset="0"/>
                <a:cs typeface="Times New Roman" pitchFamily="18" charset="0"/>
              </a:rPr>
              <a:t>ланпе</a:t>
            </a:r>
            <a:r>
              <a:rPr kumimoji="0" lang="ru-RU" sz="4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Calibri" pitchFamily="34" charset="0"/>
                <a:cs typeface="Times New Roman" pitchFamily="18" charset="0"/>
              </a:rPr>
              <a:t>     (пенал)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nabelle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Calibri" pitchFamily="34" charset="0"/>
                <a:cs typeface="Times New Roman" pitchFamily="18" charset="0"/>
              </a:rPr>
              <a:t>тарпа</a:t>
            </a:r>
            <a:r>
              <a:rPr kumimoji="0" lang="ru-RU" sz="4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Calibri" pitchFamily="34" charset="0"/>
                <a:cs typeface="Times New Roman" pitchFamily="18" charset="0"/>
              </a:rPr>
              <a:t>      (парта)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nabelle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Calibri" pitchFamily="34" charset="0"/>
                <a:cs typeface="Times New Roman" pitchFamily="18" charset="0"/>
              </a:rPr>
              <a:t>ганик</a:t>
            </a:r>
            <a:r>
              <a:rPr kumimoji="0" lang="ru-RU" sz="4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Calibri" pitchFamily="34" charset="0"/>
                <a:cs typeface="Times New Roman" pitchFamily="18" charset="0"/>
              </a:rPr>
              <a:t>      (книга)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nabelle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Calibri" pitchFamily="34" charset="0"/>
                <a:cs typeface="Times New Roman" pitchFamily="18" charset="0"/>
              </a:rPr>
              <a:t>чкару</a:t>
            </a:r>
            <a:r>
              <a:rPr kumimoji="0" lang="ru-RU" sz="4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Calibri" pitchFamily="34" charset="0"/>
                <a:cs typeface="Times New Roman" pitchFamily="18" charset="0"/>
              </a:rPr>
              <a:t>      (ручка)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nabelle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Calibri" pitchFamily="34" charset="0"/>
                <a:cs typeface="Times New Roman" pitchFamily="18" charset="0"/>
              </a:rPr>
              <a:t>ватра</a:t>
            </a:r>
            <a:r>
              <a:rPr kumimoji="0" lang="ru-RU" sz="4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Calibri" pitchFamily="34" charset="0"/>
                <a:cs typeface="Times New Roman" pitchFamily="18" charset="0"/>
              </a:rPr>
              <a:t>       (трава)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nabelle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Calibri" pitchFamily="34" charset="0"/>
                <a:cs typeface="Times New Roman" pitchFamily="18" charset="0"/>
              </a:rPr>
              <a:t>елонь</a:t>
            </a:r>
            <a:r>
              <a:rPr kumimoji="0" lang="ru-RU" sz="4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Calibri" pitchFamily="34" charset="0"/>
                <a:cs typeface="Times New Roman" pitchFamily="18" charset="0"/>
              </a:rPr>
              <a:t>      (олень)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nabelle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916832"/>
            <a:ext cx="7571184" cy="1143000"/>
          </a:xfrm>
        </p:spPr>
        <p:txBody>
          <a:bodyPr>
            <a:noAutofit/>
          </a:bodyPr>
          <a:lstStyle/>
          <a:p>
            <a:r>
              <a:rPr lang="ru-RU" sz="9600" dirty="0" smtClean="0">
                <a:latin typeface="Annabelle" pitchFamily="66" charset="0"/>
              </a:rPr>
              <a:t>С</a:t>
            </a:r>
            <a:r>
              <a:rPr lang="ru-RU" sz="9600" dirty="0" smtClean="0">
                <a:solidFill>
                  <a:srgbClr val="FF0000"/>
                </a:solidFill>
                <a:latin typeface="Annabelle" pitchFamily="66" charset="0"/>
              </a:rPr>
              <a:t>п</a:t>
            </a:r>
            <a:r>
              <a:rPr lang="ru-RU" sz="9600" dirty="0" smtClean="0">
                <a:solidFill>
                  <a:srgbClr val="FFFF00"/>
                </a:solidFill>
                <a:latin typeface="Annabelle" pitchFamily="66" charset="0"/>
              </a:rPr>
              <a:t>а</a:t>
            </a:r>
            <a:r>
              <a:rPr lang="ru-RU" sz="9600" dirty="0" smtClean="0">
                <a:solidFill>
                  <a:srgbClr val="00B050"/>
                </a:solidFill>
                <a:latin typeface="Annabelle" pitchFamily="66" charset="0"/>
              </a:rPr>
              <a:t>с</a:t>
            </a:r>
            <a:r>
              <a:rPr lang="ru-RU" sz="9600" dirty="0" smtClean="0">
                <a:solidFill>
                  <a:srgbClr val="00B0F0"/>
                </a:solidFill>
                <a:latin typeface="Annabelle" pitchFamily="66" charset="0"/>
              </a:rPr>
              <a:t>и</a:t>
            </a:r>
            <a:r>
              <a:rPr lang="ru-RU" sz="9600" dirty="0" smtClean="0">
                <a:solidFill>
                  <a:srgbClr val="7030A0"/>
                </a:solidFill>
                <a:latin typeface="Annabelle" pitchFamily="66" charset="0"/>
              </a:rPr>
              <a:t>б</a:t>
            </a:r>
            <a:r>
              <a:rPr lang="ru-RU" sz="9600" dirty="0" smtClean="0">
                <a:solidFill>
                  <a:srgbClr val="0070C0"/>
                </a:solidFill>
                <a:latin typeface="Annabelle" pitchFamily="66" charset="0"/>
              </a:rPr>
              <a:t>о</a:t>
            </a:r>
            <a:r>
              <a:rPr lang="ru-RU" sz="9600" dirty="0" smtClean="0">
                <a:latin typeface="Annabelle" pitchFamily="66" charset="0"/>
              </a:rPr>
              <a:t> </a:t>
            </a:r>
            <a:r>
              <a:rPr lang="ru-RU" sz="9600" dirty="0" smtClean="0">
                <a:solidFill>
                  <a:srgbClr val="FF0000"/>
                </a:solidFill>
                <a:latin typeface="Annabelle" pitchFamily="66" charset="0"/>
              </a:rPr>
              <a:t>з</a:t>
            </a:r>
            <a:r>
              <a:rPr lang="ru-RU" sz="9600" dirty="0" smtClean="0">
                <a:solidFill>
                  <a:srgbClr val="FFC000"/>
                </a:solidFill>
                <a:latin typeface="Annabelle" pitchFamily="66" charset="0"/>
              </a:rPr>
              <a:t>а</a:t>
            </a:r>
            <a:r>
              <a:rPr lang="ru-RU" sz="9600" dirty="0" smtClean="0">
                <a:latin typeface="Annabelle" pitchFamily="66" charset="0"/>
              </a:rPr>
              <a:t> р</a:t>
            </a:r>
            <a:r>
              <a:rPr lang="ru-RU" sz="9600" dirty="0" smtClean="0">
                <a:solidFill>
                  <a:srgbClr val="0070C0"/>
                </a:solidFill>
                <a:latin typeface="Annabelle" pitchFamily="66" charset="0"/>
              </a:rPr>
              <a:t>а</a:t>
            </a:r>
            <a:r>
              <a:rPr lang="ru-RU" sz="9600" dirty="0" smtClean="0">
                <a:solidFill>
                  <a:srgbClr val="92D050"/>
                </a:solidFill>
                <a:latin typeface="Annabelle" pitchFamily="66" charset="0"/>
              </a:rPr>
              <a:t>б</a:t>
            </a:r>
            <a:r>
              <a:rPr lang="ru-RU" sz="9600" dirty="0" smtClean="0">
                <a:solidFill>
                  <a:srgbClr val="FF0000"/>
                </a:solidFill>
                <a:latin typeface="Annabelle" pitchFamily="66" charset="0"/>
              </a:rPr>
              <a:t>о</a:t>
            </a:r>
            <a:r>
              <a:rPr lang="ru-RU" sz="9600" dirty="0" smtClean="0">
                <a:solidFill>
                  <a:srgbClr val="7030A0"/>
                </a:solidFill>
                <a:latin typeface="Annabelle" pitchFamily="66" charset="0"/>
              </a:rPr>
              <a:t>т</a:t>
            </a:r>
            <a:r>
              <a:rPr lang="ru-RU" sz="9600" dirty="0" smtClean="0">
                <a:solidFill>
                  <a:srgbClr val="00B050"/>
                </a:solidFill>
                <a:latin typeface="Annabelle" pitchFamily="66" charset="0"/>
              </a:rPr>
              <a:t>у</a:t>
            </a:r>
            <a:r>
              <a:rPr lang="ru-RU" sz="9600" dirty="0" smtClean="0">
                <a:solidFill>
                  <a:srgbClr val="FF0000"/>
                </a:solidFill>
                <a:latin typeface="Annabelle" pitchFamily="66" charset="0"/>
              </a:rPr>
              <a:t>!</a:t>
            </a:r>
            <a:r>
              <a:rPr lang="ru-RU" sz="9600" dirty="0" smtClean="0">
                <a:solidFill>
                  <a:srgbClr val="FFFF00"/>
                </a:solidFill>
                <a:latin typeface="Annabelle" pitchFamily="66" charset="0"/>
              </a:rPr>
              <a:t>!</a:t>
            </a:r>
            <a:r>
              <a:rPr lang="ru-RU" sz="9600" dirty="0" smtClean="0">
                <a:solidFill>
                  <a:srgbClr val="FFC000"/>
                </a:solidFill>
                <a:latin typeface="Annabelle" pitchFamily="66" charset="0"/>
              </a:rPr>
              <a:t>! </a:t>
            </a:r>
            <a:endParaRPr lang="ru-RU" sz="9600" dirty="0">
              <a:solidFill>
                <a:srgbClr val="FFC000"/>
              </a:solidFill>
              <a:latin typeface="Annabelle" pitchFamily="66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187624" y="188640"/>
            <a:ext cx="77048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Times New Roman" pitchFamily="18" charset="0"/>
                <a:cs typeface="Times New Roman" pitchFamily="18" charset="0"/>
              </a:rPr>
              <a:t>Игра “да” или “нет”.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nabelle" pitchFamily="66" charset="0"/>
              <a:cs typeface="Arial" pitchFamily="34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187624" y="829593"/>
            <a:ext cx="795637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Times New Roman" pitchFamily="18" charset="0"/>
                <a:cs typeface="Times New Roman" pitchFamily="18" charset="0"/>
              </a:rPr>
              <a:t>Я считаю, что предложение состоит из слов.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nabelle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Times New Roman" pitchFamily="18" charset="0"/>
                <a:cs typeface="Times New Roman" pitchFamily="18" charset="0"/>
              </a:rPr>
              <a:t>Мне кажется, что имена людей, клички животных пишутся с маленькой буквы.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nabelle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Times New Roman" pitchFamily="18" charset="0"/>
                <a:cs typeface="Times New Roman" pitchFamily="18" charset="0"/>
              </a:rPr>
              <a:t>Я считаю, что в конце предложения ставятся .!?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nabelle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Times New Roman" pitchFamily="18" charset="0"/>
                <a:cs typeface="Times New Roman" pitchFamily="18" charset="0"/>
              </a:rPr>
              <a:t>Я считаю, что первое слово в предложении пишется с маленькой буквы.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nabelle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Times New Roman" pitchFamily="18" charset="0"/>
                <a:cs typeface="Times New Roman" pitchFamily="18" charset="0"/>
              </a:rPr>
              <a:t>Мне кажется, что в слове столько слогов, сколько гласных.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nabelle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Times New Roman" pitchFamily="18" charset="0"/>
                <a:cs typeface="Times New Roman" pitchFamily="18" charset="0"/>
              </a:rPr>
              <a:t>Я считаю, что слово переносится по слогам.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nabelle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Times New Roman" pitchFamily="18" charset="0"/>
                <a:cs typeface="Times New Roman" pitchFamily="18" charset="0"/>
              </a:rPr>
              <a:t>Я считаю, что в русском алфавите 40 букв.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nabelle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Times New Roman" pitchFamily="18" charset="0"/>
                <a:cs typeface="Times New Roman" pitchFamily="18" charset="0"/>
              </a:rPr>
              <a:t>Мне кажется, что сочетания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Times New Roman" pitchFamily="18" charset="0"/>
                <a:cs typeface="Times New Roman" pitchFamily="18" charset="0"/>
              </a:rPr>
              <a:t>жи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Times New Roman" pitchFamily="18" charset="0"/>
                <a:cs typeface="Times New Roman" pitchFamily="18" charset="0"/>
              </a:rPr>
              <a:t>ши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Times New Roman" pitchFamily="18" charset="0"/>
                <a:cs typeface="Times New Roman" pitchFamily="18" charset="0"/>
              </a:rPr>
              <a:t> пишутся с буквой 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nabelle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Times New Roman" pitchFamily="18" charset="0"/>
                <a:cs typeface="Times New Roman" pitchFamily="18" charset="0"/>
              </a:rPr>
              <a:t>Я думаю, что предлоги со словами пишутся вместе.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nabelle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Times New Roman" pitchFamily="18" charset="0"/>
                <a:cs typeface="Times New Roman" pitchFamily="18" charset="0"/>
              </a:rPr>
              <a:t>Я считаю, что одну букву можно переносить.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nabelle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259632" y="272550"/>
            <a:ext cx="734481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Calibri" pitchFamily="34" charset="0"/>
                <a:cs typeface="Times New Roman" pitchFamily="18" charset="0"/>
              </a:rPr>
              <a:t>Алфавит.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nabelle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Calibri" pitchFamily="34" charset="0"/>
                <a:cs typeface="Times New Roman" pitchFamily="18" charset="0"/>
              </a:rPr>
              <a:t>Если знаете алфавит, угадаете слово.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nabelle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Calibri" pitchFamily="34" charset="0"/>
                <a:cs typeface="Times New Roman" pitchFamily="18" charset="0"/>
              </a:rPr>
              <a:t>Каждому члену команды нужно записать слово на листочке.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nabelle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Calibri" pitchFamily="34" charset="0"/>
                <a:cs typeface="Times New Roman" pitchFamily="18" charset="0"/>
              </a:rPr>
              <a:t>1-я буква в слове – последняя буква в алфавите.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nabelle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Calibri" pitchFamily="34" charset="0"/>
                <a:cs typeface="Times New Roman" pitchFamily="18" charset="0"/>
              </a:rPr>
              <a:t>2-я буква – 9 в алфавите. 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nabelle" pitchFamily="66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Calibri" pitchFamily="34" charset="0"/>
                <a:cs typeface="Times New Roman" pitchFamily="18" charset="0"/>
              </a:rPr>
              <a:t>3-я буква -  после буквы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Calibri" pitchFamily="34" charset="0"/>
                <a:cs typeface="Times New Roman" pitchFamily="18" charset="0"/>
              </a:rPr>
              <a:t>ъ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nabelle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Calibri" pitchFamily="34" charset="0"/>
                <a:cs typeface="Times New Roman" pitchFamily="18" charset="0"/>
              </a:rPr>
              <a:t>4-я буква – перед буквой л.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nabelle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nabelle" pitchFamily="66" charset="0"/>
              <a:cs typeface="Arial" pitchFamily="34" charset="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5724128" y="5229200"/>
            <a:ext cx="21237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Calibri" pitchFamily="34" charset="0"/>
                <a:cs typeface="Times New Roman" pitchFamily="18" charset="0"/>
              </a:rPr>
              <a:t>язык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nabelle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2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27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27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27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27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" grpId="0" build="p"/>
      <p:bldP spid="3277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259632" y="476672"/>
            <a:ext cx="745232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Times New Roman" pitchFamily="18" charset="0"/>
                <a:cs typeface="Times New Roman" pitchFamily="18" charset="0"/>
              </a:rPr>
              <a:t>Игра “Добавь букву”.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nabelle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Times New Roman" pitchFamily="18" charset="0"/>
                <a:cs typeface="Times New Roman" pitchFamily="18" charset="0"/>
              </a:rPr>
              <a:t>Добавим к словам 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Times New Roman" pitchFamily="18" charset="0"/>
                <a:cs typeface="Times New Roman" pitchFamily="18" charset="0"/>
              </a:rPr>
              <a:t>жар, пар, рот, сам, лес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Times New Roman" pitchFamily="18" charset="0"/>
                <a:cs typeface="Times New Roman" pitchFamily="18" charset="0"/>
              </a:rPr>
              <a:t> букву А. Теперь скажите, какие получились слова. Объясните их значение. Запишите их”.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nabelle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115616" y="1700808"/>
            <a:ext cx="777686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Times New Roman" pitchFamily="18" charset="0"/>
                <a:cs typeface="Times New Roman" pitchFamily="18" charset="0"/>
              </a:rPr>
              <a:t>Жар-жара , пар-пара, рот-рота, сам– сама, лес-леса.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nabelle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403648" y="568424"/>
            <a:ext cx="741682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Times New Roman" pitchFamily="18" charset="0"/>
                <a:cs typeface="Times New Roman" pitchFamily="18" charset="0"/>
              </a:rPr>
              <a:t>Игра “Найди спрятавшееся слово”.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nabelle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Times New Roman" pitchFamily="18" charset="0"/>
                <a:cs typeface="Times New Roman" pitchFamily="18" charset="0"/>
              </a:rPr>
              <a:t>Хлев, столб, щель, укол, зубр, коса, полк, волк.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nabelle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Times New Roman" pitchFamily="18" charset="0"/>
                <a:cs typeface="Times New Roman" pitchFamily="18" charset="0"/>
              </a:rPr>
              <a:t>“В каждом из этих слов спряталось еще одно слово. Найдите эти слова и запишите их”.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nabelle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835696" y="1626620"/>
            <a:ext cx="640871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Times New Roman" pitchFamily="18" charset="0"/>
                <a:cs typeface="Times New Roman" pitchFamily="18" charset="0"/>
              </a:rPr>
              <a:t>лев</a:t>
            </a: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Times New Roman" pitchFamily="18" charset="0"/>
                <a:cs typeface="Times New Roman" pitchFamily="18" charset="0"/>
              </a:rPr>
              <a:t>, </a:t>
            </a: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Times New Roman" pitchFamily="18" charset="0"/>
                <a:cs typeface="Times New Roman" pitchFamily="18" charset="0"/>
              </a:rPr>
              <a:t>стол</a:t>
            </a: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Times New Roman" pitchFamily="18" charset="0"/>
                <a:cs typeface="Times New Roman" pitchFamily="18" charset="0"/>
              </a:rPr>
              <a:t>б, щ</a:t>
            </a: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Times New Roman" pitchFamily="18" charset="0"/>
                <a:cs typeface="Times New Roman" pitchFamily="18" charset="0"/>
              </a:rPr>
              <a:t>ель</a:t>
            </a: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Times New Roman" pitchFamily="18" charset="0"/>
                <a:cs typeface="Times New Roman" pitchFamily="18" charset="0"/>
              </a:rPr>
              <a:t>, у</a:t>
            </a: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Times New Roman" pitchFamily="18" charset="0"/>
                <a:cs typeface="Times New Roman" pitchFamily="18" charset="0"/>
              </a:rPr>
              <a:t>кол</a:t>
            </a: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Times New Roman" pitchFamily="18" charset="0"/>
                <a:cs typeface="Times New Roman" pitchFamily="18" charset="0"/>
              </a:rPr>
              <a:t>, </a:t>
            </a: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Times New Roman" pitchFamily="18" charset="0"/>
                <a:cs typeface="Times New Roman" pitchFamily="18" charset="0"/>
              </a:rPr>
              <a:t>зуб</a:t>
            </a: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Times New Roman" pitchFamily="18" charset="0"/>
                <a:cs typeface="Times New Roman" pitchFamily="18" charset="0"/>
              </a:rPr>
              <a:t>р, к</a:t>
            </a: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Times New Roman" pitchFamily="18" charset="0"/>
                <a:cs typeface="Times New Roman" pitchFamily="18" charset="0"/>
              </a:rPr>
              <a:t>оса</a:t>
            </a: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Times New Roman" pitchFamily="18" charset="0"/>
                <a:cs typeface="Times New Roman" pitchFamily="18" charset="0"/>
              </a:rPr>
              <a:t>, </a:t>
            </a: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Times New Roman" pitchFamily="18" charset="0"/>
                <a:cs typeface="Times New Roman" pitchFamily="18" charset="0"/>
              </a:rPr>
              <a:t>пол</a:t>
            </a: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Times New Roman" pitchFamily="18" charset="0"/>
                <a:cs typeface="Times New Roman" pitchFamily="18" charset="0"/>
              </a:rPr>
              <a:t>к, </a:t>
            </a: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Times New Roman" pitchFamily="18" charset="0"/>
                <a:cs typeface="Times New Roman" pitchFamily="18" charset="0"/>
              </a:rPr>
              <a:t>вол</a:t>
            </a: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Times New Roman" pitchFamily="18" charset="0"/>
                <a:cs typeface="Times New Roman" pitchFamily="18" charset="0"/>
              </a:rPr>
              <a:t>к.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nabelle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475656" y="410512"/>
            <a:ext cx="752432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Times New Roman" pitchFamily="18" charset="0"/>
                <a:cs typeface="Times New Roman" pitchFamily="18" charset="0"/>
              </a:rPr>
              <a:t>Игра “Флот помог”.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nabelle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Times New Roman" pitchFamily="18" charset="0"/>
                <a:cs typeface="Times New Roman" pitchFamily="18" charset="0"/>
              </a:rPr>
              <a:t>Пена, шар, бор, метр, – справа слово флот.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nabelle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  <a:ea typeface="Times New Roman" pitchFamily="18" charset="0"/>
                <a:cs typeface="Times New Roman" pitchFamily="18" charset="0"/>
              </a:rPr>
              <a:t>“Выберите из слова флот по одной букве, подходящей по смыслу к данным словам, и напишите ее в конце слова. Прочитайте получившиеся слова”.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nabelle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Универсал 1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Универсал 1</Template>
  <TotalTime>81</TotalTime>
  <Words>581</Words>
  <Application>Microsoft Office PowerPoint</Application>
  <PresentationFormat>Экран (4:3)</PresentationFormat>
  <Paragraphs>97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Универсал 1</vt:lpstr>
      <vt:lpstr>«Чудесные превращения слов»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Спасибо за работу!!!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Универсал 1</dc:title>
  <dc:creator>User</dc:creator>
  <cp:lastModifiedBy>HP</cp:lastModifiedBy>
  <cp:revision>9</cp:revision>
  <dcterms:created xsi:type="dcterms:W3CDTF">2014-06-09T06:59:26Z</dcterms:created>
  <dcterms:modified xsi:type="dcterms:W3CDTF">2018-11-02T11:39:35Z</dcterms:modified>
</cp:coreProperties>
</file>