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jpg" ContentType="image/jpeg"/>
  <Override PartName="/ppt/media/image5.jpg" ContentType="image/jpeg"/>
  <Override PartName="/ppt/media/image9.jpg" ContentType="image/jpeg"/>
  <Override PartName="/ppt/media/image10.jpg" ContentType="image/jpeg"/>
  <Override PartName="/ppt/media/image13.jpg" ContentType="image/jpeg"/>
  <Override PartName="/ppt/media/image14.jpg" ContentType="image/jpeg"/>
  <Override PartName="/ppt/media/image15.jpg" ContentType="image/jpeg"/>
  <Override PartName="/ppt/media/image17.jpg" ContentType="image/jpeg"/>
  <Override PartName="/ppt/media/image18.jpg" ContentType="image/jpeg"/>
  <Override PartName="/ppt/media/image20.jpg" ContentType="image/jpeg"/>
  <Override PartName="/ppt/media/image21.jpg" ContentType="image/jpeg"/>
  <Override PartName="/ppt/media/image22.jpg" ContentType="image/jpeg"/>
  <Override PartName="/ppt/media/image23.jpg" ContentType="image/jpeg"/>
  <Override PartName="/ppt/media/image26.jpg" ContentType="image/jpeg"/>
  <Override PartName="/ppt/media/image2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62B14F-C435-446D-8DA2-0424006395F5}"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ru-RU"/>
        </a:p>
      </dgm:t>
    </dgm:pt>
    <dgm:pt modelId="{24FC9E56-11A6-4FEE-8DC2-452B692C5BC1}">
      <dgm:prSet phldrT="[Текст]"/>
      <dgm:spPr/>
      <dgm:t>
        <a:bodyPr/>
        <a:lstStyle/>
        <a:p>
          <a:r>
            <a:rPr lang="ru-RU" b="1" i="1" dirty="0" smtClean="0"/>
            <a:t>Развивающая предметно-пространственная среда должна обеспечивать:</a:t>
          </a:r>
          <a:endParaRPr lang="ru-RU" dirty="0"/>
        </a:p>
      </dgm:t>
    </dgm:pt>
    <dgm:pt modelId="{7528EAF3-5CC5-4C24-A326-D9ECEC2A07A6}" type="parTrans" cxnId="{C58D11AC-F710-4159-A752-995C49153ECD}">
      <dgm:prSet/>
      <dgm:spPr/>
      <dgm:t>
        <a:bodyPr/>
        <a:lstStyle/>
        <a:p>
          <a:endParaRPr lang="ru-RU"/>
        </a:p>
      </dgm:t>
    </dgm:pt>
    <dgm:pt modelId="{4C843186-2F25-49F4-8042-5DED2E113AD1}" type="sibTrans" cxnId="{C58D11AC-F710-4159-A752-995C49153ECD}">
      <dgm:prSet/>
      <dgm:spPr/>
      <dgm:t>
        <a:bodyPr/>
        <a:lstStyle/>
        <a:p>
          <a:endParaRPr lang="ru-RU"/>
        </a:p>
      </dgm:t>
    </dgm:pt>
    <dgm:pt modelId="{E41EF124-4428-4A4A-8E21-817160F8303D}">
      <dgm:prSet phldrT="[Текст]"/>
      <dgm:spPr/>
      <dgm:t>
        <a:bodyPr/>
        <a:lstStyle/>
        <a:p>
          <a:r>
            <a:rPr lang="ru-RU" dirty="0" smtClean="0"/>
            <a:t>реализацию различных образовательных программ</a:t>
          </a:r>
          <a:endParaRPr lang="ru-RU" dirty="0"/>
        </a:p>
      </dgm:t>
    </dgm:pt>
    <dgm:pt modelId="{54889AB8-5FEB-410D-883B-096C88BBAA5D}" type="parTrans" cxnId="{00D4E5FC-DE11-45DE-89AF-710F1B81BBC6}">
      <dgm:prSet/>
      <dgm:spPr/>
      <dgm:t>
        <a:bodyPr/>
        <a:lstStyle/>
        <a:p>
          <a:endParaRPr lang="ru-RU"/>
        </a:p>
      </dgm:t>
    </dgm:pt>
    <dgm:pt modelId="{C46C8EFA-2A4E-44D7-9C71-C007E0061843}" type="sibTrans" cxnId="{00D4E5FC-DE11-45DE-89AF-710F1B81BBC6}">
      <dgm:prSet/>
      <dgm:spPr/>
      <dgm:t>
        <a:bodyPr/>
        <a:lstStyle/>
        <a:p>
          <a:endParaRPr lang="ru-RU"/>
        </a:p>
      </dgm:t>
    </dgm:pt>
    <dgm:pt modelId="{398C682E-9511-4649-866E-85BF6915C827}">
      <dgm:prSet phldrT="[Текст]"/>
      <dgm:spPr/>
      <dgm:t>
        <a:bodyPr/>
        <a:lstStyle/>
        <a:p>
          <a:r>
            <a:rPr lang="ru-RU" dirty="0" smtClean="0"/>
            <a:t>в случае организации инклюзивного образования - необходимые для него условия</a:t>
          </a:r>
          <a:endParaRPr lang="ru-RU" dirty="0"/>
        </a:p>
      </dgm:t>
    </dgm:pt>
    <dgm:pt modelId="{1C5BE5B8-2EDE-4585-9D0C-087FD149E33B}" type="parTrans" cxnId="{AAAF7023-9DAC-472E-AB30-FE473F386629}">
      <dgm:prSet/>
      <dgm:spPr/>
      <dgm:t>
        <a:bodyPr/>
        <a:lstStyle/>
        <a:p>
          <a:endParaRPr lang="ru-RU"/>
        </a:p>
      </dgm:t>
    </dgm:pt>
    <dgm:pt modelId="{566AF7A3-DCE4-43E4-B9D1-09FB97AF4BB9}" type="sibTrans" cxnId="{AAAF7023-9DAC-472E-AB30-FE473F386629}">
      <dgm:prSet/>
      <dgm:spPr/>
      <dgm:t>
        <a:bodyPr/>
        <a:lstStyle/>
        <a:p>
          <a:endParaRPr lang="ru-RU"/>
        </a:p>
      </dgm:t>
    </dgm:pt>
    <dgm:pt modelId="{0126E4E0-98B5-4461-B69F-3D0B3BA10E0C}">
      <dgm:prSet phldrT="[Текст]"/>
      <dgm:spPr/>
      <dgm:t>
        <a:bodyPr/>
        <a:lstStyle/>
        <a:p>
          <a:r>
            <a:rPr lang="ru-RU" dirty="0" smtClean="0"/>
            <a:t>учет национально-культурных, климатических условий, в которых осуществляется образовательная деятельность; учет возрастных особенностей детей</a:t>
          </a:r>
          <a:endParaRPr lang="ru-RU" dirty="0"/>
        </a:p>
      </dgm:t>
    </dgm:pt>
    <dgm:pt modelId="{8570E3B1-4F4D-4B0F-9720-B61D197BB9CB}" type="parTrans" cxnId="{C887AFA4-0742-4FBA-BF8B-9266F309C097}">
      <dgm:prSet/>
      <dgm:spPr/>
      <dgm:t>
        <a:bodyPr/>
        <a:lstStyle/>
        <a:p>
          <a:endParaRPr lang="ru-RU"/>
        </a:p>
      </dgm:t>
    </dgm:pt>
    <dgm:pt modelId="{39A75AC3-28AD-428B-BAEC-DBB1FFAF857E}" type="sibTrans" cxnId="{C887AFA4-0742-4FBA-BF8B-9266F309C097}">
      <dgm:prSet/>
      <dgm:spPr/>
      <dgm:t>
        <a:bodyPr/>
        <a:lstStyle/>
        <a:p>
          <a:endParaRPr lang="ru-RU"/>
        </a:p>
      </dgm:t>
    </dgm:pt>
    <dgm:pt modelId="{CFD18CBF-AB8F-4EF7-B931-FCBBBF3483D7}" type="pres">
      <dgm:prSet presAssocID="{3662B14F-C435-446D-8DA2-0424006395F5}" presName="hierChild1" presStyleCnt="0">
        <dgm:presLayoutVars>
          <dgm:orgChart val="1"/>
          <dgm:chPref val="1"/>
          <dgm:dir/>
          <dgm:animOne val="branch"/>
          <dgm:animLvl val="lvl"/>
          <dgm:resizeHandles/>
        </dgm:presLayoutVars>
      </dgm:prSet>
      <dgm:spPr/>
      <dgm:t>
        <a:bodyPr/>
        <a:lstStyle/>
        <a:p>
          <a:endParaRPr lang="ru-RU"/>
        </a:p>
      </dgm:t>
    </dgm:pt>
    <dgm:pt modelId="{599D8708-1985-4308-9829-DD24B68FE9D3}" type="pres">
      <dgm:prSet presAssocID="{24FC9E56-11A6-4FEE-8DC2-452B692C5BC1}" presName="hierRoot1" presStyleCnt="0">
        <dgm:presLayoutVars>
          <dgm:hierBranch val="init"/>
        </dgm:presLayoutVars>
      </dgm:prSet>
      <dgm:spPr/>
    </dgm:pt>
    <dgm:pt modelId="{9DE2498E-2026-4F77-8660-4EA7FD1A7194}" type="pres">
      <dgm:prSet presAssocID="{24FC9E56-11A6-4FEE-8DC2-452B692C5BC1}" presName="rootComposite1" presStyleCnt="0"/>
      <dgm:spPr/>
    </dgm:pt>
    <dgm:pt modelId="{55E7A984-E193-4B9D-8760-BCAD89A9302D}" type="pres">
      <dgm:prSet presAssocID="{24FC9E56-11A6-4FEE-8DC2-452B692C5BC1}" presName="rootText1" presStyleLbl="node0" presStyleIdx="0" presStyleCnt="1" custScaleX="201773" custScaleY="95170">
        <dgm:presLayoutVars>
          <dgm:chPref val="3"/>
        </dgm:presLayoutVars>
      </dgm:prSet>
      <dgm:spPr/>
      <dgm:t>
        <a:bodyPr/>
        <a:lstStyle/>
        <a:p>
          <a:endParaRPr lang="ru-RU"/>
        </a:p>
      </dgm:t>
    </dgm:pt>
    <dgm:pt modelId="{0B0E6D33-77DE-4895-8248-1539DB939CC2}" type="pres">
      <dgm:prSet presAssocID="{24FC9E56-11A6-4FEE-8DC2-452B692C5BC1}" presName="rootConnector1" presStyleLbl="node1" presStyleIdx="0" presStyleCnt="0"/>
      <dgm:spPr/>
      <dgm:t>
        <a:bodyPr/>
        <a:lstStyle/>
        <a:p>
          <a:endParaRPr lang="ru-RU"/>
        </a:p>
      </dgm:t>
    </dgm:pt>
    <dgm:pt modelId="{8436AFAC-2ED7-4901-8F37-A7DD4D2618B9}" type="pres">
      <dgm:prSet presAssocID="{24FC9E56-11A6-4FEE-8DC2-452B692C5BC1}" presName="hierChild2" presStyleCnt="0"/>
      <dgm:spPr/>
    </dgm:pt>
    <dgm:pt modelId="{69E63F0F-90D4-4D8C-BE24-047723DD74F9}" type="pres">
      <dgm:prSet presAssocID="{54889AB8-5FEB-410D-883B-096C88BBAA5D}" presName="Name37" presStyleLbl="parChTrans1D2" presStyleIdx="0" presStyleCnt="3"/>
      <dgm:spPr/>
      <dgm:t>
        <a:bodyPr/>
        <a:lstStyle/>
        <a:p>
          <a:endParaRPr lang="ru-RU"/>
        </a:p>
      </dgm:t>
    </dgm:pt>
    <dgm:pt modelId="{8330E837-34E0-4F89-9A1E-361462A5D4F6}" type="pres">
      <dgm:prSet presAssocID="{E41EF124-4428-4A4A-8E21-817160F8303D}" presName="hierRoot2" presStyleCnt="0">
        <dgm:presLayoutVars>
          <dgm:hierBranch val="init"/>
        </dgm:presLayoutVars>
      </dgm:prSet>
      <dgm:spPr/>
    </dgm:pt>
    <dgm:pt modelId="{ABC9C541-B3A9-4176-8CA2-4B043340335A}" type="pres">
      <dgm:prSet presAssocID="{E41EF124-4428-4A4A-8E21-817160F8303D}" presName="rootComposite" presStyleCnt="0"/>
      <dgm:spPr/>
    </dgm:pt>
    <dgm:pt modelId="{80C61296-EFEE-43B7-BB10-E2A3E6CE10AE}" type="pres">
      <dgm:prSet presAssocID="{E41EF124-4428-4A4A-8E21-817160F8303D}" presName="rootText" presStyleLbl="node2" presStyleIdx="0" presStyleCnt="3" custScaleY="169215">
        <dgm:presLayoutVars>
          <dgm:chPref val="3"/>
        </dgm:presLayoutVars>
      </dgm:prSet>
      <dgm:spPr/>
      <dgm:t>
        <a:bodyPr/>
        <a:lstStyle/>
        <a:p>
          <a:endParaRPr lang="ru-RU"/>
        </a:p>
      </dgm:t>
    </dgm:pt>
    <dgm:pt modelId="{6E2105B9-1DD5-481C-B711-E7BBDCFB4F3B}" type="pres">
      <dgm:prSet presAssocID="{E41EF124-4428-4A4A-8E21-817160F8303D}" presName="rootConnector" presStyleLbl="node2" presStyleIdx="0" presStyleCnt="3"/>
      <dgm:spPr/>
      <dgm:t>
        <a:bodyPr/>
        <a:lstStyle/>
        <a:p>
          <a:endParaRPr lang="ru-RU"/>
        </a:p>
      </dgm:t>
    </dgm:pt>
    <dgm:pt modelId="{ABD087B2-19B7-4D38-A048-08B62494C479}" type="pres">
      <dgm:prSet presAssocID="{E41EF124-4428-4A4A-8E21-817160F8303D}" presName="hierChild4" presStyleCnt="0"/>
      <dgm:spPr/>
    </dgm:pt>
    <dgm:pt modelId="{C7CE9631-0DF6-4A0A-9AD5-FA184D43149F}" type="pres">
      <dgm:prSet presAssocID="{E41EF124-4428-4A4A-8E21-817160F8303D}" presName="hierChild5" presStyleCnt="0"/>
      <dgm:spPr/>
    </dgm:pt>
    <dgm:pt modelId="{357F3760-6EBB-4B06-96A7-4416B96EF44A}" type="pres">
      <dgm:prSet presAssocID="{1C5BE5B8-2EDE-4585-9D0C-087FD149E33B}" presName="Name37" presStyleLbl="parChTrans1D2" presStyleIdx="1" presStyleCnt="3"/>
      <dgm:spPr/>
      <dgm:t>
        <a:bodyPr/>
        <a:lstStyle/>
        <a:p>
          <a:endParaRPr lang="ru-RU"/>
        </a:p>
      </dgm:t>
    </dgm:pt>
    <dgm:pt modelId="{096BA97A-ED9C-444B-AB31-2D3C84556497}" type="pres">
      <dgm:prSet presAssocID="{398C682E-9511-4649-866E-85BF6915C827}" presName="hierRoot2" presStyleCnt="0">
        <dgm:presLayoutVars>
          <dgm:hierBranch val="init"/>
        </dgm:presLayoutVars>
      </dgm:prSet>
      <dgm:spPr/>
    </dgm:pt>
    <dgm:pt modelId="{48ECCB60-696D-4DEF-8815-D20DE947788E}" type="pres">
      <dgm:prSet presAssocID="{398C682E-9511-4649-866E-85BF6915C827}" presName="rootComposite" presStyleCnt="0"/>
      <dgm:spPr/>
    </dgm:pt>
    <dgm:pt modelId="{FBAF7FF8-C669-4937-B1AA-5B66207130CD}" type="pres">
      <dgm:prSet presAssocID="{398C682E-9511-4649-866E-85BF6915C827}" presName="rootText" presStyleLbl="node2" presStyleIdx="1" presStyleCnt="3" custScaleY="169215">
        <dgm:presLayoutVars>
          <dgm:chPref val="3"/>
        </dgm:presLayoutVars>
      </dgm:prSet>
      <dgm:spPr/>
      <dgm:t>
        <a:bodyPr/>
        <a:lstStyle/>
        <a:p>
          <a:endParaRPr lang="ru-RU"/>
        </a:p>
      </dgm:t>
    </dgm:pt>
    <dgm:pt modelId="{640B1629-2E66-46B5-8AE0-6F57A2EAD703}" type="pres">
      <dgm:prSet presAssocID="{398C682E-9511-4649-866E-85BF6915C827}" presName="rootConnector" presStyleLbl="node2" presStyleIdx="1" presStyleCnt="3"/>
      <dgm:spPr/>
      <dgm:t>
        <a:bodyPr/>
        <a:lstStyle/>
        <a:p>
          <a:endParaRPr lang="ru-RU"/>
        </a:p>
      </dgm:t>
    </dgm:pt>
    <dgm:pt modelId="{56DF6F1B-5B55-48D7-988D-CD10F9A706C2}" type="pres">
      <dgm:prSet presAssocID="{398C682E-9511-4649-866E-85BF6915C827}" presName="hierChild4" presStyleCnt="0"/>
      <dgm:spPr/>
    </dgm:pt>
    <dgm:pt modelId="{E3B9DAB8-46D4-4AFD-A3C5-EC53F699A656}" type="pres">
      <dgm:prSet presAssocID="{398C682E-9511-4649-866E-85BF6915C827}" presName="hierChild5" presStyleCnt="0"/>
      <dgm:spPr/>
    </dgm:pt>
    <dgm:pt modelId="{BCC6D02F-E0B7-482D-8BD9-0FA9A3ABAC42}" type="pres">
      <dgm:prSet presAssocID="{8570E3B1-4F4D-4B0F-9720-B61D197BB9CB}" presName="Name37" presStyleLbl="parChTrans1D2" presStyleIdx="2" presStyleCnt="3"/>
      <dgm:spPr/>
      <dgm:t>
        <a:bodyPr/>
        <a:lstStyle/>
        <a:p>
          <a:endParaRPr lang="ru-RU"/>
        </a:p>
      </dgm:t>
    </dgm:pt>
    <dgm:pt modelId="{9FF6239C-B067-4171-9076-8F33790EBB9A}" type="pres">
      <dgm:prSet presAssocID="{0126E4E0-98B5-4461-B69F-3D0B3BA10E0C}" presName="hierRoot2" presStyleCnt="0">
        <dgm:presLayoutVars>
          <dgm:hierBranch val="init"/>
        </dgm:presLayoutVars>
      </dgm:prSet>
      <dgm:spPr/>
    </dgm:pt>
    <dgm:pt modelId="{D2E7B479-07C6-4D94-9EFB-327904BD851E}" type="pres">
      <dgm:prSet presAssocID="{0126E4E0-98B5-4461-B69F-3D0B3BA10E0C}" presName="rootComposite" presStyleCnt="0"/>
      <dgm:spPr/>
    </dgm:pt>
    <dgm:pt modelId="{145AF6ED-5B82-4040-B27C-35F48E78DACD}" type="pres">
      <dgm:prSet presAssocID="{0126E4E0-98B5-4461-B69F-3D0B3BA10E0C}" presName="rootText" presStyleLbl="node2" presStyleIdx="2" presStyleCnt="3" custScaleY="169215">
        <dgm:presLayoutVars>
          <dgm:chPref val="3"/>
        </dgm:presLayoutVars>
      </dgm:prSet>
      <dgm:spPr/>
      <dgm:t>
        <a:bodyPr/>
        <a:lstStyle/>
        <a:p>
          <a:endParaRPr lang="ru-RU"/>
        </a:p>
      </dgm:t>
    </dgm:pt>
    <dgm:pt modelId="{D8441C32-96F1-4D24-8CA0-9DB94029AA95}" type="pres">
      <dgm:prSet presAssocID="{0126E4E0-98B5-4461-B69F-3D0B3BA10E0C}" presName="rootConnector" presStyleLbl="node2" presStyleIdx="2" presStyleCnt="3"/>
      <dgm:spPr/>
      <dgm:t>
        <a:bodyPr/>
        <a:lstStyle/>
        <a:p>
          <a:endParaRPr lang="ru-RU"/>
        </a:p>
      </dgm:t>
    </dgm:pt>
    <dgm:pt modelId="{9EE736D8-13A9-44C9-8E70-86B710E65387}" type="pres">
      <dgm:prSet presAssocID="{0126E4E0-98B5-4461-B69F-3D0B3BA10E0C}" presName="hierChild4" presStyleCnt="0"/>
      <dgm:spPr/>
    </dgm:pt>
    <dgm:pt modelId="{3F2EBF9D-618B-4669-9BD3-31BBFB99CD32}" type="pres">
      <dgm:prSet presAssocID="{0126E4E0-98B5-4461-B69F-3D0B3BA10E0C}" presName="hierChild5" presStyleCnt="0"/>
      <dgm:spPr/>
    </dgm:pt>
    <dgm:pt modelId="{6D2397A0-4B0C-42AC-9B77-35155205C40E}" type="pres">
      <dgm:prSet presAssocID="{24FC9E56-11A6-4FEE-8DC2-452B692C5BC1}" presName="hierChild3" presStyleCnt="0"/>
      <dgm:spPr/>
    </dgm:pt>
  </dgm:ptLst>
  <dgm:cxnLst>
    <dgm:cxn modelId="{3FDB1D73-AE09-44C8-B57E-8E9D7290BFC1}" type="presOf" srcId="{E41EF124-4428-4A4A-8E21-817160F8303D}" destId="{80C61296-EFEE-43B7-BB10-E2A3E6CE10AE}" srcOrd="0" destOrd="0" presId="urn:microsoft.com/office/officeart/2005/8/layout/orgChart1"/>
    <dgm:cxn modelId="{EBCC471E-423B-4A00-A182-B89F8FEC6A18}" type="presOf" srcId="{0126E4E0-98B5-4461-B69F-3D0B3BA10E0C}" destId="{145AF6ED-5B82-4040-B27C-35F48E78DACD}" srcOrd="0" destOrd="0" presId="urn:microsoft.com/office/officeart/2005/8/layout/orgChart1"/>
    <dgm:cxn modelId="{00D4E5FC-DE11-45DE-89AF-710F1B81BBC6}" srcId="{24FC9E56-11A6-4FEE-8DC2-452B692C5BC1}" destId="{E41EF124-4428-4A4A-8E21-817160F8303D}" srcOrd="0" destOrd="0" parTransId="{54889AB8-5FEB-410D-883B-096C88BBAA5D}" sibTransId="{C46C8EFA-2A4E-44D7-9C71-C007E0061843}"/>
    <dgm:cxn modelId="{3AF7E674-C972-4AB1-86E1-0019EA6F5805}" type="presOf" srcId="{24FC9E56-11A6-4FEE-8DC2-452B692C5BC1}" destId="{0B0E6D33-77DE-4895-8248-1539DB939CC2}" srcOrd="1" destOrd="0" presId="urn:microsoft.com/office/officeart/2005/8/layout/orgChart1"/>
    <dgm:cxn modelId="{24A63431-C142-4E22-A934-2DBDE209616F}" type="presOf" srcId="{8570E3B1-4F4D-4B0F-9720-B61D197BB9CB}" destId="{BCC6D02F-E0B7-482D-8BD9-0FA9A3ABAC42}" srcOrd="0" destOrd="0" presId="urn:microsoft.com/office/officeart/2005/8/layout/orgChart1"/>
    <dgm:cxn modelId="{9996D715-10E6-4545-A52B-F4E334F8839D}" type="presOf" srcId="{1C5BE5B8-2EDE-4585-9D0C-087FD149E33B}" destId="{357F3760-6EBB-4B06-96A7-4416B96EF44A}" srcOrd="0" destOrd="0" presId="urn:microsoft.com/office/officeart/2005/8/layout/orgChart1"/>
    <dgm:cxn modelId="{D6CB7A19-7B1E-452D-9B0D-4D3C74BADF67}" type="presOf" srcId="{24FC9E56-11A6-4FEE-8DC2-452B692C5BC1}" destId="{55E7A984-E193-4B9D-8760-BCAD89A9302D}" srcOrd="0" destOrd="0" presId="urn:microsoft.com/office/officeart/2005/8/layout/orgChart1"/>
    <dgm:cxn modelId="{B78018B5-88EF-4E43-971E-E9F73CDAEB87}" type="presOf" srcId="{398C682E-9511-4649-866E-85BF6915C827}" destId="{640B1629-2E66-46B5-8AE0-6F57A2EAD703}" srcOrd="1" destOrd="0" presId="urn:microsoft.com/office/officeart/2005/8/layout/orgChart1"/>
    <dgm:cxn modelId="{C887AFA4-0742-4FBA-BF8B-9266F309C097}" srcId="{24FC9E56-11A6-4FEE-8DC2-452B692C5BC1}" destId="{0126E4E0-98B5-4461-B69F-3D0B3BA10E0C}" srcOrd="2" destOrd="0" parTransId="{8570E3B1-4F4D-4B0F-9720-B61D197BB9CB}" sibTransId="{39A75AC3-28AD-428B-BAEC-DBB1FFAF857E}"/>
    <dgm:cxn modelId="{F3DCB4A7-6350-4B9C-94ED-BCEB9BA6BC85}" type="presOf" srcId="{0126E4E0-98B5-4461-B69F-3D0B3BA10E0C}" destId="{D8441C32-96F1-4D24-8CA0-9DB94029AA95}" srcOrd="1" destOrd="0" presId="urn:microsoft.com/office/officeart/2005/8/layout/orgChart1"/>
    <dgm:cxn modelId="{6E1CB710-202A-444F-8E40-D91E20E95B30}" type="presOf" srcId="{398C682E-9511-4649-866E-85BF6915C827}" destId="{FBAF7FF8-C669-4937-B1AA-5B66207130CD}" srcOrd="0" destOrd="0" presId="urn:microsoft.com/office/officeart/2005/8/layout/orgChart1"/>
    <dgm:cxn modelId="{C58D11AC-F710-4159-A752-995C49153ECD}" srcId="{3662B14F-C435-446D-8DA2-0424006395F5}" destId="{24FC9E56-11A6-4FEE-8DC2-452B692C5BC1}" srcOrd="0" destOrd="0" parTransId="{7528EAF3-5CC5-4C24-A326-D9ECEC2A07A6}" sibTransId="{4C843186-2F25-49F4-8042-5DED2E113AD1}"/>
    <dgm:cxn modelId="{15C2CFAC-387E-47A6-82DF-8BBA4C4784A6}" type="presOf" srcId="{E41EF124-4428-4A4A-8E21-817160F8303D}" destId="{6E2105B9-1DD5-481C-B711-E7BBDCFB4F3B}" srcOrd="1" destOrd="0" presId="urn:microsoft.com/office/officeart/2005/8/layout/orgChart1"/>
    <dgm:cxn modelId="{8899726B-6A34-4158-993C-239440067D0E}" type="presOf" srcId="{3662B14F-C435-446D-8DA2-0424006395F5}" destId="{CFD18CBF-AB8F-4EF7-B931-FCBBBF3483D7}" srcOrd="0" destOrd="0" presId="urn:microsoft.com/office/officeart/2005/8/layout/orgChart1"/>
    <dgm:cxn modelId="{AAAF7023-9DAC-472E-AB30-FE473F386629}" srcId="{24FC9E56-11A6-4FEE-8DC2-452B692C5BC1}" destId="{398C682E-9511-4649-866E-85BF6915C827}" srcOrd="1" destOrd="0" parTransId="{1C5BE5B8-2EDE-4585-9D0C-087FD149E33B}" sibTransId="{566AF7A3-DCE4-43E4-B9D1-09FB97AF4BB9}"/>
    <dgm:cxn modelId="{EDBF98CE-E0CA-437C-A204-E3386F181B1E}" type="presOf" srcId="{54889AB8-5FEB-410D-883B-096C88BBAA5D}" destId="{69E63F0F-90D4-4D8C-BE24-047723DD74F9}" srcOrd="0" destOrd="0" presId="urn:microsoft.com/office/officeart/2005/8/layout/orgChart1"/>
    <dgm:cxn modelId="{B4BB13B2-E82C-4387-8418-02984055AEFE}" type="presParOf" srcId="{CFD18CBF-AB8F-4EF7-B931-FCBBBF3483D7}" destId="{599D8708-1985-4308-9829-DD24B68FE9D3}" srcOrd="0" destOrd="0" presId="urn:microsoft.com/office/officeart/2005/8/layout/orgChart1"/>
    <dgm:cxn modelId="{D8022CD6-2EB3-44A7-A113-9F97FF200435}" type="presParOf" srcId="{599D8708-1985-4308-9829-DD24B68FE9D3}" destId="{9DE2498E-2026-4F77-8660-4EA7FD1A7194}" srcOrd="0" destOrd="0" presId="urn:microsoft.com/office/officeart/2005/8/layout/orgChart1"/>
    <dgm:cxn modelId="{A179B01C-5580-489A-840F-908502EE64CC}" type="presParOf" srcId="{9DE2498E-2026-4F77-8660-4EA7FD1A7194}" destId="{55E7A984-E193-4B9D-8760-BCAD89A9302D}" srcOrd="0" destOrd="0" presId="urn:microsoft.com/office/officeart/2005/8/layout/orgChart1"/>
    <dgm:cxn modelId="{A43DD7CC-4B97-47CB-A747-CB0F09A95C7B}" type="presParOf" srcId="{9DE2498E-2026-4F77-8660-4EA7FD1A7194}" destId="{0B0E6D33-77DE-4895-8248-1539DB939CC2}" srcOrd="1" destOrd="0" presId="urn:microsoft.com/office/officeart/2005/8/layout/orgChart1"/>
    <dgm:cxn modelId="{1AD94243-AD80-4467-B3E5-FDEFD7659CB7}" type="presParOf" srcId="{599D8708-1985-4308-9829-DD24B68FE9D3}" destId="{8436AFAC-2ED7-4901-8F37-A7DD4D2618B9}" srcOrd="1" destOrd="0" presId="urn:microsoft.com/office/officeart/2005/8/layout/orgChart1"/>
    <dgm:cxn modelId="{18BB1C03-BC1C-4434-A436-D767897CD0CC}" type="presParOf" srcId="{8436AFAC-2ED7-4901-8F37-A7DD4D2618B9}" destId="{69E63F0F-90D4-4D8C-BE24-047723DD74F9}" srcOrd="0" destOrd="0" presId="urn:microsoft.com/office/officeart/2005/8/layout/orgChart1"/>
    <dgm:cxn modelId="{9E89AA6C-C1B1-4084-A9CF-1A1EA441C797}" type="presParOf" srcId="{8436AFAC-2ED7-4901-8F37-A7DD4D2618B9}" destId="{8330E837-34E0-4F89-9A1E-361462A5D4F6}" srcOrd="1" destOrd="0" presId="urn:microsoft.com/office/officeart/2005/8/layout/orgChart1"/>
    <dgm:cxn modelId="{94DA2A43-5491-4D1F-880C-2F367488F03E}" type="presParOf" srcId="{8330E837-34E0-4F89-9A1E-361462A5D4F6}" destId="{ABC9C541-B3A9-4176-8CA2-4B043340335A}" srcOrd="0" destOrd="0" presId="urn:microsoft.com/office/officeart/2005/8/layout/orgChart1"/>
    <dgm:cxn modelId="{57FBC2D4-2CF2-4DF8-BD93-201D58D337DA}" type="presParOf" srcId="{ABC9C541-B3A9-4176-8CA2-4B043340335A}" destId="{80C61296-EFEE-43B7-BB10-E2A3E6CE10AE}" srcOrd="0" destOrd="0" presId="urn:microsoft.com/office/officeart/2005/8/layout/orgChart1"/>
    <dgm:cxn modelId="{F946E422-47E3-4870-92A8-96646BBB8E60}" type="presParOf" srcId="{ABC9C541-B3A9-4176-8CA2-4B043340335A}" destId="{6E2105B9-1DD5-481C-B711-E7BBDCFB4F3B}" srcOrd="1" destOrd="0" presId="urn:microsoft.com/office/officeart/2005/8/layout/orgChart1"/>
    <dgm:cxn modelId="{D2EC335D-F84C-4DFB-9625-3467F15FF74F}" type="presParOf" srcId="{8330E837-34E0-4F89-9A1E-361462A5D4F6}" destId="{ABD087B2-19B7-4D38-A048-08B62494C479}" srcOrd="1" destOrd="0" presId="urn:microsoft.com/office/officeart/2005/8/layout/orgChart1"/>
    <dgm:cxn modelId="{3B106FA3-7617-4D2D-B5B3-F65ADE9B738D}" type="presParOf" srcId="{8330E837-34E0-4F89-9A1E-361462A5D4F6}" destId="{C7CE9631-0DF6-4A0A-9AD5-FA184D43149F}" srcOrd="2" destOrd="0" presId="urn:microsoft.com/office/officeart/2005/8/layout/orgChart1"/>
    <dgm:cxn modelId="{07CB567D-9727-495E-A670-A5DBBD313FA0}" type="presParOf" srcId="{8436AFAC-2ED7-4901-8F37-A7DD4D2618B9}" destId="{357F3760-6EBB-4B06-96A7-4416B96EF44A}" srcOrd="2" destOrd="0" presId="urn:microsoft.com/office/officeart/2005/8/layout/orgChart1"/>
    <dgm:cxn modelId="{FD252060-5AFB-4889-A8BD-8165A8A90889}" type="presParOf" srcId="{8436AFAC-2ED7-4901-8F37-A7DD4D2618B9}" destId="{096BA97A-ED9C-444B-AB31-2D3C84556497}" srcOrd="3" destOrd="0" presId="urn:microsoft.com/office/officeart/2005/8/layout/orgChart1"/>
    <dgm:cxn modelId="{265D66FA-E2FD-4A05-82B8-31C19838DB9B}" type="presParOf" srcId="{096BA97A-ED9C-444B-AB31-2D3C84556497}" destId="{48ECCB60-696D-4DEF-8815-D20DE947788E}" srcOrd="0" destOrd="0" presId="urn:microsoft.com/office/officeart/2005/8/layout/orgChart1"/>
    <dgm:cxn modelId="{865FD94B-9EE7-4A6A-8B99-CC53034F487F}" type="presParOf" srcId="{48ECCB60-696D-4DEF-8815-D20DE947788E}" destId="{FBAF7FF8-C669-4937-B1AA-5B66207130CD}" srcOrd="0" destOrd="0" presId="urn:microsoft.com/office/officeart/2005/8/layout/orgChart1"/>
    <dgm:cxn modelId="{9BC28F73-FA29-4BA2-AB7A-AE48EA9EB4CF}" type="presParOf" srcId="{48ECCB60-696D-4DEF-8815-D20DE947788E}" destId="{640B1629-2E66-46B5-8AE0-6F57A2EAD703}" srcOrd="1" destOrd="0" presId="urn:microsoft.com/office/officeart/2005/8/layout/orgChart1"/>
    <dgm:cxn modelId="{8F380D11-5B7C-43A0-85A6-F17586E48D50}" type="presParOf" srcId="{096BA97A-ED9C-444B-AB31-2D3C84556497}" destId="{56DF6F1B-5B55-48D7-988D-CD10F9A706C2}" srcOrd="1" destOrd="0" presId="urn:microsoft.com/office/officeart/2005/8/layout/orgChart1"/>
    <dgm:cxn modelId="{5E14EA31-ACA2-4307-8BB3-C828FBA4BD80}" type="presParOf" srcId="{096BA97A-ED9C-444B-AB31-2D3C84556497}" destId="{E3B9DAB8-46D4-4AFD-A3C5-EC53F699A656}" srcOrd="2" destOrd="0" presId="urn:microsoft.com/office/officeart/2005/8/layout/orgChart1"/>
    <dgm:cxn modelId="{EC6113DC-1DE4-4B38-9409-82576D37AF26}" type="presParOf" srcId="{8436AFAC-2ED7-4901-8F37-A7DD4D2618B9}" destId="{BCC6D02F-E0B7-482D-8BD9-0FA9A3ABAC42}" srcOrd="4" destOrd="0" presId="urn:microsoft.com/office/officeart/2005/8/layout/orgChart1"/>
    <dgm:cxn modelId="{C1D7845B-BAD5-4AB5-AFD1-C63366023D35}" type="presParOf" srcId="{8436AFAC-2ED7-4901-8F37-A7DD4D2618B9}" destId="{9FF6239C-B067-4171-9076-8F33790EBB9A}" srcOrd="5" destOrd="0" presId="urn:microsoft.com/office/officeart/2005/8/layout/orgChart1"/>
    <dgm:cxn modelId="{9240EFA9-6574-4317-B80B-8A92ECF4F7F7}" type="presParOf" srcId="{9FF6239C-B067-4171-9076-8F33790EBB9A}" destId="{D2E7B479-07C6-4D94-9EFB-327904BD851E}" srcOrd="0" destOrd="0" presId="urn:microsoft.com/office/officeart/2005/8/layout/orgChart1"/>
    <dgm:cxn modelId="{A99942E4-C3F6-4F64-B2F3-360002EC6535}" type="presParOf" srcId="{D2E7B479-07C6-4D94-9EFB-327904BD851E}" destId="{145AF6ED-5B82-4040-B27C-35F48E78DACD}" srcOrd="0" destOrd="0" presId="urn:microsoft.com/office/officeart/2005/8/layout/orgChart1"/>
    <dgm:cxn modelId="{D755F6FE-AD32-44A1-88A2-616B87E3D565}" type="presParOf" srcId="{D2E7B479-07C6-4D94-9EFB-327904BD851E}" destId="{D8441C32-96F1-4D24-8CA0-9DB94029AA95}" srcOrd="1" destOrd="0" presId="urn:microsoft.com/office/officeart/2005/8/layout/orgChart1"/>
    <dgm:cxn modelId="{E6BA4FCE-ECEE-4CF8-AEF9-239790EF6EC1}" type="presParOf" srcId="{9FF6239C-B067-4171-9076-8F33790EBB9A}" destId="{9EE736D8-13A9-44C9-8E70-86B710E65387}" srcOrd="1" destOrd="0" presId="urn:microsoft.com/office/officeart/2005/8/layout/orgChart1"/>
    <dgm:cxn modelId="{35F48F98-2B6A-45E5-8309-0D0CF85F5A26}" type="presParOf" srcId="{9FF6239C-B067-4171-9076-8F33790EBB9A}" destId="{3F2EBF9D-618B-4669-9BD3-31BBFB99CD32}" srcOrd="2" destOrd="0" presId="urn:microsoft.com/office/officeart/2005/8/layout/orgChart1"/>
    <dgm:cxn modelId="{712B7A45-545A-4EBA-AFC5-7DD8F50EBE90}" type="presParOf" srcId="{599D8708-1985-4308-9829-DD24B68FE9D3}" destId="{6D2397A0-4B0C-42AC-9B77-35155205C40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6D02F-E0B7-482D-8BD9-0FA9A3ABAC42}">
      <dsp:nvSpPr>
        <dsp:cNvPr id="0" name=""/>
        <dsp:cNvSpPr/>
      </dsp:nvSpPr>
      <dsp:spPr>
        <a:xfrm>
          <a:off x="4802777" y="1893652"/>
          <a:ext cx="3398000" cy="589735"/>
        </a:xfrm>
        <a:custGeom>
          <a:avLst/>
          <a:gdLst/>
          <a:ahLst/>
          <a:cxnLst/>
          <a:rect l="0" t="0" r="0" b="0"/>
          <a:pathLst>
            <a:path>
              <a:moveTo>
                <a:pt x="0" y="0"/>
              </a:moveTo>
              <a:lnTo>
                <a:pt x="0" y="294867"/>
              </a:lnTo>
              <a:lnTo>
                <a:pt x="3398000" y="294867"/>
              </a:lnTo>
              <a:lnTo>
                <a:pt x="3398000" y="5897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7F3760-6EBB-4B06-96A7-4416B96EF44A}">
      <dsp:nvSpPr>
        <dsp:cNvPr id="0" name=""/>
        <dsp:cNvSpPr/>
      </dsp:nvSpPr>
      <dsp:spPr>
        <a:xfrm>
          <a:off x="4757057" y="1893652"/>
          <a:ext cx="91440" cy="589735"/>
        </a:xfrm>
        <a:custGeom>
          <a:avLst/>
          <a:gdLst/>
          <a:ahLst/>
          <a:cxnLst/>
          <a:rect l="0" t="0" r="0" b="0"/>
          <a:pathLst>
            <a:path>
              <a:moveTo>
                <a:pt x="45720" y="0"/>
              </a:moveTo>
              <a:lnTo>
                <a:pt x="45720" y="5897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E63F0F-90D4-4D8C-BE24-047723DD74F9}">
      <dsp:nvSpPr>
        <dsp:cNvPr id="0" name=""/>
        <dsp:cNvSpPr/>
      </dsp:nvSpPr>
      <dsp:spPr>
        <a:xfrm>
          <a:off x="1404777" y="1893652"/>
          <a:ext cx="3398000" cy="589735"/>
        </a:xfrm>
        <a:custGeom>
          <a:avLst/>
          <a:gdLst/>
          <a:ahLst/>
          <a:cxnLst/>
          <a:rect l="0" t="0" r="0" b="0"/>
          <a:pathLst>
            <a:path>
              <a:moveTo>
                <a:pt x="3398000" y="0"/>
              </a:moveTo>
              <a:lnTo>
                <a:pt x="3398000" y="294867"/>
              </a:lnTo>
              <a:lnTo>
                <a:pt x="0" y="294867"/>
              </a:lnTo>
              <a:lnTo>
                <a:pt x="0" y="5897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E7A984-E193-4B9D-8760-BCAD89A9302D}">
      <dsp:nvSpPr>
        <dsp:cNvPr id="0" name=""/>
        <dsp:cNvSpPr/>
      </dsp:nvSpPr>
      <dsp:spPr>
        <a:xfrm>
          <a:off x="1969617" y="557340"/>
          <a:ext cx="5666319" cy="133631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ru-RU" sz="1900" b="1" i="1" kern="1200" dirty="0" smtClean="0"/>
            <a:t>Развивающая предметно-пространственная среда должна обеспечивать:</a:t>
          </a:r>
          <a:endParaRPr lang="ru-RU" sz="1900" kern="1200" dirty="0"/>
        </a:p>
      </dsp:txBody>
      <dsp:txXfrm>
        <a:off x="1969617" y="557340"/>
        <a:ext cx="5666319" cy="1336312"/>
      </dsp:txXfrm>
    </dsp:sp>
    <dsp:sp modelId="{80C61296-EFEE-43B7-BB10-E2A3E6CE10AE}">
      <dsp:nvSpPr>
        <dsp:cNvPr id="0" name=""/>
        <dsp:cNvSpPr/>
      </dsp:nvSpPr>
      <dsp:spPr>
        <a:xfrm>
          <a:off x="644" y="2483388"/>
          <a:ext cx="2808264" cy="237600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ru-RU" sz="1900" kern="1200" dirty="0" smtClean="0"/>
            <a:t>реализацию различных образовательных программ</a:t>
          </a:r>
          <a:endParaRPr lang="ru-RU" sz="1900" kern="1200" dirty="0"/>
        </a:p>
      </dsp:txBody>
      <dsp:txXfrm>
        <a:off x="644" y="2483388"/>
        <a:ext cx="2808264" cy="2376002"/>
      </dsp:txXfrm>
    </dsp:sp>
    <dsp:sp modelId="{FBAF7FF8-C669-4937-B1AA-5B66207130CD}">
      <dsp:nvSpPr>
        <dsp:cNvPr id="0" name=""/>
        <dsp:cNvSpPr/>
      </dsp:nvSpPr>
      <dsp:spPr>
        <a:xfrm>
          <a:off x="3398645" y="2483388"/>
          <a:ext cx="2808264" cy="237600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ru-RU" sz="1900" kern="1200" dirty="0" smtClean="0"/>
            <a:t>в случае организации инклюзивного образования - необходимые для него условия</a:t>
          </a:r>
          <a:endParaRPr lang="ru-RU" sz="1900" kern="1200" dirty="0"/>
        </a:p>
      </dsp:txBody>
      <dsp:txXfrm>
        <a:off x="3398645" y="2483388"/>
        <a:ext cx="2808264" cy="2376002"/>
      </dsp:txXfrm>
    </dsp:sp>
    <dsp:sp modelId="{145AF6ED-5B82-4040-B27C-35F48E78DACD}">
      <dsp:nvSpPr>
        <dsp:cNvPr id="0" name=""/>
        <dsp:cNvSpPr/>
      </dsp:nvSpPr>
      <dsp:spPr>
        <a:xfrm>
          <a:off x="6796645" y="2483388"/>
          <a:ext cx="2808264" cy="237600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ru-RU" sz="1900" kern="1200" dirty="0" smtClean="0"/>
            <a:t>учет национально-культурных, климатических условий, в которых осуществляется образовательная деятельность; учет возрастных особенностей детей</a:t>
          </a:r>
          <a:endParaRPr lang="ru-RU" sz="1900" kern="1200" dirty="0"/>
        </a:p>
      </dsp:txBody>
      <dsp:txXfrm>
        <a:off x="6796645" y="2483388"/>
        <a:ext cx="2808264" cy="23760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202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9717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7085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5257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74970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1174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860071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418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42435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650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8717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269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2343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147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3084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191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4/13/2022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949406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23109" y="1025081"/>
            <a:ext cx="8926284" cy="3025755"/>
          </a:xfrm>
        </p:spPr>
        <p:txBody>
          <a:bodyPr/>
          <a:lstStyle/>
          <a:p>
            <a:pPr algn="ctr"/>
            <a:r>
              <a:rPr lang="ru-RU" sz="3600" dirty="0" smtClean="0"/>
              <a:t>Развивающая предметно-пространственная среда </a:t>
            </a:r>
            <a:br>
              <a:rPr lang="ru-RU" sz="3600" dirty="0" smtClean="0"/>
            </a:br>
            <a:r>
              <a:rPr lang="ru-RU" sz="3600" dirty="0" smtClean="0"/>
              <a:t>как средство развития самостоятельности и инициативности </a:t>
            </a:r>
            <a:br>
              <a:rPr lang="ru-RU" sz="3600" dirty="0" smtClean="0"/>
            </a:br>
            <a:r>
              <a:rPr lang="ru-RU" sz="3600" dirty="0" smtClean="0"/>
              <a:t>у детей дошкольного возраста</a:t>
            </a:r>
            <a:endParaRPr lang="ru-RU" dirty="0"/>
          </a:p>
        </p:txBody>
      </p:sp>
      <p:sp>
        <p:nvSpPr>
          <p:cNvPr id="3" name="Подзаголовок 2"/>
          <p:cNvSpPr>
            <a:spLocks noGrp="1"/>
          </p:cNvSpPr>
          <p:nvPr>
            <p:ph type="subTitle" idx="1"/>
          </p:nvPr>
        </p:nvSpPr>
        <p:spPr>
          <a:xfrm>
            <a:off x="1663821" y="4852022"/>
            <a:ext cx="7766936" cy="1096899"/>
          </a:xfrm>
        </p:spPr>
        <p:txBody>
          <a:bodyPr>
            <a:normAutofit lnSpcReduction="10000"/>
          </a:bodyPr>
          <a:lstStyle/>
          <a:p>
            <a:r>
              <a:rPr lang="ru-RU" dirty="0" smtClean="0"/>
              <a:t>Подготовила:</a:t>
            </a:r>
          </a:p>
          <a:p>
            <a:r>
              <a:rPr lang="ru-RU" dirty="0" smtClean="0"/>
              <a:t>Евтина Светлана Александровна</a:t>
            </a:r>
          </a:p>
          <a:p>
            <a:r>
              <a:rPr lang="ru-RU" dirty="0" smtClean="0"/>
              <a:t>воспитатель</a:t>
            </a:r>
            <a:endParaRPr lang="ru-RU" dirty="0"/>
          </a:p>
        </p:txBody>
      </p:sp>
      <p:sp>
        <p:nvSpPr>
          <p:cNvPr id="4" name="TextBox 3"/>
          <p:cNvSpPr txBox="1"/>
          <p:nvPr/>
        </p:nvSpPr>
        <p:spPr>
          <a:xfrm>
            <a:off x="3413689" y="6017624"/>
            <a:ext cx="4267200" cy="615553"/>
          </a:xfrm>
          <a:prstGeom prst="rect">
            <a:avLst/>
          </a:prstGeom>
          <a:noFill/>
        </p:spPr>
        <p:txBody>
          <a:bodyPr wrap="square" rtlCol="0">
            <a:spAutoFit/>
          </a:bodyPr>
          <a:lstStyle/>
          <a:p>
            <a:pPr algn="ctr"/>
            <a:r>
              <a:rPr lang="ru-RU" sz="1600" dirty="0" smtClean="0">
                <a:solidFill>
                  <a:schemeClr val="tx1">
                    <a:lumMod val="50000"/>
                    <a:lumOff val="50000"/>
                  </a:schemeClr>
                </a:solidFill>
              </a:rPr>
              <a:t>г. Сосновый Бор</a:t>
            </a:r>
          </a:p>
          <a:p>
            <a:pPr algn="ctr"/>
            <a:r>
              <a:rPr lang="ru-RU" sz="1600" dirty="0" smtClean="0">
                <a:solidFill>
                  <a:schemeClr val="tx1">
                    <a:lumMod val="50000"/>
                    <a:lumOff val="50000"/>
                  </a:schemeClr>
                </a:solidFill>
              </a:rPr>
              <a:t>2022г</a:t>
            </a:r>
            <a:r>
              <a:rPr lang="ru-RU" dirty="0" smtClean="0">
                <a:solidFill>
                  <a:schemeClr val="tx1">
                    <a:lumMod val="50000"/>
                    <a:lumOff val="50000"/>
                  </a:schemeClr>
                </a:solidFill>
              </a:rPr>
              <a:t>.</a:t>
            </a:r>
            <a:endParaRPr lang="ru-RU" dirty="0">
              <a:solidFill>
                <a:schemeClr val="tx1">
                  <a:lumMod val="50000"/>
                  <a:lumOff val="50000"/>
                </a:schemeClr>
              </a:solidFill>
            </a:endParaRPr>
          </a:p>
        </p:txBody>
      </p:sp>
      <p:sp>
        <p:nvSpPr>
          <p:cNvPr id="5" name="TextBox 4"/>
          <p:cNvSpPr txBox="1"/>
          <p:nvPr/>
        </p:nvSpPr>
        <p:spPr>
          <a:xfrm>
            <a:off x="1976846" y="217714"/>
            <a:ext cx="6783977" cy="738664"/>
          </a:xfrm>
          <a:prstGeom prst="rect">
            <a:avLst/>
          </a:prstGeom>
          <a:noFill/>
        </p:spPr>
        <p:txBody>
          <a:bodyPr wrap="square" rtlCol="0">
            <a:spAutoFit/>
          </a:bodyPr>
          <a:lstStyle/>
          <a:p>
            <a:pPr algn="ctr"/>
            <a:r>
              <a:rPr lang="ru-RU" sz="1400" b="1" dirty="0">
                <a:solidFill>
                  <a:schemeClr val="tx1">
                    <a:lumMod val="50000"/>
                    <a:lumOff val="50000"/>
                  </a:schemeClr>
                </a:solidFill>
              </a:rPr>
              <a:t>Муниципальное бюджетное дошкольное образовательное учреждение </a:t>
            </a:r>
            <a:r>
              <a:rPr lang="ru-RU" sz="1400" b="1" dirty="0" smtClean="0">
                <a:solidFill>
                  <a:schemeClr val="tx1">
                    <a:lumMod val="50000"/>
                    <a:lumOff val="50000"/>
                  </a:schemeClr>
                </a:solidFill>
              </a:rPr>
              <a:t>"</a:t>
            </a:r>
            <a:r>
              <a:rPr lang="ru-RU" sz="1400" b="1" dirty="0">
                <a:solidFill>
                  <a:schemeClr val="tx1">
                    <a:lumMod val="50000"/>
                    <a:lumOff val="50000"/>
                  </a:schemeClr>
                </a:solidFill>
              </a:rPr>
              <a:t>Детский сад № 5" </a:t>
            </a:r>
            <a:endParaRPr lang="ru-RU" sz="1400" b="1" dirty="0" smtClean="0">
              <a:solidFill>
                <a:schemeClr val="tx1">
                  <a:lumMod val="50000"/>
                  <a:lumOff val="50000"/>
                </a:schemeClr>
              </a:solidFill>
            </a:endParaRPr>
          </a:p>
          <a:p>
            <a:pPr algn="ctr"/>
            <a:r>
              <a:rPr lang="ru-RU" sz="1400" b="1" dirty="0" smtClean="0">
                <a:solidFill>
                  <a:schemeClr val="tx1">
                    <a:lumMod val="50000"/>
                    <a:lumOff val="50000"/>
                  </a:schemeClr>
                </a:solidFill>
              </a:rPr>
              <a:t>города </a:t>
            </a:r>
            <a:r>
              <a:rPr lang="ru-RU" sz="1400" b="1" dirty="0">
                <a:solidFill>
                  <a:schemeClr val="tx1">
                    <a:lumMod val="50000"/>
                    <a:lumOff val="50000"/>
                  </a:schemeClr>
                </a:solidFill>
              </a:rPr>
              <a:t>Сосновый Бор</a:t>
            </a:r>
            <a:endParaRPr lang="ru-RU" sz="1400" dirty="0">
              <a:solidFill>
                <a:schemeClr val="tx1">
                  <a:lumMod val="50000"/>
                  <a:lumOff val="50000"/>
                </a:schemeClr>
              </a:solidFill>
            </a:endParaRPr>
          </a:p>
        </p:txBody>
      </p:sp>
    </p:spTree>
    <p:extLst>
      <p:ext uri="{BB962C8B-B14F-4D97-AF65-F5344CB8AC3E}">
        <p14:creationId xmlns:p14="http://schemas.microsoft.com/office/powerpoint/2010/main" val="2283922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426720"/>
            <a:ext cx="9988731" cy="6463308"/>
          </a:xfrm>
          <a:prstGeom prst="rect">
            <a:avLst/>
          </a:prstGeom>
          <a:noFill/>
        </p:spPr>
        <p:txBody>
          <a:bodyPr wrap="square" rtlCol="0">
            <a:spAutoFit/>
          </a:bodyPr>
          <a:lstStyle/>
          <a:p>
            <a:pPr algn="just"/>
            <a:r>
              <a:rPr lang="ru-RU" b="1" dirty="0"/>
              <a:t>Требования и правила </a:t>
            </a:r>
            <a:r>
              <a:rPr lang="ru-RU" dirty="0"/>
              <a:t>при организации образовательной деятельности с учетом </a:t>
            </a:r>
            <a:r>
              <a:rPr lang="ru-RU" b="1" dirty="0"/>
              <a:t>технологии «говорящая стена»:</a:t>
            </a:r>
          </a:p>
          <a:p>
            <a:pPr marL="285750" lvl="0" indent="-285750" algn="just">
              <a:buFont typeface="Wingdings" panose="05000000000000000000" pitchFamily="2" charset="2"/>
              <a:buChar char="v"/>
            </a:pPr>
            <a:r>
              <a:rPr lang="ru-RU" dirty="0"/>
              <a:t>создание «говорящей стены» должно проходить при сотрудничестве педагогов, родителей и детей;</a:t>
            </a:r>
          </a:p>
          <a:p>
            <a:pPr marL="285750" lvl="0" indent="-285750" algn="just">
              <a:buFont typeface="Wingdings" panose="05000000000000000000" pitchFamily="2" charset="2"/>
              <a:buChar char="v"/>
            </a:pPr>
            <a:r>
              <a:rPr lang="ru-RU" dirty="0"/>
              <a:t>содержания экспозиции «говорящая стена» должно систематически обновляться;</a:t>
            </a:r>
          </a:p>
          <a:p>
            <a:pPr marL="285750" lvl="0" indent="-285750" algn="just">
              <a:buFont typeface="Wingdings" panose="05000000000000000000" pitchFamily="2" charset="2"/>
              <a:buChar char="v"/>
            </a:pPr>
            <a:r>
              <a:rPr lang="ru-RU" dirty="0"/>
              <a:t>«говорящая стена» должна быть мобильна (в целом, и в своих элементах), как и всё образовательное пространство в целом;</a:t>
            </a:r>
          </a:p>
          <a:p>
            <a:pPr marL="285750" lvl="0" indent="-285750" algn="just">
              <a:buFont typeface="Wingdings" panose="05000000000000000000" pitchFamily="2" charset="2"/>
              <a:buChar char="v"/>
            </a:pPr>
            <a:r>
              <a:rPr lang="ru-RU" dirty="0"/>
              <a:t>к размещенному на «говорящей стене» материалу предъявляются определенные санитарные, эстетические требования, а также требования федерального государственного стандарта дошкольного образования; </a:t>
            </a:r>
          </a:p>
          <a:p>
            <a:pPr marL="285750" lvl="0" indent="-285750" algn="just">
              <a:buFont typeface="Wingdings" panose="05000000000000000000" pitchFamily="2" charset="2"/>
              <a:buChar char="v"/>
            </a:pPr>
            <a:r>
              <a:rPr lang="ru-RU" dirty="0"/>
              <a:t>изображения на стенах должны быть понятны детям и не вызывать отрицательных эмоций;</a:t>
            </a:r>
          </a:p>
          <a:p>
            <a:pPr marL="285750" lvl="0" indent="-285750" algn="just">
              <a:buFont typeface="Wingdings" panose="05000000000000000000" pitchFamily="2" charset="2"/>
              <a:buChar char="v"/>
            </a:pPr>
            <a:r>
              <a:rPr lang="ru-RU" dirty="0"/>
              <a:t>используемые материалы должны быть качественными, прочными, безопасными и поддаваться чистке;</a:t>
            </a:r>
          </a:p>
          <a:p>
            <a:pPr marL="285750" lvl="0" indent="-285750" algn="just">
              <a:buFont typeface="Wingdings" panose="05000000000000000000" pitchFamily="2" charset="2"/>
              <a:buChar char="v"/>
            </a:pPr>
            <a:r>
              <a:rPr lang="ru-RU" dirty="0"/>
              <a:t>при выборе цветов необходимо избегать резких контрастных оттенков, (например, большого количества красного, черного). Лучше всего использовать те цвета, которые способствуют спокойствию и безопасности;</a:t>
            </a:r>
          </a:p>
          <a:p>
            <a:pPr marL="285750" lvl="0" indent="-285750" algn="just">
              <a:buFont typeface="Wingdings" panose="05000000000000000000" pitchFamily="2" charset="2"/>
              <a:buChar char="v"/>
            </a:pPr>
            <a:r>
              <a:rPr lang="ru-RU" dirty="0"/>
              <a:t>оформление стен в группе должно быть приближенным к домашним (не офисный стиль);</a:t>
            </a:r>
          </a:p>
          <a:p>
            <a:pPr marL="285750" lvl="0" indent="-285750" algn="just">
              <a:buFont typeface="Wingdings" panose="05000000000000000000" pitchFamily="2" charset="2"/>
              <a:buChar char="v"/>
            </a:pPr>
            <a:r>
              <a:rPr lang="ru-RU" dirty="0"/>
              <a:t>каждый элемент должен работать, а не просто присутствовать (четко понимать);</a:t>
            </a:r>
          </a:p>
          <a:p>
            <a:pPr marL="285750" lvl="0" indent="-285750" algn="just">
              <a:buFont typeface="Wingdings" panose="05000000000000000000" pitchFamily="2" charset="2"/>
              <a:buChar char="v"/>
            </a:pPr>
            <a:r>
              <a:rPr lang="ru-RU" dirty="0"/>
              <a:t>учитывать освещение (достаточное для изучения «говорящей стены»);</a:t>
            </a:r>
          </a:p>
          <a:p>
            <a:pPr marL="285750" lvl="0" indent="-285750" algn="just">
              <a:buFont typeface="Wingdings" panose="05000000000000000000" pitchFamily="2" charset="2"/>
              <a:buChar char="v"/>
            </a:pPr>
            <a:r>
              <a:rPr lang="ru-RU" dirty="0"/>
              <a:t>качество иллюстраций (и «детский» уровень исполнения, и «профессиональный»)</a:t>
            </a:r>
          </a:p>
          <a:p>
            <a:endParaRPr lang="ru-RU" dirty="0"/>
          </a:p>
        </p:txBody>
      </p:sp>
    </p:spTree>
    <p:extLst>
      <p:ext uri="{BB962C8B-B14F-4D97-AF65-F5344CB8AC3E}">
        <p14:creationId xmlns:p14="http://schemas.microsoft.com/office/powerpoint/2010/main" val="799141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891" y="304800"/>
            <a:ext cx="9649098" cy="1200329"/>
          </a:xfrm>
          <a:prstGeom prst="rect">
            <a:avLst/>
          </a:prstGeom>
          <a:noFill/>
        </p:spPr>
        <p:txBody>
          <a:bodyPr wrap="square" rtlCol="0">
            <a:spAutoFit/>
          </a:bodyPr>
          <a:lstStyle/>
          <a:p>
            <a:pPr algn="just">
              <a:lnSpc>
                <a:spcPct val="150000"/>
              </a:lnSpc>
            </a:pPr>
            <a:r>
              <a:rPr lang="ru-RU" dirty="0"/>
              <a:t>Технология «говорящая стена» включает в себя развивающую, интерактивную, сенсорную стены в предметно-развивающей среде группы.</a:t>
            </a:r>
          </a:p>
          <a:p>
            <a:endParaRPr lang="ru-RU" dirty="0"/>
          </a:p>
        </p:txBody>
      </p:sp>
      <p:sp>
        <p:nvSpPr>
          <p:cNvPr id="3" name="TextBox 2"/>
          <p:cNvSpPr txBox="1"/>
          <p:nvPr/>
        </p:nvSpPr>
        <p:spPr>
          <a:xfrm>
            <a:off x="722811" y="1505129"/>
            <a:ext cx="5512526" cy="369332"/>
          </a:xfrm>
          <a:prstGeom prst="rect">
            <a:avLst/>
          </a:prstGeom>
          <a:noFill/>
        </p:spPr>
        <p:txBody>
          <a:bodyPr wrap="square" rtlCol="0">
            <a:spAutoFit/>
          </a:bodyPr>
          <a:lstStyle/>
          <a:p>
            <a:pPr marL="285750" indent="-285750">
              <a:buFont typeface="Wingdings" panose="05000000000000000000" pitchFamily="2" charset="2"/>
              <a:buChar char="v"/>
            </a:pPr>
            <a:r>
              <a:rPr lang="ru-RU" b="1" dirty="0" smtClean="0"/>
              <a:t>РАЗВИВАЮЩИЕ ИНТЕРАКТИВНЫЕ ИГРЫ </a:t>
            </a:r>
            <a:endParaRPr lang="ru-RU"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16" y="2125112"/>
            <a:ext cx="5451904" cy="363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9815" r="16876"/>
          <a:stretch/>
        </p:blipFill>
        <p:spPr>
          <a:xfrm>
            <a:off x="6130834" y="2119728"/>
            <a:ext cx="5068389" cy="3641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0879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4068" y="844732"/>
            <a:ext cx="6792686" cy="369332"/>
          </a:xfrm>
          <a:prstGeom prst="rect">
            <a:avLst/>
          </a:prstGeom>
          <a:noFill/>
        </p:spPr>
        <p:txBody>
          <a:bodyPr wrap="square" rtlCol="0">
            <a:spAutoFit/>
          </a:bodyPr>
          <a:lstStyle/>
          <a:p>
            <a:pPr marL="285750" indent="-285750">
              <a:buFont typeface="Wingdings" panose="05000000000000000000" pitchFamily="2" charset="2"/>
              <a:buChar char="v"/>
            </a:pPr>
            <a:r>
              <a:rPr lang="ru-RU" b="1" dirty="0" smtClean="0"/>
              <a:t>МАГНИТНАЯ ДОСКА </a:t>
            </a:r>
            <a:endParaRPr lang="ru-RU" b="1"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72" y="1750423"/>
            <a:ext cx="5027750" cy="3770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113" y="1750424"/>
            <a:ext cx="5690533" cy="3770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643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6320" y="661851"/>
            <a:ext cx="6705600" cy="646331"/>
          </a:xfrm>
          <a:prstGeom prst="rect">
            <a:avLst/>
          </a:prstGeom>
          <a:noFill/>
        </p:spPr>
        <p:txBody>
          <a:bodyPr wrap="square" rtlCol="0">
            <a:spAutoFit/>
          </a:bodyPr>
          <a:lstStyle/>
          <a:p>
            <a:pPr marL="285750" indent="-285750">
              <a:buFont typeface="Wingdings" panose="05000000000000000000" pitchFamily="2" charset="2"/>
              <a:buChar char="v"/>
            </a:pPr>
            <a:r>
              <a:rPr lang="ru-RU" b="1" dirty="0" smtClean="0"/>
              <a:t>БИЗИБОРД</a:t>
            </a:r>
            <a:r>
              <a:rPr lang="ru-RU" dirty="0" smtClean="0"/>
              <a:t> </a:t>
            </a:r>
            <a:endParaRPr lang="ru-RU" dirty="0"/>
          </a:p>
          <a:p>
            <a:endParaRPr lang="ru-RU" dirty="0"/>
          </a:p>
        </p:txBody>
      </p:sp>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4790" y="1206919"/>
            <a:ext cx="5427073" cy="3699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1715"/>
          <a:stretch/>
        </p:blipFill>
        <p:spPr>
          <a:xfrm>
            <a:off x="5275929" y="2913799"/>
            <a:ext cx="6428390" cy="3774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1714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817" y="513806"/>
            <a:ext cx="6557554" cy="369332"/>
          </a:xfrm>
          <a:prstGeom prst="rect">
            <a:avLst/>
          </a:prstGeom>
          <a:noFill/>
        </p:spPr>
        <p:txBody>
          <a:bodyPr wrap="square" rtlCol="0">
            <a:spAutoFit/>
          </a:bodyPr>
          <a:lstStyle/>
          <a:p>
            <a:pPr marL="285750" indent="-285750">
              <a:buFont typeface="Wingdings" panose="05000000000000000000" pitchFamily="2" charset="2"/>
              <a:buChar char="v"/>
            </a:pPr>
            <a:r>
              <a:rPr lang="ru-RU" b="1" dirty="0" smtClean="0"/>
              <a:t>СЕНСОРНОЕ ПАНО</a:t>
            </a:r>
            <a:endParaRPr lang="ru-RU" b="1"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65" y="1179286"/>
            <a:ext cx="3914095" cy="4934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9641"/>
          <a:stretch/>
        </p:blipFill>
        <p:spPr>
          <a:xfrm>
            <a:off x="4580708" y="1198067"/>
            <a:ext cx="7019109" cy="4915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2609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2446" y="583475"/>
            <a:ext cx="5965371" cy="646331"/>
          </a:xfrm>
          <a:prstGeom prst="rect">
            <a:avLst/>
          </a:prstGeom>
          <a:noFill/>
        </p:spPr>
        <p:txBody>
          <a:bodyPr wrap="square" rtlCol="0">
            <a:spAutoFit/>
          </a:bodyPr>
          <a:lstStyle/>
          <a:p>
            <a:pPr marL="285750" indent="-285750">
              <a:buFont typeface="Wingdings" panose="05000000000000000000" pitchFamily="2" charset="2"/>
              <a:buChar char="v"/>
            </a:pPr>
            <a:r>
              <a:rPr lang="ru-RU" b="1" dirty="0" smtClean="0"/>
              <a:t>ШИРМЫ</a:t>
            </a:r>
          </a:p>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49" y="1793965"/>
            <a:ext cx="5590901" cy="4193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92203" y="1793965"/>
            <a:ext cx="5634038" cy="4223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29019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051" y="383177"/>
            <a:ext cx="6313714" cy="6601807"/>
          </a:xfrm>
          <a:prstGeom prst="rect">
            <a:avLst/>
          </a:prstGeom>
          <a:noFill/>
        </p:spPr>
        <p:txBody>
          <a:bodyPr wrap="square" rtlCol="0">
            <a:spAutoFit/>
          </a:bodyPr>
          <a:lstStyle/>
          <a:p>
            <a:pPr algn="just">
              <a:lnSpc>
                <a:spcPct val="150000"/>
              </a:lnSpc>
            </a:pPr>
            <a:r>
              <a:rPr lang="ru-RU" dirty="0" smtClean="0"/>
              <a:t>           Одной </a:t>
            </a:r>
            <a:r>
              <a:rPr lang="ru-RU" dirty="0"/>
              <a:t>из эффективных форм работы по поддержке детской инициативы является </a:t>
            </a:r>
            <a:r>
              <a:rPr lang="ru-RU" b="1" dirty="0"/>
              <a:t>«Детский совет».</a:t>
            </a:r>
            <a:r>
              <a:rPr lang="ru-RU" dirty="0"/>
              <a:t> </a:t>
            </a:r>
          </a:p>
          <a:p>
            <a:pPr algn="just">
              <a:lnSpc>
                <a:spcPct val="150000"/>
              </a:lnSpc>
            </a:pPr>
            <a:r>
              <a:rPr lang="ru-RU" dirty="0" smtClean="0"/>
              <a:t>            Например</a:t>
            </a:r>
            <a:r>
              <a:rPr lang="ru-RU" dirty="0"/>
              <a:t>, ребенок задал познавательный вопрос, педагог не спешит отвечать, сначала собирает, так называемый «Детский совет» и собирает информацию у детей (кто, что знает по данному вопросу, опора на детский опыт). Второй этап: спрашивает у детей, где можно найти информацию? Предлагает всем найти информацию и принести завтра в детский сад (связь с семьей). Затем на следующий день на «Детском совете» выслушивает каждого ребенка и подводит итог, добавляя свою информацию. Педагог спрашивает ребенка, получил ли он ответ на свой вопрос? </a:t>
            </a:r>
          </a:p>
          <a:p>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8039" t="7665" r="15481" b="9228"/>
          <a:stretch/>
        </p:blipFill>
        <p:spPr>
          <a:xfrm>
            <a:off x="7620001" y="95794"/>
            <a:ext cx="2243332" cy="3300903"/>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925" y="3509190"/>
            <a:ext cx="4670516" cy="3113677"/>
          </a:xfrm>
          <a:prstGeom prst="rect">
            <a:avLst/>
          </a:prstGeom>
          <a:ln>
            <a:noFill/>
          </a:ln>
          <a:effectLst>
            <a:softEdge rad="112500"/>
          </a:effectLst>
        </p:spPr>
      </p:pic>
    </p:spTree>
    <p:extLst>
      <p:ext uri="{BB962C8B-B14F-4D97-AF65-F5344CB8AC3E}">
        <p14:creationId xmlns:p14="http://schemas.microsoft.com/office/powerpoint/2010/main" val="4124521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258" y="296091"/>
            <a:ext cx="9196252" cy="4247317"/>
          </a:xfrm>
          <a:prstGeom prst="rect">
            <a:avLst/>
          </a:prstGeom>
          <a:noFill/>
        </p:spPr>
        <p:txBody>
          <a:bodyPr wrap="square" rtlCol="0">
            <a:spAutoFit/>
          </a:bodyPr>
          <a:lstStyle/>
          <a:p>
            <a:pPr algn="just"/>
            <a:r>
              <a:rPr lang="ru-RU" dirty="0" smtClean="0"/>
              <a:t>           Используя </a:t>
            </a:r>
            <a:r>
              <a:rPr lang="ru-RU" dirty="0"/>
              <a:t>способ </a:t>
            </a:r>
            <a:r>
              <a:rPr lang="ru-RU" b="1" dirty="0"/>
              <a:t>«Личного примера»,</a:t>
            </a:r>
            <a:r>
              <a:rPr lang="ru-RU" dirty="0"/>
              <a:t> воспитатель садится перед детьми и пишет план – чем он будет заниматься сегодня в течение дня. Проговаривает и отмечает, что удалось выполнить, что нет. Дети заинтересовались таким приемом. Следующим шагом было то, что в течение какого – то времени (например, после прогулки) дети садились и зарисовывали символами, а некоторые уже писали, чем бы они хотели заниматься во второй половине дня. Затем все планы вывешивались на доску, и дети проговаривали – кто, чем будет заниматься. Часто дети уже знали с кем они, будут играть и в какую игру (группы по интересам). Далее воспитатель готовит  предметно – развивающую среду. Играя, дети отмечают на своих планах – что им удалось сделать, а что нет. Ребята используют различные варианты планирования своей деятельности: на целый день, на первую или на вторую половину дня. Так же дети научились пользоваться в своей деятельности планами как индивидуальными, так и коллективными. Планы хранятся в определенном месте. Это помогает детям самостоятельно организовывать и контролировать свою деятельность.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324" y="4180114"/>
            <a:ext cx="4697302" cy="2400027"/>
          </a:xfrm>
          <a:prstGeom prst="rect">
            <a:avLst/>
          </a:prstGeom>
        </p:spPr>
      </p:pic>
      <p:sp>
        <p:nvSpPr>
          <p:cNvPr id="4" name="TextBox 3"/>
          <p:cNvSpPr txBox="1"/>
          <p:nvPr/>
        </p:nvSpPr>
        <p:spPr>
          <a:xfrm>
            <a:off x="574764" y="4693308"/>
            <a:ext cx="6766560" cy="1477328"/>
          </a:xfrm>
          <a:prstGeom prst="rect">
            <a:avLst/>
          </a:prstGeom>
          <a:noFill/>
        </p:spPr>
        <p:txBody>
          <a:bodyPr wrap="square" rtlCol="0">
            <a:spAutoFit/>
          </a:bodyPr>
          <a:lstStyle/>
          <a:p>
            <a:pPr algn="just"/>
            <a:r>
              <a:rPr lang="ru-RU" dirty="0"/>
              <a:t>Таким образом, метод </a:t>
            </a:r>
            <a:r>
              <a:rPr lang="ru-RU" b="1" dirty="0"/>
              <a:t>«Детский совет»</a:t>
            </a:r>
            <a:r>
              <a:rPr lang="ru-RU" dirty="0"/>
              <a:t> не только позволяет учитывать интересы детей, но и развивает коммуникативное развитие ребенка, проявление его инициатив, и формирует зачатки навыка планирования собственной деятельности.</a:t>
            </a:r>
          </a:p>
          <a:p>
            <a:endParaRPr lang="ru-RU" dirty="0"/>
          </a:p>
        </p:txBody>
      </p:sp>
    </p:spTree>
    <p:extLst>
      <p:ext uri="{BB962C8B-B14F-4D97-AF65-F5344CB8AC3E}">
        <p14:creationId xmlns:p14="http://schemas.microsoft.com/office/powerpoint/2010/main" val="1094167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757646"/>
            <a:ext cx="6566263" cy="5078313"/>
          </a:xfrm>
          <a:prstGeom prst="rect">
            <a:avLst/>
          </a:prstGeom>
          <a:noFill/>
        </p:spPr>
        <p:txBody>
          <a:bodyPr wrap="square" rtlCol="0">
            <a:spAutoFit/>
          </a:bodyPr>
          <a:lstStyle/>
          <a:p>
            <a:pPr algn="just"/>
            <a:r>
              <a:rPr lang="ru-RU" dirty="0" smtClean="0"/>
              <a:t>          Один </a:t>
            </a:r>
            <a:r>
              <a:rPr lang="ru-RU" dirty="0"/>
              <a:t>из вариантов организации самостоятельной деятельности детей </a:t>
            </a:r>
            <a:r>
              <a:rPr lang="ru-RU" b="1" dirty="0"/>
              <a:t>— «Доска выбора».</a:t>
            </a:r>
            <a:r>
              <a:rPr lang="ru-RU" dirty="0"/>
              <a:t> Она представляет собой набор пиктограмм, обозначающих ту или иную зону. Вместе с воспитателем дети выбирают пиктограммы для обозначения уголков в группе, где дошкольникам было бы интересно находиться и заниматься какой-либо деятельностью. Затем педагог выясняет возможное количество детей, которые могут одновременно посещать каждую зону. Это количество может быть отражено на «Доске выбора» с помощью кармашков. В таком случае под пиктограммой одной зоны будут находиться три кармана, под другой — пять и т. п. Общее же число кармашков соответствует количеству детей в группе. Затем воспитатель совместно с детьми (и по их желанию) изготав­ливает для каждого ребенка особый значок. Выбрав вид деятельности, дети помещают значки в соответствующие кармашки. Такая доска больше всего подходит для детей подготовительной группы.</a:t>
            </a:r>
          </a:p>
        </p:txBody>
      </p:sp>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l="1759" t="2648"/>
          <a:stretch/>
        </p:blipFill>
        <p:spPr>
          <a:xfrm>
            <a:off x="6992983" y="288472"/>
            <a:ext cx="2954790" cy="4414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4799" t="17639" r="58510" b="1527"/>
          <a:stretch/>
        </p:blipFill>
        <p:spPr>
          <a:xfrm>
            <a:off x="9631680" y="2812868"/>
            <a:ext cx="2290354" cy="377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9155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2" y="792481"/>
            <a:ext cx="5974080" cy="5078313"/>
          </a:xfrm>
          <a:prstGeom prst="rect">
            <a:avLst/>
          </a:prstGeom>
          <a:noFill/>
        </p:spPr>
        <p:txBody>
          <a:bodyPr wrap="square" rtlCol="0">
            <a:spAutoFit/>
          </a:bodyPr>
          <a:lstStyle/>
          <a:p>
            <a:pPr algn="just"/>
            <a:r>
              <a:rPr lang="ru-RU" dirty="0" smtClean="0"/>
              <a:t>        Если </a:t>
            </a:r>
            <a:r>
              <a:rPr lang="ru-RU" dirty="0"/>
              <a:t>дошкольники уже были знакомы с «Доской выбора» в средней или старшей группах, то в подготовительной им уже не нужны детальные обсуждения, они просто выбирают то, чем хотят заниматься. А вот в самом начале работы с «Доской выбора» воспитатель может </a:t>
            </a:r>
            <a:r>
              <a:rPr lang="ru-RU" b="1" dirty="0"/>
              <a:t>задавать разные вопросы</a:t>
            </a:r>
            <a:r>
              <a:rPr lang="ru-RU" dirty="0"/>
              <a:t>, которые помогут детям определить свой выбор, например: «Какой мяч тебе нужен для игры — синий или красный?»; «Ты хочешь рисовать красками или карандашами?» После беседы педагог определяет время, в течение которого ребята будут заниматься самостоятельной деятельностью (например, 30 минут, и договаривается с дошкольниками о том, что они заканчивают игру (конструирование и т. п.) сразу после того, как прозвучит сигнал (звон колокольчика, песенка или же музыка). В подготовительной группе для этой цели можно использовать песочные часы</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999" t="1872" r="13315"/>
          <a:stretch/>
        </p:blipFill>
        <p:spPr>
          <a:xfrm>
            <a:off x="6453053" y="1339914"/>
            <a:ext cx="5156616" cy="3983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0472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634" y="156755"/>
            <a:ext cx="6496594" cy="7017306"/>
          </a:xfrm>
          <a:prstGeom prst="rect">
            <a:avLst/>
          </a:prstGeom>
          <a:noFill/>
        </p:spPr>
        <p:txBody>
          <a:bodyPr wrap="square" rtlCol="0">
            <a:spAutoFit/>
          </a:bodyPr>
          <a:lstStyle/>
          <a:p>
            <a:pPr algn="just">
              <a:lnSpc>
                <a:spcPct val="150000"/>
              </a:lnSpc>
            </a:pPr>
            <a:r>
              <a:rPr lang="ru-RU" dirty="0" smtClean="0"/>
              <a:t>           Современный </a:t>
            </a:r>
            <a:r>
              <a:rPr lang="ru-RU" dirty="0"/>
              <a:t>детский сад — это место, где ребёнок получает опыт широкого эмоционально-практического взаимодействия с взрослыми и сверстниками в наиболее значимых для его развития сферах жизни. Еще Жан Жак Руссо, одним из первых предложил рассматривать среду как условие оптимального саморазвития личности. Он считал, что благодаря ей ребенок сам может развивать свои способности и возможности.</a:t>
            </a:r>
          </a:p>
          <a:p>
            <a:pPr algn="just">
              <a:lnSpc>
                <a:spcPct val="150000"/>
              </a:lnSpc>
            </a:pPr>
            <a:r>
              <a:rPr lang="ru-RU" dirty="0"/>
              <a:t>           Среда развивает ребенка только в том случае, если она представляет для дошкольника интерес, подвигает его к действиям, исследованию. Статичная, застывшая среда не может активизировать ребенка, вызвать у него желание действовать в ней. Роль взрослого заключается в правильном моделировании такой среды, которая способствует максимальному развитию личности ребенка.</a:t>
            </a:r>
          </a:p>
          <a:p>
            <a:pPr algn="just"/>
            <a:endParaRPr lang="ru-RU" dirty="0"/>
          </a:p>
        </p:txBody>
      </p:sp>
      <p:sp>
        <p:nvSpPr>
          <p:cNvPr id="3" name="TextBox 2"/>
          <p:cNvSpPr txBox="1"/>
          <p:nvPr/>
        </p:nvSpPr>
        <p:spPr>
          <a:xfrm>
            <a:off x="7602583" y="1105989"/>
            <a:ext cx="3100251" cy="4702628"/>
          </a:xfrm>
          <a:prstGeom prst="rect">
            <a:avLst/>
          </a:prstGeom>
          <a:noFill/>
        </p:spPr>
        <p:txBody>
          <a:bodyPr wrap="square" rtlCol="0">
            <a:spAutoFit/>
          </a:bodyPr>
          <a:lstStyle/>
          <a:p>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7783" y="914400"/>
            <a:ext cx="3740571" cy="4691742"/>
          </a:xfrm>
          <a:prstGeom prst="rect">
            <a:avLst/>
          </a:prstGeom>
          <a:ln>
            <a:noFill/>
          </a:ln>
          <a:effectLst>
            <a:softEdge rad="112500"/>
          </a:effectLst>
        </p:spPr>
      </p:pic>
    </p:spTree>
    <p:extLst>
      <p:ext uri="{BB962C8B-B14F-4D97-AF65-F5344CB8AC3E}">
        <p14:creationId xmlns:p14="http://schemas.microsoft.com/office/powerpoint/2010/main" val="3110841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514" y="487680"/>
            <a:ext cx="7010400" cy="5770811"/>
          </a:xfrm>
          <a:prstGeom prst="rect">
            <a:avLst/>
          </a:prstGeom>
          <a:noFill/>
        </p:spPr>
        <p:txBody>
          <a:bodyPr wrap="square" rtlCol="0">
            <a:spAutoFit/>
          </a:bodyPr>
          <a:lstStyle/>
          <a:p>
            <a:pPr algn="just">
              <a:lnSpc>
                <a:spcPct val="150000"/>
              </a:lnSpc>
            </a:pPr>
            <a:r>
              <a:rPr lang="ru-RU" dirty="0" smtClean="0"/>
              <a:t>         Каждому </a:t>
            </a:r>
            <a:r>
              <a:rPr lang="ru-RU" dirty="0"/>
              <a:t>ребенку заводится «</a:t>
            </a:r>
            <a:r>
              <a:rPr lang="ru-RU" b="1" dirty="0"/>
              <a:t>блокнот для самоконтроля»</a:t>
            </a:r>
            <a:r>
              <a:rPr lang="ru-RU" dirty="0"/>
              <a:t>, где ребенок фиксирует центры, в которых он получал определенный навык. Но картинками неудобно рисовать. Поэтому можно предложить геометрические фигуры разного цвета для обозначения того или иного центра.</a:t>
            </a:r>
          </a:p>
          <a:p>
            <a:pPr algn="just">
              <a:lnSpc>
                <a:spcPct val="150000"/>
              </a:lnSpc>
            </a:pPr>
            <a:r>
              <a:rPr lang="ru-RU" dirty="0" smtClean="0"/>
              <a:t>         Ребенок</a:t>
            </a:r>
            <a:r>
              <a:rPr lang="ru-RU" dirty="0"/>
              <a:t>, отработав самостоятельно в центре, рисует в блокноте фигуру. Тем самым </a:t>
            </a:r>
            <a:r>
              <a:rPr lang="ru-RU" b="1" dirty="0"/>
              <a:t>он контролирует</a:t>
            </a:r>
            <a:r>
              <a:rPr lang="ru-RU" dirty="0"/>
              <a:t> число пройденных центров. Дети, работая с блокнотами, понимают свою задачу: на каждой странице необходимо зафиксировать все центры. При этом допускается повтор некоторых центров. Если у ребенка зафиксированы все центры, внизу станицы педагогом рисуется звездочка. Ребенок переходит на новую страницу, и начинает снова заполнять страницу.</a:t>
            </a:r>
          </a:p>
          <a:p>
            <a:r>
              <a:rPr lang="ru-RU" dirty="0" smtClean="0"/>
              <a:t> </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0331" t="1447" r="22148" b="29527"/>
          <a:stretch/>
        </p:blipFill>
        <p:spPr>
          <a:xfrm>
            <a:off x="7663542" y="2560320"/>
            <a:ext cx="3309257" cy="3971108"/>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172" y="905691"/>
            <a:ext cx="1634935" cy="1454332"/>
          </a:xfrm>
          <a:prstGeom prst="rect">
            <a:avLst/>
          </a:prstGeom>
          <a:ln>
            <a:noFill/>
          </a:ln>
          <a:effectLst>
            <a:softEdge rad="112500"/>
          </a:effectLst>
        </p:spPr>
      </p:pic>
    </p:spTree>
    <p:extLst>
      <p:ext uri="{BB962C8B-B14F-4D97-AF65-F5344CB8AC3E}">
        <p14:creationId xmlns:p14="http://schemas.microsoft.com/office/powerpoint/2010/main" val="2578577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530229" y="2349954"/>
            <a:ext cx="5840581" cy="4299040"/>
          </a:xfrm>
          <a:prstGeom prst="rect">
            <a:avLst/>
          </a:prstGeom>
          <a:ln>
            <a:noFill/>
          </a:ln>
          <a:effectLst>
            <a:softEdge rad="112500"/>
          </a:effectLst>
        </p:spPr>
      </p:pic>
      <p:sp>
        <p:nvSpPr>
          <p:cNvPr id="2" name="TextBox 1"/>
          <p:cNvSpPr txBox="1"/>
          <p:nvPr/>
        </p:nvSpPr>
        <p:spPr>
          <a:xfrm>
            <a:off x="466052" y="822088"/>
            <a:ext cx="9161417" cy="2169825"/>
          </a:xfrm>
          <a:prstGeom prst="rect">
            <a:avLst/>
          </a:prstGeom>
          <a:noFill/>
        </p:spPr>
        <p:txBody>
          <a:bodyPr wrap="square" rtlCol="0">
            <a:spAutoFit/>
          </a:bodyPr>
          <a:lstStyle/>
          <a:p>
            <a:pPr algn="just">
              <a:lnSpc>
                <a:spcPct val="150000"/>
              </a:lnSpc>
            </a:pPr>
            <a:r>
              <a:rPr lang="ru-RU" dirty="0" smtClean="0"/>
              <a:t>             Работая </a:t>
            </a:r>
            <a:r>
              <a:rPr lang="ru-RU" dirty="0"/>
              <a:t>с блокнотами, дети учатся </a:t>
            </a:r>
            <a:r>
              <a:rPr lang="ru-RU" b="1" dirty="0"/>
              <a:t>планировать</a:t>
            </a:r>
            <a:r>
              <a:rPr lang="ru-RU" dirty="0"/>
              <a:t> свою деятельность, анализировать свои результаты, которые они озвучивают на вечернем круге каждый день. Также, на вечернем круге, они учатся </a:t>
            </a:r>
            <a:r>
              <a:rPr lang="ru-RU" b="1" dirty="0"/>
              <a:t>формулировать задачу</a:t>
            </a:r>
            <a:r>
              <a:rPr lang="ru-RU" dirty="0"/>
              <a:t>, которая была поставлена перед ними в центре; и </a:t>
            </a:r>
            <a:r>
              <a:rPr lang="ru-RU" b="1" dirty="0"/>
              <a:t>анализировать свои результаты</a:t>
            </a:r>
            <a:r>
              <a:rPr lang="ru-RU" dirty="0"/>
              <a:t> (чему конкретно они научились сегодня, или над чем еще поработают</a:t>
            </a:r>
            <a:r>
              <a:rPr lang="ru-RU" dirty="0" smtClean="0"/>
              <a:t>).</a:t>
            </a:r>
            <a:endParaRPr lang="ru-RU" dirty="0"/>
          </a:p>
        </p:txBody>
      </p:sp>
      <p:sp>
        <p:nvSpPr>
          <p:cNvPr id="4" name="TextBox 3"/>
          <p:cNvSpPr txBox="1"/>
          <p:nvPr/>
        </p:nvSpPr>
        <p:spPr>
          <a:xfrm>
            <a:off x="466052" y="3326675"/>
            <a:ext cx="4911634" cy="2585323"/>
          </a:xfrm>
          <a:prstGeom prst="rect">
            <a:avLst/>
          </a:prstGeom>
          <a:noFill/>
        </p:spPr>
        <p:txBody>
          <a:bodyPr wrap="square" rtlCol="0">
            <a:spAutoFit/>
          </a:bodyPr>
          <a:lstStyle/>
          <a:p>
            <a:pPr algn="just">
              <a:lnSpc>
                <a:spcPct val="150000"/>
              </a:lnSpc>
            </a:pPr>
            <a:r>
              <a:rPr lang="ru-RU" dirty="0" smtClean="0"/>
              <a:t>                 В </a:t>
            </a:r>
            <a:r>
              <a:rPr lang="ru-RU" dirty="0"/>
              <a:t>результате такой деятельности, дети учатся быть самостоятельными, целеустремленными, раскрепощенными и умеющими делать свой выбор, что является немаловажным аспектом современной жизни.</a:t>
            </a:r>
          </a:p>
        </p:txBody>
      </p:sp>
    </p:spTree>
    <p:extLst>
      <p:ext uri="{BB962C8B-B14F-4D97-AF65-F5344CB8AC3E}">
        <p14:creationId xmlns:p14="http://schemas.microsoft.com/office/powerpoint/2010/main" val="15696548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08" y="365759"/>
            <a:ext cx="6374675" cy="6324808"/>
          </a:xfrm>
          <a:prstGeom prst="rect">
            <a:avLst/>
          </a:prstGeom>
          <a:noFill/>
        </p:spPr>
        <p:txBody>
          <a:bodyPr wrap="square" rtlCol="0">
            <a:spAutoFit/>
          </a:bodyPr>
          <a:lstStyle/>
          <a:p>
            <a:pPr algn="just">
              <a:lnSpc>
                <a:spcPct val="150000"/>
              </a:lnSpc>
            </a:pPr>
            <a:r>
              <a:rPr lang="ru-RU" dirty="0" smtClean="0"/>
              <a:t>             Детская </a:t>
            </a:r>
            <a:r>
              <a:rPr lang="ru-RU" dirty="0"/>
              <a:t>инициатива и самостоятельность выражается не в том, что ребенок захотел помочь что-либо сделать взрослому. Ребенок становится значимым тогда, когда </a:t>
            </a:r>
            <a:r>
              <a:rPr lang="ru-RU" b="1" dirty="0"/>
              <a:t>он сделал то, что придумал сам</a:t>
            </a:r>
            <a:r>
              <a:rPr lang="ru-RU" dirty="0"/>
              <a:t>, и именно это оказалось важным для других. В этом случае он становится и инициатором, и исполнителем, и полноправным участником, субъектом социальных отношений.</a:t>
            </a:r>
          </a:p>
          <a:p>
            <a:pPr algn="just">
              <a:lnSpc>
                <a:spcPct val="150000"/>
              </a:lnSpc>
            </a:pPr>
            <a:r>
              <a:rPr lang="ru-RU" dirty="0" smtClean="0"/>
              <a:t>              При </a:t>
            </a:r>
            <a:r>
              <a:rPr lang="ru-RU" dirty="0"/>
              <a:t>воспитании самостоятельности часто забывают об </a:t>
            </a:r>
            <a:r>
              <a:rPr lang="ru-RU" b="1" dirty="0"/>
              <a:t>ответственности</a:t>
            </a:r>
            <a:r>
              <a:rPr lang="ru-RU" dirty="0"/>
              <a:t>, а ведь это чувство необходимо формировать с самого раннего возраста! Необходимо с самых ранних лет объяснять малышу, что, </a:t>
            </a:r>
            <a:r>
              <a:rPr lang="ru-RU" b="1" dirty="0"/>
              <a:t>если он взялся за какое-то дело, обязательно должен довести его до конца</a:t>
            </a:r>
            <a:r>
              <a:rPr lang="ru-RU" dirty="0"/>
              <a:t>! Этот принцип должен лечь в основу воспитания.</a:t>
            </a: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7639" t="8381" r="8146"/>
          <a:stretch/>
        </p:blipFill>
        <p:spPr>
          <a:xfrm>
            <a:off x="6775269" y="1113712"/>
            <a:ext cx="5228190" cy="4550228"/>
          </a:xfrm>
          <a:prstGeom prst="rect">
            <a:avLst/>
          </a:prstGeom>
          <a:ln>
            <a:noFill/>
          </a:ln>
          <a:effectLst>
            <a:softEdge rad="112500"/>
          </a:effectLst>
        </p:spPr>
      </p:pic>
    </p:spTree>
    <p:extLst>
      <p:ext uri="{BB962C8B-B14F-4D97-AF65-F5344CB8AC3E}">
        <p14:creationId xmlns:p14="http://schemas.microsoft.com/office/powerpoint/2010/main" val="562182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629" y="4058194"/>
            <a:ext cx="7498080" cy="2585323"/>
          </a:xfrm>
          <a:prstGeom prst="rect">
            <a:avLst/>
          </a:prstGeom>
          <a:noFill/>
        </p:spPr>
        <p:txBody>
          <a:bodyPr wrap="square" rtlCol="0">
            <a:spAutoFit/>
          </a:bodyPr>
          <a:lstStyle/>
          <a:p>
            <a:pPr algn="just">
              <a:lnSpc>
                <a:spcPct val="150000"/>
              </a:lnSpc>
            </a:pPr>
            <a:r>
              <a:rPr lang="ru-RU" dirty="0" smtClean="0"/>
              <a:t>           «</a:t>
            </a:r>
            <a:r>
              <a:rPr lang="ru-RU" dirty="0"/>
              <a:t>Если хочешь воспитать в детях самостоятельность, смелость ума, вселить в них радость сотворчества, то создай такие условия, чтобы искорки их мыслей образовывали </a:t>
            </a:r>
            <a:r>
              <a:rPr lang="ru-RU" b="1" dirty="0" smtClean="0"/>
              <a:t>ЦАРСТВО МЫСЛИ</a:t>
            </a:r>
            <a:r>
              <a:rPr lang="ru-RU" dirty="0" smtClean="0"/>
              <a:t>, </a:t>
            </a:r>
            <a:r>
              <a:rPr lang="ru-RU" dirty="0"/>
              <a:t>дай им возможность почувствовать себя в нем </a:t>
            </a:r>
            <a:r>
              <a:rPr lang="ru-RU" b="1" dirty="0" smtClean="0"/>
              <a:t>ВЛАСТЕЛИНОМ</a:t>
            </a:r>
            <a:r>
              <a:rPr lang="ru-RU" dirty="0" smtClean="0"/>
              <a:t>».</a:t>
            </a:r>
            <a:endParaRPr lang="ru-RU" dirty="0"/>
          </a:p>
          <a:p>
            <a:pPr algn="just">
              <a:lnSpc>
                <a:spcPct val="150000"/>
              </a:lnSpc>
            </a:pPr>
            <a:r>
              <a:rPr lang="ru-RU" dirty="0" smtClean="0"/>
              <a:t>                                                                             Ш. А. </a:t>
            </a:r>
            <a:r>
              <a:rPr lang="ru-RU" dirty="0" err="1" smtClean="0"/>
              <a:t>Амонашви́ли</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697" y="-324394"/>
            <a:ext cx="5529943" cy="4998720"/>
          </a:xfrm>
          <a:prstGeom prst="rect">
            <a:avLst/>
          </a:prstGeom>
        </p:spPr>
      </p:pic>
    </p:spTree>
    <p:extLst>
      <p:ext uri="{BB962C8B-B14F-4D97-AF65-F5344CB8AC3E}">
        <p14:creationId xmlns:p14="http://schemas.microsoft.com/office/powerpoint/2010/main" val="2737143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057" y="1972982"/>
            <a:ext cx="4511040" cy="3046988"/>
          </a:xfrm>
          <a:prstGeom prst="rect">
            <a:avLst/>
          </a:prstGeom>
          <a:noFill/>
        </p:spPr>
        <p:txBody>
          <a:bodyPr wrap="square" rtlCol="0" anchor="ctr">
            <a:spAutoFit/>
          </a:bodyPr>
          <a:lstStyle/>
          <a:p>
            <a:pPr algn="ctr"/>
            <a:r>
              <a:rPr lang="ru-RU" sz="3200" b="1" dirty="0" smtClean="0">
                <a:solidFill>
                  <a:schemeClr val="accent1">
                    <a:lumMod val="50000"/>
                  </a:schemeClr>
                </a:solidFill>
              </a:rPr>
              <a:t>ИНТЕРЕСНЫХ ИДЕЙ В РАБОТЕ С ДЕТЬМИ!</a:t>
            </a:r>
          </a:p>
          <a:p>
            <a:pPr algn="ctr"/>
            <a:endParaRPr lang="ru-RU" sz="3200" b="1" dirty="0">
              <a:solidFill>
                <a:schemeClr val="accent1">
                  <a:lumMod val="50000"/>
                </a:schemeClr>
              </a:solidFill>
            </a:endParaRPr>
          </a:p>
          <a:p>
            <a:pPr algn="ctr"/>
            <a:endParaRPr lang="ru-RU" sz="3200" b="1" dirty="0" smtClean="0">
              <a:solidFill>
                <a:schemeClr val="accent1">
                  <a:lumMod val="50000"/>
                </a:schemeClr>
              </a:solidFill>
            </a:endParaRPr>
          </a:p>
          <a:p>
            <a:pPr algn="ctr"/>
            <a:r>
              <a:rPr lang="ru-RU" sz="3200" b="1" dirty="0" smtClean="0">
                <a:solidFill>
                  <a:schemeClr val="accent1">
                    <a:lumMod val="50000"/>
                  </a:schemeClr>
                </a:solidFill>
              </a:rPr>
              <a:t>СПАСИБО ЗА ВНИМАНИЕ!</a:t>
            </a:r>
            <a:endParaRPr lang="ru-RU" sz="3200" b="1" dirty="0">
              <a:solidFill>
                <a:schemeClr val="accent1">
                  <a:lumMod val="50000"/>
                </a:schemeClr>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559" y="1420571"/>
            <a:ext cx="4247498" cy="4151810"/>
          </a:xfrm>
          <a:prstGeom prst="ellipse">
            <a:avLst/>
          </a:prstGeom>
          <a:ln>
            <a:solidFill>
              <a:schemeClr val="accent1">
                <a:lumMod val="75000"/>
              </a:schemeClr>
            </a:solidFill>
          </a:ln>
        </p:spPr>
      </p:pic>
    </p:spTree>
    <p:extLst>
      <p:ext uri="{BB962C8B-B14F-4D97-AF65-F5344CB8AC3E}">
        <p14:creationId xmlns:p14="http://schemas.microsoft.com/office/powerpoint/2010/main" val="3266837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98" y="217715"/>
            <a:ext cx="7341326" cy="6324808"/>
          </a:xfrm>
          <a:prstGeom prst="rect">
            <a:avLst/>
          </a:prstGeom>
          <a:noFill/>
        </p:spPr>
        <p:txBody>
          <a:bodyPr wrap="square" rtlCol="0">
            <a:spAutoFit/>
          </a:bodyPr>
          <a:lstStyle/>
          <a:p>
            <a:pPr algn="just">
              <a:lnSpc>
                <a:spcPct val="150000"/>
              </a:lnSpc>
            </a:pPr>
            <a:r>
              <a:rPr lang="ru-RU" b="1" dirty="0" smtClean="0"/>
              <a:t>             Самостоятельность</a:t>
            </a:r>
            <a:r>
              <a:rPr lang="ru-RU" dirty="0" smtClean="0"/>
              <a:t> </a:t>
            </a:r>
            <a:r>
              <a:rPr lang="ru-RU" dirty="0"/>
              <a:t>– одно из ведущих качеств личности, выражающееся в умении действовать сознательно и инициативно не только в знакомой обстановке, но и в новых условиях, требующих принятия нестандартных решений. </a:t>
            </a:r>
            <a:r>
              <a:rPr lang="ru-RU" b="1" dirty="0"/>
              <a:t>Инициативность</a:t>
            </a:r>
            <a:r>
              <a:rPr lang="ru-RU" dirty="0"/>
              <a:t> у детей неразрывна с проявлением любознательности, пытливости ума, изобретательности. Развитие самостоятельности и инициативы в дошкольном возрасте связано с освоением дошкольником разных видов деятельности, в которых он приобретает возможность проявлять свою субъектную позицию. Каждая деятельность оказывает своеобразное влияние на развитие разных компонентов самостоятельности.</a:t>
            </a:r>
          </a:p>
          <a:p>
            <a:pPr algn="just">
              <a:lnSpc>
                <a:spcPct val="150000"/>
              </a:lnSpc>
            </a:pPr>
            <a:r>
              <a:rPr lang="ru-RU" dirty="0"/>
              <a:t>             Основной формой работы с дошкольниками и ведущим видом деятельности для них является </a:t>
            </a:r>
            <a:r>
              <a:rPr lang="ru-RU" b="1" dirty="0"/>
              <a:t>игра.</a:t>
            </a:r>
            <a:r>
              <a:rPr lang="ru-RU" dirty="0"/>
              <a:t> Именно поэтому педагоги испытывают повышенный интерес к обновлению развивающей предметно-пространственной среды ДОУ.</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131" y="3542498"/>
            <a:ext cx="4148236" cy="3000025"/>
          </a:xfrm>
          <a:prstGeom prst="rect">
            <a:avLst/>
          </a:prstGeom>
          <a:ln>
            <a:noFill/>
          </a:ln>
          <a:effectLst>
            <a:softEdge rad="112500"/>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131" y="548640"/>
            <a:ext cx="4052019" cy="2699658"/>
          </a:xfrm>
          <a:prstGeom prst="rect">
            <a:avLst/>
          </a:prstGeom>
          <a:ln>
            <a:noFill/>
          </a:ln>
          <a:effectLst>
            <a:softEdge rad="112500"/>
          </a:effectLst>
        </p:spPr>
      </p:pic>
    </p:spTree>
    <p:extLst>
      <p:ext uri="{BB962C8B-B14F-4D97-AF65-F5344CB8AC3E}">
        <p14:creationId xmlns:p14="http://schemas.microsoft.com/office/powerpoint/2010/main" val="3752708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3074" y="2412274"/>
            <a:ext cx="7942217" cy="1703480"/>
          </a:xfrm>
          <a:prstGeom prst="rect">
            <a:avLst/>
          </a:prstGeom>
          <a:noFill/>
        </p:spPr>
        <p:txBody>
          <a:bodyPr wrap="square" rtlCol="0">
            <a:spAutoFit/>
          </a:bodyPr>
          <a:lstStyle/>
          <a:p>
            <a:pPr algn="just">
              <a:lnSpc>
                <a:spcPct val="150000"/>
              </a:lnSpc>
            </a:pPr>
            <a:r>
              <a:rPr lang="ru-RU" dirty="0" smtClean="0"/>
              <a:t>          Понятие </a:t>
            </a:r>
            <a:r>
              <a:rPr lang="ru-RU" b="1" dirty="0"/>
              <a:t>развивающая предметно-пространственная среда</a:t>
            </a:r>
            <a:r>
              <a:rPr lang="ru-RU" dirty="0"/>
              <a:t> определяется как «система материальных объектов деятельности ребенка, функционально моделирующая содержание его духовного и физического развития».</a:t>
            </a:r>
          </a:p>
        </p:txBody>
      </p:sp>
    </p:spTree>
    <p:extLst>
      <p:ext uri="{BB962C8B-B14F-4D97-AF65-F5344CB8AC3E}">
        <p14:creationId xmlns:p14="http://schemas.microsoft.com/office/powerpoint/2010/main" val="3083512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0823" y="653143"/>
            <a:ext cx="8046720" cy="5442965"/>
          </a:xfrm>
          <a:prstGeom prst="rect">
            <a:avLst/>
          </a:prstGeom>
          <a:noFill/>
        </p:spPr>
        <p:txBody>
          <a:bodyPr wrap="square" rtlCol="0">
            <a:spAutoFit/>
          </a:bodyPr>
          <a:lstStyle/>
          <a:p>
            <a:pPr algn="just">
              <a:lnSpc>
                <a:spcPct val="150000"/>
              </a:lnSpc>
            </a:pPr>
            <a:r>
              <a:rPr lang="ru-RU" dirty="0" smtClean="0"/>
              <a:t>            Организация </a:t>
            </a:r>
            <a:r>
              <a:rPr lang="ru-RU" dirty="0"/>
              <a:t>развивающей предметно-пространственной среды в свете требований ФГОС ДО это прежде всего</a:t>
            </a:r>
            <a:r>
              <a:rPr lang="ru-RU" dirty="0" smtClean="0"/>
              <a:t>: </a:t>
            </a:r>
            <a:endParaRPr lang="ru-RU" dirty="0"/>
          </a:p>
          <a:p>
            <a:pPr marL="285750" lvl="0" indent="-285750" algn="just">
              <a:lnSpc>
                <a:spcPct val="150000"/>
              </a:lnSpc>
              <a:buFont typeface="Wingdings" panose="05000000000000000000" pitchFamily="2" charset="2"/>
              <a:buChar char="v"/>
            </a:pPr>
            <a:r>
              <a:rPr lang="ru-RU" b="1" dirty="0"/>
              <a:t>Образовательная среда</a:t>
            </a:r>
            <a:r>
              <a:rPr lang="ru-RU" dirty="0"/>
              <a:t> – совокупность условий, целенаправленно создаваемых в целях обеспечения полноценного образования и развития детей. </a:t>
            </a:r>
          </a:p>
          <a:p>
            <a:pPr marL="285750" lvl="0" indent="-285750" algn="just">
              <a:lnSpc>
                <a:spcPct val="150000"/>
              </a:lnSpc>
              <a:buFont typeface="Wingdings" panose="05000000000000000000" pitchFamily="2" charset="2"/>
              <a:buChar char="v"/>
            </a:pPr>
            <a:r>
              <a:rPr lang="ru-RU" b="1" dirty="0"/>
              <a:t>Развивающая предметно-пространственная среда</a:t>
            </a:r>
            <a:r>
              <a:rPr lang="ru-RU" dirty="0"/>
              <a:t> – часть образовательной среды, представленная специально организованным пространством (помещениями, участком и т. п., материалами, оборудованием и инвентарем для развития детей дошкольного возраста в соответствии с особенностями каждого возрастного этапа, охраны и укрепления их здоровья, учёта особенностей и коррекции недостатков их развития. </a:t>
            </a:r>
          </a:p>
          <a:p>
            <a:pPr>
              <a:lnSpc>
                <a:spcPct val="150000"/>
              </a:lnSpc>
            </a:pPr>
            <a:endParaRPr lang="ru-RU" dirty="0"/>
          </a:p>
        </p:txBody>
      </p:sp>
    </p:spTree>
    <p:extLst>
      <p:ext uri="{BB962C8B-B14F-4D97-AF65-F5344CB8AC3E}">
        <p14:creationId xmlns:p14="http://schemas.microsoft.com/office/powerpoint/2010/main" val="3869546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367177167"/>
              </p:ext>
            </p:extLst>
          </p:nvPr>
        </p:nvGraphicFramePr>
        <p:xfrm>
          <a:off x="400594" y="487680"/>
          <a:ext cx="9605555" cy="5416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4473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64" y="243840"/>
            <a:ext cx="7254240" cy="6740307"/>
          </a:xfrm>
          <a:prstGeom prst="rect">
            <a:avLst/>
          </a:prstGeom>
          <a:noFill/>
        </p:spPr>
        <p:txBody>
          <a:bodyPr wrap="square" rtlCol="0">
            <a:spAutoFit/>
          </a:bodyPr>
          <a:lstStyle/>
          <a:p>
            <a:pPr algn="just"/>
            <a:r>
              <a:rPr lang="ru-RU" dirty="0" smtClean="0"/>
              <a:t>              В </a:t>
            </a:r>
            <a:r>
              <a:rPr lang="ru-RU" dirty="0"/>
              <a:t>соответствии с требованиями ФГОС ДО(п.3.3.4.) и условиями реализации программы образования </a:t>
            </a:r>
            <a:r>
              <a:rPr lang="ru-RU" b="1" i="1" dirty="0"/>
              <a:t>развивающая предметно-пространственная среда группы проектировалась</a:t>
            </a:r>
            <a:r>
              <a:rPr lang="ru-RU" dirty="0"/>
              <a:t> по следующим принципам:</a:t>
            </a:r>
          </a:p>
          <a:p>
            <a:pPr marL="342900" lvl="0" indent="-342900" algn="just" fontAlgn="base">
              <a:buFont typeface="Wingdings" panose="05000000000000000000" pitchFamily="2" charset="2"/>
              <a:buChar char="v"/>
            </a:pPr>
            <a:r>
              <a:rPr lang="ru-RU" b="1" dirty="0"/>
              <a:t>Насыщенность</a:t>
            </a:r>
            <a:r>
              <a:rPr lang="ru-RU" dirty="0"/>
              <a:t> (соответствует возрастным особенностям детей и специфике группы; обеспечивает активность воспитанников в различных видах деятельности при наличии разнообразия материалов, оборудования, инвентаря в группе);</a:t>
            </a:r>
          </a:p>
          <a:p>
            <a:pPr marL="342900" lvl="0" indent="-342900" algn="just" fontAlgn="base">
              <a:buFont typeface="Wingdings" panose="05000000000000000000" pitchFamily="2" charset="2"/>
              <a:buChar char="v"/>
            </a:pPr>
            <a:r>
              <a:rPr lang="ru-RU" b="1" dirty="0"/>
              <a:t>Доступность </a:t>
            </a:r>
            <a:r>
              <a:rPr lang="ru-RU" dirty="0"/>
              <a:t>(свободный доступ к играм, игрушкам, пособиям, обеспечивающим все виды детской активности);</a:t>
            </a:r>
          </a:p>
          <a:p>
            <a:pPr marL="342900" lvl="0" indent="-342900" algn="just" fontAlgn="base">
              <a:buFont typeface="Wingdings" panose="05000000000000000000" pitchFamily="2" charset="2"/>
              <a:buChar char="v"/>
            </a:pPr>
            <a:r>
              <a:rPr lang="ru-RU" b="1" dirty="0"/>
              <a:t>Безопасность</a:t>
            </a:r>
            <a:r>
              <a:rPr lang="ru-RU" dirty="0"/>
              <a:t> (оборудование выполнено из натуральных материалов: дерево, ткани; надежно закреплено, практично, безопасно);</a:t>
            </a:r>
          </a:p>
          <a:p>
            <a:pPr marL="342900" lvl="0" indent="-342900" algn="just" fontAlgn="base">
              <a:buFont typeface="Wingdings" panose="05000000000000000000" pitchFamily="2" charset="2"/>
              <a:buChar char="v"/>
            </a:pPr>
            <a:r>
              <a:rPr lang="ru-RU" b="1" dirty="0" err="1"/>
              <a:t>Полифункциональность</a:t>
            </a:r>
            <a:r>
              <a:rPr lang="ru-RU" b="1" dirty="0"/>
              <a:t> </a:t>
            </a:r>
            <a:r>
              <a:rPr lang="ru-RU" dirty="0"/>
              <a:t>(используются гибкие модули, ширмы, занавесы, стулья);</a:t>
            </a:r>
          </a:p>
          <a:p>
            <a:pPr marL="342900" lvl="0" indent="-342900" algn="just" fontAlgn="base">
              <a:buFont typeface="Wingdings" panose="05000000000000000000" pitchFamily="2" charset="2"/>
              <a:buChar char="v"/>
            </a:pPr>
            <a:r>
              <a:rPr lang="ru-RU" b="1" dirty="0" err="1"/>
              <a:t>Трансформируемость</a:t>
            </a:r>
            <a:r>
              <a:rPr lang="ru-RU" dirty="0"/>
              <a:t> (оборудование мобильно, легко снимается, переносится в зависимости от меняющихся интересов и возможностей детей);</a:t>
            </a:r>
          </a:p>
          <a:p>
            <a:pPr marL="342900" lvl="0" indent="-342900" algn="just" fontAlgn="base">
              <a:buFont typeface="Wingdings" panose="05000000000000000000" pitchFamily="2" charset="2"/>
              <a:buChar char="v"/>
            </a:pPr>
            <a:r>
              <a:rPr lang="ru-RU" b="1" dirty="0"/>
              <a:t>Вариативность</a:t>
            </a:r>
            <a:r>
              <a:rPr lang="ru-RU" dirty="0"/>
              <a:t> (многофункционально, обеспечивает свободный выбор);</a:t>
            </a:r>
          </a:p>
          <a:p>
            <a:pPr marL="342900" lvl="0" indent="-342900" algn="just" fontAlgn="base">
              <a:buFont typeface="Wingdings" panose="05000000000000000000" pitchFamily="2" charset="2"/>
              <a:buChar char="v"/>
            </a:pPr>
            <a:r>
              <a:rPr lang="ru-RU" b="1" dirty="0"/>
              <a:t>Рациональность</a:t>
            </a:r>
            <a:r>
              <a:rPr lang="ru-RU" dirty="0"/>
              <a:t> (задействовано все пространство группы, оставляя при этом достаточно свободной площади).</a:t>
            </a:r>
          </a:p>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766" y="3645263"/>
            <a:ext cx="4342311" cy="2894874"/>
          </a:xfrm>
          <a:prstGeom prst="rect">
            <a:avLst/>
          </a:prstGeom>
          <a:ln>
            <a:noFill/>
          </a:ln>
          <a:effectLst>
            <a:softEdge rad="112500"/>
          </a:effectLst>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5333" t="19683" r="10858" b="3239"/>
          <a:stretch/>
        </p:blipFill>
        <p:spPr>
          <a:xfrm>
            <a:off x="7540766" y="360757"/>
            <a:ext cx="4337724" cy="2992044"/>
          </a:xfrm>
          <a:prstGeom prst="rect">
            <a:avLst/>
          </a:prstGeom>
          <a:ln>
            <a:noFill/>
          </a:ln>
          <a:effectLst>
            <a:softEdge rad="112500"/>
          </a:effectLst>
        </p:spPr>
      </p:pic>
    </p:spTree>
    <p:extLst>
      <p:ext uri="{BB962C8B-B14F-4D97-AF65-F5344CB8AC3E}">
        <p14:creationId xmlns:p14="http://schemas.microsoft.com/office/powerpoint/2010/main" val="2501786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0229" y="583474"/>
            <a:ext cx="8281851" cy="6186309"/>
          </a:xfrm>
          <a:prstGeom prst="rect">
            <a:avLst/>
          </a:prstGeom>
          <a:noFill/>
        </p:spPr>
        <p:txBody>
          <a:bodyPr wrap="square" rtlCol="0">
            <a:spAutoFit/>
          </a:bodyPr>
          <a:lstStyle/>
          <a:p>
            <a:pPr algn="just">
              <a:lnSpc>
                <a:spcPct val="150000"/>
              </a:lnSpc>
            </a:pPr>
            <a:r>
              <a:rPr lang="ru-RU" dirty="0" smtClean="0"/>
              <a:t>           При </a:t>
            </a:r>
            <a:r>
              <a:rPr lang="ru-RU" dirty="0"/>
              <a:t>создании предметно - развивающей среды, педагогам необходимо учитывать </a:t>
            </a:r>
            <a:r>
              <a:rPr lang="ru-RU" b="1" i="1" dirty="0"/>
              <a:t>принципы построения развивающей среды</a:t>
            </a:r>
            <a:r>
              <a:rPr lang="ru-RU" dirty="0"/>
              <a:t> в дошкольных учреждения изложенных в «Концепции по дошкольному воспитанию»:</a:t>
            </a:r>
          </a:p>
          <a:p>
            <a:pPr marL="285750" lvl="0" indent="-285750" algn="just">
              <a:lnSpc>
                <a:spcPct val="150000"/>
              </a:lnSpc>
              <a:buFont typeface="Wingdings" panose="05000000000000000000" pitchFamily="2" charset="2"/>
              <a:buChar char="v"/>
            </a:pPr>
            <a:r>
              <a:rPr lang="ru-RU" b="1" dirty="0"/>
              <a:t>Принцип интеграции образовательных областей способствует формированию единой предметно- пространственной среды.</a:t>
            </a:r>
            <a:endParaRPr lang="ru-RU" dirty="0"/>
          </a:p>
          <a:p>
            <a:pPr marL="285750" indent="-285750" algn="just">
              <a:lnSpc>
                <a:spcPct val="150000"/>
              </a:lnSpc>
              <a:buFont typeface="Wingdings" panose="05000000000000000000" pitchFamily="2" charset="2"/>
              <a:buChar char="v"/>
            </a:pPr>
            <a:r>
              <a:rPr lang="ru-RU" b="1" dirty="0"/>
              <a:t>Принцип дистанции, позиции при </a:t>
            </a:r>
            <a:r>
              <a:rPr lang="ru-RU" b="1" dirty="0" smtClean="0"/>
              <a:t>взаимодействии.</a:t>
            </a:r>
            <a:endParaRPr lang="ru-RU" dirty="0"/>
          </a:p>
          <a:p>
            <a:pPr marL="285750" indent="-285750" algn="just">
              <a:lnSpc>
                <a:spcPct val="150000"/>
              </a:lnSpc>
              <a:buFont typeface="Wingdings" panose="05000000000000000000" pitchFamily="2" charset="2"/>
              <a:buChar char="v"/>
            </a:pPr>
            <a:r>
              <a:rPr lang="ru-RU" b="1" dirty="0"/>
              <a:t>Принцип активности, самостоятельности, </a:t>
            </a:r>
            <a:r>
              <a:rPr lang="ru-RU" b="1" dirty="0" smtClean="0"/>
              <a:t>творчества.</a:t>
            </a:r>
          </a:p>
          <a:p>
            <a:pPr marL="285750" indent="-285750" algn="just">
              <a:lnSpc>
                <a:spcPct val="150000"/>
              </a:lnSpc>
              <a:buFont typeface="Wingdings" panose="05000000000000000000" pitchFamily="2" charset="2"/>
              <a:buChar char="v"/>
            </a:pPr>
            <a:r>
              <a:rPr lang="ru-RU" b="1" dirty="0"/>
              <a:t>Принцип стабильности - динамичности развивающей </a:t>
            </a:r>
            <a:r>
              <a:rPr lang="ru-RU" b="1" dirty="0" smtClean="0"/>
              <a:t>среды.</a:t>
            </a:r>
            <a:endParaRPr lang="ru-RU" dirty="0"/>
          </a:p>
          <a:p>
            <a:pPr marL="285750" indent="-285750" algn="just">
              <a:lnSpc>
                <a:spcPct val="150000"/>
              </a:lnSpc>
              <a:buFont typeface="Wingdings" panose="05000000000000000000" pitchFamily="2" charset="2"/>
              <a:buChar char="v"/>
            </a:pPr>
            <a:r>
              <a:rPr lang="ru-RU" b="1" dirty="0"/>
              <a:t>Принцип индивидуальной комфортности и эмоционального благополучия каждого ребенка и взрослого.</a:t>
            </a:r>
            <a:endParaRPr lang="ru-RU" dirty="0"/>
          </a:p>
          <a:p>
            <a:pPr marL="285750" indent="-285750" algn="just">
              <a:lnSpc>
                <a:spcPct val="150000"/>
              </a:lnSpc>
              <a:buFont typeface="Wingdings" panose="05000000000000000000" pitchFamily="2" charset="2"/>
              <a:buChar char="v"/>
            </a:pPr>
            <a:r>
              <a:rPr lang="ru-RU" b="1" dirty="0"/>
              <a:t>Принцип сочетания привычных и неординарных элементов в эстетической организации </a:t>
            </a:r>
            <a:r>
              <a:rPr lang="ru-RU" b="1" dirty="0" smtClean="0"/>
              <a:t>среды.</a:t>
            </a:r>
            <a:endParaRPr lang="ru-RU" dirty="0"/>
          </a:p>
          <a:p>
            <a:pPr marL="285750" indent="-285750" algn="just">
              <a:lnSpc>
                <a:spcPct val="150000"/>
              </a:lnSpc>
              <a:buFont typeface="Wingdings" panose="05000000000000000000" pitchFamily="2" charset="2"/>
              <a:buChar char="v"/>
            </a:pPr>
            <a:r>
              <a:rPr lang="ru-RU" b="1" dirty="0"/>
              <a:t>Принцип учета половых и возрастных различий детей (гендерных</a:t>
            </a:r>
            <a:r>
              <a:rPr lang="ru-RU" b="1" dirty="0" smtClean="0"/>
              <a:t>).</a:t>
            </a:r>
            <a:endParaRPr lang="ru-RU" dirty="0"/>
          </a:p>
          <a:p>
            <a:endParaRPr lang="ru-RU" dirty="0"/>
          </a:p>
        </p:txBody>
      </p:sp>
    </p:spTree>
    <p:extLst>
      <p:ext uri="{BB962C8B-B14F-4D97-AF65-F5344CB8AC3E}">
        <p14:creationId xmlns:p14="http://schemas.microsoft.com/office/powerpoint/2010/main" val="3556239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374468"/>
            <a:ext cx="8064137" cy="923330"/>
          </a:xfrm>
          <a:prstGeom prst="rect">
            <a:avLst/>
          </a:prstGeom>
          <a:noFill/>
        </p:spPr>
        <p:txBody>
          <a:bodyPr wrap="square" rtlCol="0">
            <a:spAutoFit/>
          </a:bodyPr>
          <a:lstStyle/>
          <a:p>
            <a:pPr algn="r"/>
            <a:r>
              <a:rPr lang="ru-RU" i="1"/>
              <a:t>«Послушайте – и Вы забудете, посмотрите - и Вы запомните, </a:t>
            </a:r>
            <a:endParaRPr lang="ru-RU"/>
          </a:p>
          <a:p>
            <a:pPr algn="r"/>
            <a:r>
              <a:rPr lang="ru-RU" i="1"/>
              <a:t>сделайте - и Вы поймете».</a:t>
            </a:r>
            <a:endParaRPr lang="ru-RU"/>
          </a:p>
          <a:p>
            <a:pPr algn="r"/>
            <a:r>
              <a:rPr lang="ru-RU" i="1"/>
              <a:t>Конфуций</a:t>
            </a:r>
            <a:endParaRPr lang="ru-RU" dirty="0"/>
          </a:p>
        </p:txBody>
      </p:sp>
      <p:sp>
        <p:nvSpPr>
          <p:cNvPr id="3" name="TextBox 2"/>
          <p:cNvSpPr txBox="1"/>
          <p:nvPr/>
        </p:nvSpPr>
        <p:spPr>
          <a:xfrm>
            <a:off x="391886" y="1175878"/>
            <a:ext cx="6122126" cy="5770811"/>
          </a:xfrm>
          <a:prstGeom prst="rect">
            <a:avLst/>
          </a:prstGeom>
          <a:noFill/>
        </p:spPr>
        <p:txBody>
          <a:bodyPr wrap="square" rtlCol="0">
            <a:spAutoFit/>
          </a:bodyPr>
          <a:lstStyle/>
          <a:p>
            <a:pPr algn="just">
              <a:lnSpc>
                <a:spcPct val="150000"/>
              </a:lnSpc>
            </a:pPr>
            <a:r>
              <a:rPr lang="ru-RU" dirty="0" smtClean="0"/>
              <a:t>         Одной </a:t>
            </a:r>
            <a:r>
              <a:rPr lang="ru-RU" dirty="0"/>
              <a:t>из современных технологий, позволяющей наиболее эффективно использовать образовательный потенциал развивающей предметно-пространственной среды группы является </a:t>
            </a:r>
            <a:r>
              <a:rPr lang="ru-RU" b="1" dirty="0"/>
              <a:t>технология «говорящих стен».</a:t>
            </a:r>
            <a:endParaRPr lang="ru-RU" dirty="0"/>
          </a:p>
          <a:p>
            <a:pPr algn="just">
              <a:lnSpc>
                <a:spcPct val="150000"/>
              </a:lnSpc>
            </a:pPr>
            <a:r>
              <a:rPr lang="ru-RU" dirty="0" smtClean="0"/>
              <a:t>          </a:t>
            </a:r>
            <a:r>
              <a:rPr lang="ru-RU" b="1" dirty="0" smtClean="0"/>
              <a:t>«</a:t>
            </a:r>
            <a:r>
              <a:rPr lang="ru-RU" b="1" dirty="0"/>
              <a:t>Говорящая стена» </a:t>
            </a:r>
            <a:r>
              <a:rPr lang="ru-RU" dirty="0"/>
              <a:t>– инструмент, который позволяет необычным образом изменить развивающую предметно-пространственную среду ДОУ, в своеобразный живой экран.</a:t>
            </a:r>
          </a:p>
          <a:p>
            <a:pPr algn="just">
              <a:lnSpc>
                <a:spcPct val="150000"/>
              </a:lnSpc>
            </a:pPr>
            <a:r>
              <a:rPr lang="ru-RU" dirty="0" smtClean="0"/>
              <a:t>           Ее </a:t>
            </a:r>
            <a:r>
              <a:rPr lang="ru-RU" dirty="0"/>
              <a:t>суть заключается в том, что ребенок, получая необходимую информацию, имеет право выбора планировать свою деятельность и конструктивно использовать информационный ресурс.</a:t>
            </a:r>
          </a:p>
          <a:p>
            <a:endParaRPr lang="ru-RU"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5099" t="7442" r="13428" b="6757"/>
          <a:stretch/>
        </p:blipFill>
        <p:spPr>
          <a:xfrm>
            <a:off x="6644640" y="1924594"/>
            <a:ext cx="5151523" cy="3622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8323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3803</TotalTime>
  <Words>1951</Words>
  <Application>Microsoft Office PowerPoint</Application>
  <PresentationFormat>Широкоэкранный</PresentationFormat>
  <Paragraphs>79</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Trebuchet MS</vt:lpstr>
      <vt:lpstr>Wingdings</vt:lpstr>
      <vt:lpstr>Wingdings 3</vt:lpstr>
      <vt:lpstr>Аспект</vt:lpstr>
      <vt:lpstr>Развивающая предметно-пространственная среда  как средство развития самостоятельности и инициативности  у детей дошкольного возраста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DS_5_Dell2</dc:creator>
  <cp:lastModifiedBy>DS_5_Dell2</cp:lastModifiedBy>
  <cp:revision>30</cp:revision>
  <dcterms:created xsi:type="dcterms:W3CDTF">2022-04-11T15:30:08Z</dcterms:created>
  <dcterms:modified xsi:type="dcterms:W3CDTF">2022-04-14T09:53:44Z</dcterms:modified>
</cp:coreProperties>
</file>