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81" r:id="rId8"/>
    <p:sldId id="261" r:id="rId9"/>
    <p:sldId id="262" r:id="rId10"/>
    <p:sldId id="290" r:id="rId11"/>
    <p:sldId id="282" r:id="rId12"/>
    <p:sldId id="264" r:id="rId13"/>
    <p:sldId id="275" r:id="rId14"/>
    <p:sldId id="267" r:id="rId15"/>
    <p:sldId id="266" r:id="rId16"/>
    <p:sldId id="268" r:id="rId17"/>
    <p:sldId id="278" r:id="rId18"/>
    <p:sldId id="276" r:id="rId19"/>
    <p:sldId id="269" r:id="rId20"/>
    <p:sldId id="272" r:id="rId21"/>
    <p:sldId id="279" r:id="rId22"/>
    <p:sldId id="280" r:id="rId23"/>
    <p:sldId id="270" r:id="rId24"/>
    <p:sldId id="271" r:id="rId25"/>
    <p:sldId id="265" r:id="rId26"/>
    <p:sldId id="273" r:id="rId27"/>
    <p:sldId id="284" r:id="rId28"/>
    <p:sldId id="285" r:id="rId29"/>
    <p:sldId id="286" r:id="rId30"/>
    <p:sldId id="287" r:id="rId31"/>
    <p:sldId id="288" r:id="rId32"/>
    <p:sldId id="289" r:id="rId33"/>
    <p:sldId id="2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7505-82FD-412D-A4AA-C7FB5BC82729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3A73-E62D-4E1D-89AE-9ED553384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2;%20&#1091;&#1088;&#1086;&#1082;&#1091;%20&#1058;&#1072;&#1085;&#1103;\Gandbol-LAD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70;&#1083;&#1077;&#1095;&#1082;&#1072;\Desktop\&#1055;&#1088;&#1077;&#1079;&#1077;&#1085;&#1090;&#1072;&#1094;&#1080;&#1103;%20Microsoft%20Office%20PowerPoint.pptx" TargetMode="External"/><Relationship Id="rId2" Type="http://schemas.openxmlformats.org/officeDocument/2006/relationships/hyperlink" Target="file:///C:\Users\&#1070;&#1083;&#1077;&#1095;&#1082;&#1072;\Desktop\Chempionat_Evropy_po_gandbolu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70;&#1083;&#1077;&#1095;&#1082;&#1072;\Desktop\&#1063;&#1077;&#1084;&#1087;&#1080;&#1086;&#1085;&#1072;&#1090;%20&#1084;&#1080;&#1088;&#1072;%20&#1087;&#1086;%20&#1075;&#1072;&#1085;&#1076;&#1073;&#1086;&#1083;&#1091;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ndball_the_ball.jpg?uselang=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commons.wikimedia.org/wiki/File:Kampfgericht_01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hyperlink" Target="http://commons.wikimedia.org/wiki/File:Passive_play_01.jpg?uselang=r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70;&#1083;&#1077;&#1095;&#1082;&#1072;\Desktop\&#1082;%20&#1091;&#1088;&#1086;&#1082;&#1091;%20&#1058;&#1072;&#1085;&#1103;\123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commons.wikimedia.org/wiki/File:Yellow_card_handball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ote_Karte_01.jpg?uselang=ru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ommons.wikimedia.org/wiki/File:2-minutes-suspension-handball.jpg?uselang=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802040" cy="11854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Гандбол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14480" y="1469086"/>
            <a:ext cx="5695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andbol-LA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4876" y="6000768"/>
            <a:ext cx="304800" cy="3048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" descr="Описание: Описание: Приказ_Монтажная область 1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79"/>
          <a:stretch>
            <a:fillRect/>
          </a:stretch>
        </p:blipFill>
        <p:spPr bwMode="auto">
          <a:xfrm>
            <a:off x="611560" y="256865"/>
            <a:ext cx="7543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кумент 3">
            <a:hlinkClick r:id="rId2" action="ppaction://hlinkpres?slideindex=1&amp;slidetitle=Чемпионат Европы по гандболу" highlightClick="1"/>
          </p:cNvPr>
          <p:cNvSpPr/>
          <p:nvPr/>
        </p:nvSpPr>
        <p:spPr>
          <a:xfrm>
            <a:off x="6286512" y="642918"/>
            <a:ext cx="1285884" cy="157163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3" action="ppaction://hlinkpres?slideindex=1&amp;slidetitle=Первый чемпионат мира по гандболу" highlightClick="1"/>
          </p:cNvPr>
          <p:cNvSpPr/>
          <p:nvPr/>
        </p:nvSpPr>
        <p:spPr>
          <a:xfrm>
            <a:off x="6286512" y="2500306"/>
            <a:ext cx="1285884" cy="171451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rId4" action="ppaction://hlinkpres?slideindex=1&amp;slidetitle=Чемпионат мира по гандболу" highlightClick="1"/>
          </p:cNvPr>
          <p:cNvSpPr/>
          <p:nvPr/>
        </p:nvSpPr>
        <p:spPr>
          <a:xfrm>
            <a:off x="6286512" y="4572008"/>
            <a:ext cx="1357322" cy="185738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85723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Лидеры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292893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Знатоки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500063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Чемпионки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первого конкурса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12884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Лидеры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Знатоки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Чемпионки</a:t>
                      </a:r>
                      <a:endParaRPr lang="ru-RU" sz="4000" dirty="0"/>
                    </a:p>
                  </a:txBody>
                  <a:tcPr/>
                </a:tc>
              </a:tr>
              <a:tr h="21288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2\Рабочий стол\к уроку Таня\020710_handball1.jpg"/>
          <p:cNvPicPr>
            <a:picLocks noChangeAspect="1" noChangeArrowheads="1"/>
          </p:cNvPicPr>
          <p:nvPr/>
        </p:nvPicPr>
        <p:blipFill>
          <a:blip r:embed="rId2" cstate="print"/>
          <a:srcRect b="6494"/>
          <a:stretch>
            <a:fillRect/>
          </a:stretch>
        </p:blipFill>
        <p:spPr bwMode="auto">
          <a:xfrm>
            <a:off x="0" y="285728"/>
            <a:ext cx="9144000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572008"/>
            <a:ext cx="4567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Викторина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dirty="0" smtClean="0"/>
              <a:t>Кто придумал гандбол?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786190"/>
            <a:ext cx="2471726" cy="19827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Ордруп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err="1" smtClean="0"/>
              <a:t>Хольгер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err="1" smtClean="0"/>
              <a:t>Нильсен</a:t>
            </a:r>
            <a:endParaRPr lang="ru-RU" dirty="0"/>
          </a:p>
        </p:txBody>
      </p:sp>
      <p:pic>
        <p:nvPicPr>
          <p:cNvPr id="31746" name="Picture 2" descr="Игры ганд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285750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dirty="0" smtClean="0"/>
              <a:t>С чьим именем связано возрождение Олимпийских игр современности?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2828916" cy="25542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Пьер де Кубертен</a:t>
            </a:r>
          </a:p>
          <a:p>
            <a:pPr marL="0" indent="0" algn="ctr">
              <a:buNone/>
            </a:pPr>
            <a:r>
              <a:rPr lang="ru-RU" dirty="0" smtClean="0"/>
              <a:t>1896г.</a:t>
            </a:r>
            <a:endParaRPr lang="ru-RU" dirty="0"/>
          </a:p>
        </p:txBody>
      </p:sp>
      <p:pic>
        <p:nvPicPr>
          <p:cNvPr id="24578" name="Picture 2" descr="http://buket.ck.ua/uploads/pub_pics/09.2008/0408_historia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3" y="3143249"/>
            <a:ext cx="4786347" cy="300039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3143248"/>
            <a:ext cx="86868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156 0.4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r>
              <a:rPr lang="ru-RU" dirty="0" smtClean="0"/>
              <a:t>На каких по счету Олимпийских играх появился гандбол?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1"/>
            <a:ext cx="3043230" cy="18573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en-US" dirty="0" smtClean="0"/>
              <a:t>XI</a:t>
            </a:r>
            <a:r>
              <a:rPr lang="ru-RU" dirty="0" smtClean="0"/>
              <a:t> олимпийских играх , </a:t>
            </a:r>
          </a:p>
          <a:p>
            <a:pPr marL="0" indent="0" algn="ctr">
              <a:buNone/>
            </a:pPr>
            <a:r>
              <a:rPr lang="ru-RU" dirty="0" smtClean="0"/>
              <a:t>в Берлине</a:t>
            </a:r>
            <a:endParaRPr lang="ru-RU" dirty="0"/>
          </a:p>
        </p:txBody>
      </p:sp>
      <p:pic>
        <p:nvPicPr>
          <p:cNvPr id="3074" name="Picture 2" descr="http://www.holidaym.ru/mel/germany/img/berlin3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57562"/>
            <a:ext cx="542157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гандбол вошел в Олимпийские игры по системе 11х11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3186106" cy="248284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В 1936г. гандбол был впервые включен в олимпийскую программу Х1 Олимпиады в Берлине.</a:t>
            </a:r>
          </a:p>
          <a:p>
            <a:pPr marL="0" indent="0">
              <a:buNone/>
            </a:pPr>
            <a:r>
              <a:rPr lang="ru-RU" dirty="0" smtClean="0"/>
              <a:t>Игру с 11-ю игроками называли «ручной мяч», в основном она распространялась в РСФСР, а игру с 7-ю игроками называли гандболом. Эти названия игры в нашей стране сохранялись до конца 40-х годов. </a:t>
            </a:r>
            <a:endParaRPr lang="ru-RU" dirty="0"/>
          </a:p>
        </p:txBody>
      </p:sp>
      <p:pic>
        <p:nvPicPr>
          <p:cNvPr id="25602" name="Picture 2" descr="Гандбол"/>
          <p:cNvPicPr>
            <a:picLocks noChangeAspect="1" noChangeArrowheads="1"/>
          </p:cNvPicPr>
          <p:nvPr/>
        </p:nvPicPr>
        <p:blipFill>
          <a:blip r:embed="rId2" cstate="print"/>
          <a:srcRect b="6682"/>
          <a:stretch>
            <a:fillRect/>
          </a:stretch>
        </p:blipFill>
        <p:spPr bwMode="auto">
          <a:xfrm>
            <a:off x="4643438" y="3500438"/>
            <a:ext cx="377663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r>
              <a:rPr lang="ru-RU" dirty="0" smtClean="0"/>
              <a:t>Сколько всего было проведено мужских и женских чемпионатов по гандболу в формате 11х11?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876"/>
            <a:ext cx="3043230" cy="248284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400" dirty="0" smtClean="0"/>
              <a:t>Всего было проведено 7 мужских и 3 женских чемпионатов по гандболу 11х11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s2.ziareromania.ro/?mmid=ad29a14164e70dfc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4258536" cy="301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dirty="0" smtClean="0"/>
              <a:t>В 1946 году новый подъём в развитии гандбола начался с создания новой организации. Как она называлась?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4114800" cy="20542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международная федерация гандбола — ИГФ (IHF)</a:t>
            </a:r>
            <a:endParaRPr lang="ru-RU" dirty="0"/>
          </a:p>
        </p:txBody>
      </p:sp>
      <p:pic>
        <p:nvPicPr>
          <p:cNvPr id="33794" name="Picture 2" descr="http://de.academic.ru/pictures/dewiki/73/International_Handball_Feder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86190"/>
            <a:ext cx="234352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фамилию спортсменки, которая была признана лучшей гандболисткой мира ХХ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3257544" cy="26971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Зинаида </a:t>
            </a:r>
            <a:r>
              <a:rPr lang="ru-RU" dirty="0" err="1" smtClean="0"/>
              <a:t>Турчина</a:t>
            </a:r>
            <a:endParaRPr lang="ru-RU" dirty="0"/>
          </a:p>
        </p:txBody>
      </p:sp>
      <p:pic>
        <p:nvPicPr>
          <p:cNvPr id="26626" name="Picture 2" descr="Зинаида Турч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264320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углубленное изучение основ и правил игры «гандбол»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71604" y="3286124"/>
            <a:ext cx="5695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Назовите фамилию и имя одного из лучших вратарей мира – участника 5 Олимпийских игр, трехкратного Олимпийского чемпиона, двукратного чемпиона мира и Европы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2686040" cy="22685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Андрей Лавров</a:t>
            </a:r>
            <a:endParaRPr lang="ru-RU" dirty="0"/>
          </a:p>
        </p:txBody>
      </p:sp>
      <p:pic>
        <p:nvPicPr>
          <p:cNvPr id="29698" name="Picture 2" descr="http://www.russianla.com/ic/images.newsru.com/pict/id/large/758566_200505281408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643314"/>
            <a:ext cx="3976694" cy="2768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1954 году в Швеции состоялся чемпионат мира  по гандболу в формате 7х7 среди мужских команд. Кто одержал победу?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2614602" cy="30543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Победу одержали шведы</a:t>
            </a:r>
            <a:endParaRPr lang="ru-RU" dirty="0"/>
          </a:p>
        </p:txBody>
      </p:sp>
      <p:pic>
        <p:nvPicPr>
          <p:cNvPr id="4" name="Picture 2" descr="http://www.sportpontino.com/wp-content/uploads/2010/07/Olympic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57562"/>
            <a:ext cx="463946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Женщины провели первый чемпионат по гандболу 7×7 в 1957 году в Югославии. Кто одержал победу?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3328982" cy="2554287"/>
          </a:xfrm>
        </p:spPr>
        <p:txBody>
          <a:bodyPr/>
          <a:lstStyle/>
          <a:p>
            <a:pPr marL="0" indent="361950" algn="ctr">
              <a:buNone/>
            </a:pPr>
            <a:r>
              <a:rPr lang="ru-RU" dirty="0" smtClean="0"/>
              <a:t>Первое место завоевала команда Чехословакии</a:t>
            </a:r>
            <a:endParaRPr lang="ru-RU" dirty="0"/>
          </a:p>
        </p:txBody>
      </p:sp>
      <p:pic>
        <p:nvPicPr>
          <p:cNvPr id="36866" name="Picture 2" descr="http://s1.n1.by/sites/default/files/imagecache/full/news/01/06/744261/135746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876"/>
            <a:ext cx="4200525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место заняла женская сборная СССР по гандболу в 1976 г на ХХ</a:t>
            </a:r>
            <a:r>
              <a:rPr lang="en-US" dirty="0" smtClean="0"/>
              <a:t>I</a:t>
            </a:r>
            <a:r>
              <a:rPr lang="ru-RU" dirty="0" smtClean="0"/>
              <a:t> Олимпийских играх в Монреале?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2257412" cy="2268535"/>
          </a:xfrm>
        </p:spPr>
        <p:txBody>
          <a:bodyPr/>
          <a:lstStyle/>
          <a:p>
            <a:pPr marL="0" lvl="1" indent="0" algn="ctr">
              <a:buNone/>
            </a:pPr>
            <a:r>
              <a:rPr lang="ru-RU" dirty="0" smtClean="0"/>
              <a:t>Первое</a:t>
            </a:r>
            <a:endParaRPr lang="ru-RU" dirty="0"/>
          </a:p>
        </p:txBody>
      </p:sp>
      <p:pic>
        <p:nvPicPr>
          <p:cNvPr id="27652" name="Picture 4" descr="http://hball.ru/sites/default/files/zhenskaja-sbornaja-s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606209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940048"/>
          </a:xfrm>
        </p:spPr>
        <p:txBody>
          <a:bodyPr/>
          <a:lstStyle/>
          <a:p>
            <a:r>
              <a:rPr lang="ru-RU" dirty="0" smtClean="0"/>
              <a:t>Какое место заняла мужская сборная СССР по гандболу в 1980 г на ХХI</a:t>
            </a:r>
            <a:r>
              <a:rPr lang="en-US" dirty="0" smtClean="0"/>
              <a:t>I</a:t>
            </a:r>
            <a:r>
              <a:rPr lang="ru-RU" dirty="0" smtClean="0"/>
              <a:t> Олимпийских играх в Москве?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2428892" cy="21431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Второе</a:t>
            </a:r>
            <a:endParaRPr lang="ru-RU" dirty="0"/>
          </a:p>
        </p:txBody>
      </p:sp>
      <p:pic>
        <p:nvPicPr>
          <p:cNvPr id="28674" name="Picture 2" descr="http://www.smsport.ru/image/mos80/Voleybol-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00438"/>
            <a:ext cx="4738678" cy="290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Кто был тренером у женской сборной России на Олимпийских играх в Лондоне?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3929066"/>
            <a:ext cx="2357454" cy="192882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Трефилов  Евгений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Documents and Settings\2\Рабочий стол\к уроку Таня\670774-9788147-640-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357562"/>
            <a:ext cx="470115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тольяттинских гандболисток участвовало в Лондонской Олимпиаде 2012 года?</a:t>
            </a:r>
            <a:br>
              <a:rPr lang="ru-RU" dirty="0" smtClean="0"/>
            </a:br>
            <a:r>
              <a:rPr lang="ru-RU" dirty="0" smtClean="0"/>
              <a:t> Назовите их фамилии?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3471858" cy="219709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Пять</a:t>
            </a:r>
          </a:p>
          <a:p>
            <a:pPr marL="0" indent="0">
              <a:buNone/>
            </a:pPr>
            <a:r>
              <a:rPr lang="ru-RU" dirty="0" smtClean="0"/>
              <a:t>Ирина </a:t>
            </a:r>
            <a:r>
              <a:rPr lang="ru-RU" dirty="0" err="1" smtClean="0"/>
              <a:t>Близнова</a:t>
            </a:r>
            <a:r>
              <a:rPr lang="ru-RU" dirty="0" smtClean="0"/>
              <a:t>, Екатерина </a:t>
            </a:r>
            <a:r>
              <a:rPr lang="ru-RU" dirty="0" err="1" smtClean="0"/>
              <a:t>Давыденко</a:t>
            </a:r>
            <a:r>
              <a:rPr lang="ru-RU" dirty="0" smtClean="0"/>
              <a:t>, Виктория </a:t>
            </a:r>
            <a:r>
              <a:rPr lang="ru-RU" dirty="0" err="1" smtClean="0"/>
              <a:t>Жилинскайте</a:t>
            </a:r>
            <a:r>
              <a:rPr lang="ru-RU" dirty="0" smtClean="0"/>
              <a:t>, Надежда Муравьева, Ольга </a:t>
            </a:r>
            <a:r>
              <a:rPr lang="ru-RU" dirty="0" err="1" smtClean="0"/>
              <a:t>Черноиваненко</a:t>
            </a:r>
            <a:endParaRPr lang="ru-RU" dirty="0"/>
          </a:p>
        </p:txBody>
      </p:sp>
      <p:pic>
        <p:nvPicPr>
          <p:cNvPr id="30722" name="Picture 2" descr="http://kinfo.ru/user/upload/file287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dirty="0" smtClean="0"/>
              <a:t>Размер гандбольных ворот?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572008"/>
            <a:ext cx="1785950" cy="12144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3х2м</a:t>
            </a:r>
            <a:endParaRPr lang="ru-RU" dirty="0"/>
          </a:p>
        </p:txBody>
      </p:sp>
      <p:pic>
        <p:nvPicPr>
          <p:cNvPr id="1026" name="Picture 2" descr="C:\Documents and Settings\2\Рабочий стол\к уроку Таня\76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3905244" cy="309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dirty="0" smtClean="0"/>
              <a:t>Как называется линия, за которую вратарь не имеет права выходить во время штрафного броска по его воротам?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857760"/>
            <a:ext cx="2110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4-х метровая линия</a:t>
            </a:r>
            <a:endParaRPr lang="ru-RU" dirty="0"/>
          </a:p>
        </p:txBody>
      </p:sp>
      <p:pic>
        <p:nvPicPr>
          <p:cNvPr id="7170" name="Picture 2" descr="http://urepol.ru/files/gandbol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929066"/>
            <a:ext cx="4953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dirty="0" smtClean="0"/>
              <a:t>Сколько разновидностей мячей существует в гандболе?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1433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Окружность 50-52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см, вес 290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—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330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для команд мальчиков 8-12 лет и девочек 8-14 лет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Окружность 54-56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см, вес 325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—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375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женских команд старше 14 лет и мужских команд 12-16 лет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Окружность 58-60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см, вес 425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—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475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мужских команд старше 16 лет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6146" name="Picture 2" descr="http://im6-tub-ru.yandex.net/i?id=364977582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357694"/>
            <a:ext cx="3233743" cy="188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Площадка для игры</a:t>
            </a:r>
            <a:endParaRPr lang="ru-RU" dirty="0"/>
          </a:p>
        </p:txBody>
      </p:sp>
      <p:pic>
        <p:nvPicPr>
          <p:cNvPr id="1026" name="Picture 2" descr="C:\Documents and Settings\2\Рабочий стол\к уроку Таня\266562_a81.gif"/>
          <p:cNvPicPr>
            <a:picLocks noChangeAspect="1" noChangeArrowheads="1"/>
          </p:cNvPicPr>
          <p:nvPr/>
        </p:nvPicPr>
        <p:blipFill>
          <a:blip r:embed="rId2" cstate="print"/>
          <a:srcRect t="3882" b="9163"/>
          <a:stretch>
            <a:fillRect/>
          </a:stretch>
        </p:blipFill>
        <p:spPr bwMode="auto">
          <a:xfrm>
            <a:off x="2786049" y="785794"/>
            <a:ext cx="4006481" cy="5769334"/>
          </a:xfrm>
          <a:prstGeom prst="rect">
            <a:avLst/>
          </a:prstGeom>
          <a:noFill/>
        </p:spPr>
      </p:pic>
      <p:sp>
        <p:nvSpPr>
          <p:cNvPr id="4" name="Выноска 1 3"/>
          <p:cNvSpPr/>
          <p:nvPr/>
        </p:nvSpPr>
        <p:spPr>
          <a:xfrm>
            <a:off x="1643042" y="3786190"/>
            <a:ext cx="1000132" cy="357190"/>
          </a:xfrm>
          <a:prstGeom prst="borderCallout1">
            <a:avLst>
              <a:gd name="adj1" fmla="val 96798"/>
              <a:gd name="adj2" fmla="val 96846"/>
              <a:gd name="adj3" fmla="val 221768"/>
              <a:gd name="adj4" fmla="val 1705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643042" y="1071546"/>
            <a:ext cx="1000132" cy="357190"/>
          </a:xfrm>
          <a:prstGeom prst="borderCallout1">
            <a:avLst>
              <a:gd name="adj1" fmla="val 96798"/>
              <a:gd name="adj2" fmla="val 101306"/>
              <a:gd name="adj3" fmla="val -15499"/>
              <a:gd name="adj4" fmla="val 1883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2000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750861" y="3606801"/>
            <a:ext cx="521497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001422" y="1999446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001422" y="5214156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57554" y="1000108"/>
            <a:ext cx="264320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57554" y="6215082"/>
            <a:ext cx="264320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713356" y="1003610"/>
            <a:ext cx="1930214" cy="782316"/>
          </a:xfrm>
          <a:custGeom>
            <a:avLst/>
            <a:gdLst>
              <a:gd name="connsiteX0" fmla="*/ 0 w 1923586"/>
              <a:gd name="connsiteY0" fmla="*/ 0 h 825190"/>
              <a:gd name="connsiteX1" fmla="*/ 44605 w 1923586"/>
              <a:gd name="connsiteY1" fmla="*/ 245327 h 825190"/>
              <a:gd name="connsiteX2" fmla="*/ 167268 w 1923586"/>
              <a:gd name="connsiteY2" fmla="*/ 479502 h 825190"/>
              <a:gd name="connsiteX3" fmla="*/ 278781 w 1923586"/>
              <a:gd name="connsiteY3" fmla="*/ 602166 h 825190"/>
              <a:gd name="connsiteX4" fmla="*/ 457200 w 1923586"/>
              <a:gd name="connsiteY4" fmla="*/ 735980 h 825190"/>
              <a:gd name="connsiteX5" fmla="*/ 646771 w 1923586"/>
              <a:gd name="connsiteY5" fmla="*/ 802888 h 825190"/>
              <a:gd name="connsiteX6" fmla="*/ 936703 w 1923586"/>
              <a:gd name="connsiteY6" fmla="*/ 814039 h 825190"/>
              <a:gd name="connsiteX7" fmla="*/ 1271239 w 1923586"/>
              <a:gd name="connsiteY7" fmla="*/ 814039 h 825190"/>
              <a:gd name="connsiteX8" fmla="*/ 1471961 w 1923586"/>
              <a:gd name="connsiteY8" fmla="*/ 747131 h 825190"/>
              <a:gd name="connsiteX9" fmla="*/ 1605776 w 1923586"/>
              <a:gd name="connsiteY9" fmla="*/ 657922 h 825190"/>
              <a:gd name="connsiteX10" fmla="*/ 1773044 w 1923586"/>
              <a:gd name="connsiteY10" fmla="*/ 490653 h 825190"/>
              <a:gd name="connsiteX11" fmla="*/ 1884556 w 1923586"/>
              <a:gd name="connsiteY11" fmla="*/ 289931 h 825190"/>
              <a:gd name="connsiteX12" fmla="*/ 1918010 w 1923586"/>
              <a:gd name="connsiteY12" fmla="*/ 100361 h 825190"/>
              <a:gd name="connsiteX13" fmla="*/ 1918010 w 1923586"/>
              <a:gd name="connsiteY13" fmla="*/ 22302 h 825190"/>
              <a:gd name="connsiteX14" fmla="*/ 1906859 w 1923586"/>
              <a:gd name="connsiteY14" fmla="*/ 22302 h 82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3586" h="825190">
                <a:moveTo>
                  <a:pt x="0" y="0"/>
                </a:moveTo>
                <a:cubicBezTo>
                  <a:pt x="8363" y="82705"/>
                  <a:pt x="16727" y="165410"/>
                  <a:pt x="44605" y="245327"/>
                </a:cubicBezTo>
                <a:cubicBezTo>
                  <a:pt x="72483" y="325244"/>
                  <a:pt x="128239" y="420029"/>
                  <a:pt x="167268" y="479502"/>
                </a:cubicBezTo>
                <a:cubicBezTo>
                  <a:pt x="206297" y="538975"/>
                  <a:pt x="230459" y="559420"/>
                  <a:pt x="278781" y="602166"/>
                </a:cubicBezTo>
                <a:cubicBezTo>
                  <a:pt x="327103" y="644912"/>
                  <a:pt x="395868" y="702526"/>
                  <a:pt x="457200" y="735980"/>
                </a:cubicBezTo>
                <a:cubicBezTo>
                  <a:pt x="518532" y="769434"/>
                  <a:pt x="566854" y="789878"/>
                  <a:pt x="646771" y="802888"/>
                </a:cubicBezTo>
                <a:cubicBezTo>
                  <a:pt x="726688" y="815898"/>
                  <a:pt x="832625" y="812181"/>
                  <a:pt x="936703" y="814039"/>
                </a:cubicBezTo>
                <a:cubicBezTo>
                  <a:pt x="1040781" y="815897"/>
                  <a:pt x="1182029" y="825190"/>
                  <a:pt x="1271239" y="814039"/>
                </a:cubicBezTo>
                <a:cubicBezTo>
                  <a:pt x="1360449" y="802888"/>
                  <a:pt x="1416205" y="773150"/>
                  <a:pt x="1471961" y="747131"/>
                </a:cubicBezTo>
                <a:cubicBezTo>
                  <a:pt x="1527717" y="721112"/>
                  <a:pt x="1555596" y="700668"/>
                  <a:pt x="1605776" y="657922"/>
                </a:cubicBezTo>
                <a:cubicBezTo>
                  <a:pt x="1655956" y="615176"/>
                  <a:pt x="1726581" y="551985"/>
                  <a:pt x="1773044" y="490653"/>
                </a:cubicBezTo>
                <a:cubicBezTo>
                  <a:pt x="1819507" y="429321"/>
                  <a:pt x="1860395" y="354980"/>
                  <a:pt x="1884556" y="289931"/>
                </a:cubicBezTo>
                <a:cubicBezTo>
                  <a:pt x="1908717" y="224882"/>
                  <a:pt x="1912434" y="144966"/>
                  <a:pt x="1918010" y="100361"/>
                </a:cubicBezTo>
                <a:cubicBezTo>
                  <a:pt x="1923586" y="55756"/>
                  <a:pt x="1919869" y="35312"/>
                  <a:pt x="1918010" y="22302"/>
                </a:cubicBezTo>
                <a:cubicBezTo>
                  <a:pt x="1916152" y="9292"/>
                  <a:pt x="1911505" y="15797"/>
                  <a:pt x="1906859" y="223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0800000">
            <a:off x="3714744" y="5429264"/>
            <a:ext cx="1930214" cy="782316"/>
          </a:xfrm>
          <a:custGeom>
            <a:avLst/>
            <a:gdLst>
              <a:gd name="connsiteX0" fmla="*/ 0 w 1923586"/>
              <a:gd name="connsiteY0" fmla="*/ 0 h 825190"/>
              <a:gd name="connsiteX1" fmla="*/ 44605 w 1923586"/>
              <a:gd name="connsiteY1" fmla="*/ 245327 h 825190"/>
              <a:gd name="connsiteX2" fmla="*/ 167268 w 1923586"/>
              <a:gd name="connsiteY2" fmla="*/ 479502 h 825190"/>
              <a:gd name="connsiteX3" fmla="*/ 278781 w 1923586"/>
              <a:gd name="connsiteY3" fmla="*/ 602166 h 825190"/>
              <a:gd name="connsiteX4" fmla="*/ 457200 w 1923586"/>
              <a:gd name="connsiteY4" fmla="*/ 735980 h 825190"/>
              <a:gd name="connsiteX5" fmla="*/ 646771 w 1923586"/>
              <a:gd name="connsiteY5" fmla="*/ 802888 h 825190"/>
              <a:gd name="connsiteX6" fmla="*/ 936703 w 1923586"/>
              <a:gd name="connsiteY6" fmla="*/ 814039 h 825190"/>
              <a:gd name="connsiteX7" fmla="*/ 1271239 w 1923586"/>
              <a:gd name="connsiteY7" fmla="*/ 814039 h 825190"/>
              <a:gd name="connsiteX8" fmla="*/ 1471961 w 1923586"/>
              <a:gd name="connsiteY8" fmla="*/ 747131 h 825190"/>
              <a:gd name="connsiteX9" fmla="*/ 1605776 w 1923586"/>
              <a:gd name="connsiteY9" fmla="*/ 657922 h 825190"/>
              <a:gd name="connsiteX10" fmla="*/ 1773044 w 1923586"/>
              <a:gd name="connsiteY10" fmla="*/ 490653 h 825190"/>
              <a:gd name="connsiteX11" fmla="*/ 1884556 w 1923586"/>
              <a:gd name="connsiteY11" fmla="*/ 289931 h 825190"/>
              <a:gd name="connsiteX12" fmla="*/ 1918010 w 1923586"/>
              <a:gd name="connsiteY12" fmla="*/ 100361 h 825190"/>
              <a:gd name="connsiteX13" fmla="*/ 1918010 w 1923586"/>
              <a:gd name="connsiteY13" fmla="*/ 22302 h 825190"/>
              <a:gd name="connsiteX14" fmla="*/ 1906859 w 1923586"/>
              <a:gd name="connsiteY14" fmla="*/ 22302 h 82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3586" h="825190">
                <a:moveTo>
                  <a:pt x="0" y="0"/>
                </a:moveTo>
                <a:cubicBezTo>
                  <a:pt x="8363" y="82705"/>
                  <a:pt x="16727" y="165410"/>
                  <a:pt x="44605" y="245327"/>
                </a:cubicBezTo>
                <a:cubicBezTo>
                  <a:pt x="72483" y="325244"/>
                  <a:pt x="128239" y="420029"/>
                  <a:pt x="167268" y="479502"/>
                </a:cubicBezTo>
                <a:cubicBezTo>
                  <a:pt x="206297" y="538975"/>
                  <a:pt x="230459" y="559420"/>
                  <a:pt x="278781" y="602166"/>
                </a:cubicBezTo>
                <a:cubicBezTo>
                  <a:pt x="327103" y="644912"/>
                  <a:pt x="395868" y="702526"/>
                  <a:pt x="457200" y="735980"/>
                </a:cubicBezTo>
                <a:cubicBezTo>
                  <a:pt x="518532" y="769434"/>
                  <a:pt x="566854" y="789878"/>
                  <a:pt x="646771" y="802888"/>
                </a:cubicBezTo>
                <a:cubicBezTo>
                  <a:pt x="726688" y="815898"/>
                  <a:pt x="832625" y="812181"/>
                  <a:pt x="936703" y="814039"/>
                </a:cubicBezTo>
                <a:cubicBezTo>
                  <a:pt x="1040781" y="815897"/>
                  <a:pt x="1182029" y="825190"/>
                  <a:pt x="1271239" y="814039"/>
                </a:cubicBezTo>
                <a:cubicBezTo>
                  <a:pt x="1360449" y="802888"/>
                  <a:pt x="1416205" y="773150"/>
                  <a:pt x="1471961" y="747131"/>
                </a:cubicBezTo>
                <a:cubicBezTo>
                  <a:pt x="1527717" y="721112"/>
                  <a:pt x="1555596" y="700668"/>
                  <a:pt x="1605776" y="657922"/>
                </a:cubicBezTo>
                <a:cubicBezTo>
                  <a:pt x="1655956" y="615176"/>
                  <a:pt x="1726581" y="551985"/>
                  <a:pt x="1773044" y="490653"/>
                </a:cubicBezTo>
                <a:cubicBezTo>
                  <a:pt x="1819507" y="429321"/>
                  <a:pt x="1860395" y="354980"/>
                  <a:pt x="1884556" y="289931"/>
                </a:cubicBezTo>
                <a:cubicBezTo>
                  <a:pt x="1908717" y="224882"/>
                  <a:pt x="1912434" y="144966"/>
                  <a:pt x="1918010" y="100361"/>
                </a:cubicBezTo>
                <a:cubicBezTo>
                  <a:pt x="1923586" y="55756"/>
                  <a:pt x="1919869" y="35312"/>
                  <a:pt x="1918010" y="22302"/>
                </a:cubicBezTo>
                <a:cubicBezTo>
                  <a:pt x="1916152" y="9292"/>
                  <a:pt x="1911505" y="15797"/>
                  <a:pt x="1906859" y="223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8820" y="1471961"/>
            <a:ext cx="2609385" cy="771293"/>
          </a:xfrm>
          <a:custGeom>
            <a:avLst/>
            <a:gdLst>
              <a:gd name="connsiteX0" fmla="*/ 0 w 2609385"/>
              <a:gd name="connsiteY0" fmla="*/ 0 h 771293"/>
              <a:gd name="connsiteX1" fmla="*/ 89209 w 2609385"/>
              <a:gd name="connsiteY1" fmla="*/ 189571 h 771293"/>
              <a:gd name="connsiteX2" fmla="*/ 223024 w 2609385"/>
              <a:gd name="connsiteY2" fmla="*/ 356839 h 771293"/>
              <a:gd name="connsiteX3" fmla="*/ 345687 w 2609385"/>
              <a:gd name="connsiteY3" fmla="*/ 468351 h 771293"/>
              <a:gd name="connsiteX4" fmla="*/ 524107 w 2609385"/>
              <a:gd name="connsiteY4" fmla="*/ 602166 h 771293"/>
              <a:gd name="connsiteX5" fmla="*/ 780585 w 2609385"/>
              <a:gd name="connsiteY5" fmla="*/ 702527 h 771293"/>
              <a:gd name="connsiteX6" fmla="*/ 1048214 w 2609385"/>
              <a:gd name="connsiteY6" fmla="*/ 758283 h 771293"/>
              <a:gd name="connsiteX7" fmla="*/ 1405053 w 2609385"/>
              <a:gd name="connsiteY7" fmla="*/ 769434 h 771293"/>
              <a:gd name="connsiteX8" fmla="*/ 1706136 w 2609385"/>
              <a:gd name="connsiteY8" fmla="*/ 747132 h 771293"/>
              <a:gd name="connsiteX9" fmla="*/ 2007219 w 2609385"/>
              <a:gd name="connsiteY9" fmla="*/ 646771 h 771293"/>
              <a:gd name="connsiteX10" fmla="*/ 2174487 w 2609385"/>
              <a:gd name="connsiteY10" fmla="*/ 535259 h 771293"/>
              <a:gd name="connsiteX11" fmla="*/ 2352907 w 2609385"/>
              <a:gd name="connsiteY11" fmla="*/ 390293 h 771293"/>
              <a:gd name="connsiteX12" fmla="*/ 2497873 w 2609385"/>
              <a:gd name="connsiteY12" fmla="*/ 223024 h 771293"/>
              <a:gd name="connsiteX13" fmla="*/ 2609385 w 2609385"/>
              <a:gd name="connsiteY13" fmla="*/ 11151 h 77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9385" h="771293">
                <a:moveTo>
                  <a:pt x="0" y="0"/>
                </a:moveTo>
                <a:cubicBezTo>
                  <a:pt x="26019" y="65049"/>
                  <a:pt x="52038" y="130098"/>
                  <a:pt x="89209" y="189571"/>
                </a:cubicBezTo>
                <a:cubicBezTo>
                  <a:pt x="126380" y="249044"/>
                  <a:pt x="180278" y="310376"/>
                  <a:pt x="223024" y="356839"/>
                </a:cubicBezTo>
                <a:cubicBezTo>
                  <a:pt x="265770" y="403302"/>
                  <a:pt x="295507" y="427463"/>
                  <a:pt x="345687" y="468351"/>
                </a:cubicBezTo>
                <a:cubicBezTo>
                  <a:pt x="395867" y="509239"/>
                  <a:pt x="451624" y="563137"/>
                  <a:pt x="524107" y="602166"/>
                </a:cubicBezTo>
                <a:cubicBezTo>
                  <a:pt x="596590" y="641195"/>
                  <a:pt x="693234" y="676508"/>
                  <a:pt x="780585" y="702527"/>
                </a:cubicBezTo>
                <a:cubicBezTo>
                  <a:pt x="867936" y="728547"/>
                  <a:pt x="944136" y="747132"/>
                  <a:pt x="1048214" y="758283"/>
                </a:cubicBezTo>
                <a:cubicBezTo>
                  <a:pt x="1152292" y="769434"/>
                  <a:pt x="1295399" y="771293"/>
                  <a:pt x="1405053" y="769434"/>
                </a:cubicBezTo>
                <a:cubicBezTo>
                  <a:pt x="1514707" y="767576"/>
                  <a:pt x="1605775" y="767576"/>
                  <a:pt x="1706136" y="747132"/>
                </a:cubicBezTo>
                <a:cubicBezTo>
                  <a:pt x="1806497" y="726688"/>
                  <a:pt x="1929161" y="682083"/>
                  <a:pt x="2007219" y="646771"/>
                </a:cubicBezTo>
                <a:cubicBezTo>
                  <a:pt x="2085277" y="611459"/>
                  <a:pt x="2116872" y="578005"/>
                  <a:pt x="2174487" y="535259"/>
                </a:cubicBezTo>
                <a:cubicBezTo>
                  <a:pt x="2232102" y="492513"/>
                  <a:pt x="2299009" y="442332"/>
                  <a:pt x="2352907" y="390293"/>
                </a:cubicBezTo>
                <a:cubicBezTo>
                  <a:pt x="2406805" y="338254"/>
                  <a:pt x="2455127" y="286214"/>
                  <a:pt x="2497873" y="223024"/>
                </a:cubicBezTo>
                <a:cubicBezTo>
                  <a:pt x="2540619" y="159834"/>
                  <a:pt x="2575002" y="85492"/>
                  <a:pt x="2609385" y="11151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0800000">
            <a:off x="3357554" y="5000636"/>
            <a:ext cx="2609385" cy="771293"/>
          </a:xfrm>
          <a:custGeom>
            <a:avLst/>
            <a:gdLst>
              <a:gd name="connsiteX0" fmla="*/ 0 w 2609385"/>
              <a:gd name="connsiteY0" fmla="*/ 0 h 771293"/>
              <a:gd name="connsiteX1" fmla="*/ 89209 w 2609385"/>
              <a:gd name="connsiteY1" fmla="*/ 189571 h 771293"/>
              <a:gd name="connsiteX2" fmla="*/ 223024 w 2609385"/>
              <a:gd name="connsiteY2" fmla="*/ 356839 h 771293"/>
              <a:gd name="connsiteX3" fmla="*/ 345687 w 2609385"/>
              <a:gd name="connsiteY3" fmla="*/ 468351 h 771293"/>
              <a:gd name="connsiteX4" fmla="*/ 524107 w 2609385"/>
              <a:gd name="connsiteY4" fmla="*/ 602166 h 771293"/>
              <a:gd name="connsiteX5" fmla="*/ 780585 w 2609385"/>
              <a:gd name="connsiteY5" fmla="*/ 702527 h 771293"/>
              <a:gd name="connsiteX6" fmla="*/ 1048214 w 2609385"/>
              <a:gd name="connsiteY6" fmla="*/ 758283 h 771293"/>
              <a:gd name="connsiteX7" fmla="*/ 1405053 w 2609385"/>
              <a:gd name="connsiteY7" fmla="*/ 769434 h 771293"/>
              <a:gd name="connsiteX8" fmla="*/ 1706136 w 2609385"/>
              <a:gd name="connsiteY8" fmla="*/ 747132 h 771293"/>
              <a:gd name="connsiteX9" fmla="*/ 2007219 w 2609385"/>
              <a:gd name="connsiteY9" fmla="*/ 646771 h 771293"/>
              <a:gd name="connsiteX10" fmla="*/ 2174487 w 2609385"/>
              <a:gd name="connsiteY10" fmla="*/ 535259 h 771293"/>
              <a:gd name="connsiteX11" fmla="*/ 2352907 w 2609385"/>
              <a:gd name="connsiteY11" fmla="*/ 390293 h 771293"/>
              <a:gd name="connsiteX12" fmla="*/ 2497873 w 2609385"/>
              <a:gd name="connsiteY12" fmla="*/ 223024 h 771293"/>
              <a:gd name="connsiteX13" fmla="*/ 2609385 w 2609385"/>
              <a:gd name="connsiteY13" fmla="*/ 11151 h 77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9385" h="771293">
                <a:moveTo>
                  <a:pt x="0" y="0"/>
                </a:moveTo>
                <a:cubicBezTo>
                  <a:pt x="26019" y="65049"/>
                  <a:pt x="52038" y="130098"/>
                  <a:pt x="89209" y="189571"/>
                </a:cubicBezTo>
                <a:cubicBezTo>
                  <a:pt x="126380" y="249044"/>
                  <a:pt x="180278" y="310376"/>
                  <a:pt x="223024" y="356839"/>
                </a:cubicBezTo>
                <a:cubicBezTo>
                  <a:pt x="265770" y="403302"/>
                  <a:pt x="295507" y="427463"/>
                  <a:pt x="345687" y="468351"/>
                </a:cubicBezTo>
                <a:cubicBezTo>
                  <a:pt x="395867" y="509239"/>
                  <a:pt x="451624" y="563137"/>
                  <a:pt x="524107" y="602166"/>
                </a:cubicBezTo>
                <a:cubicBezTo>
                  <a:pt x="596590" y="641195"/>
                  <a:pt x="693234" y="676508"/>
                  <a:pt x="780585" y="702527"/>
                </a:cubicBezTo>
                <a:cubicBezTo>
                  <a:pt x="867936" y="728547"/>
                  <a:pt x="944136" y="747132"/>
                  <a:pt x="1048214" y="758283"/>
                </a:cubicBezTo>
                <a:cubicBezTo>
                  <a:pt x="1152292" y="769434"/>
                  <a:pt x="1295399" y="771293"/>
                  <a:pt x="1405053" y="769434"/>
                </a:cubicBezTo>
                <a:cubicBezTo>
                  <a:pt x="1514707" y="767576"/>
                  <a:pt x="1605775" y="767576"/>
                  <a:pt x="1706136" y="747132"/>
                </a:cubicBezTo>
                <a:cubicBezTo>
                  <a:pt x="1806497" y="726688"/>
                  <a:pt x="1929161" y="682083"/>
                  <a:pt x="2007219" y="646771"/>
                </a:cubicBezTo>
                <a:cubicBezTo>
                  <a:pt x="2085277" y="611459"/>
                  <a:pt x="2116872" y="578005"/>
                  <a:pt x="2174487" y="535259"/>
                </a:cubicBezTo>
                <a:cubicBezTo>
                  <a:pt x="2232102" y="492513"/>
                  <a:pt x="2299009" y="442332"/>
                  <a:pt x="2352907" y="390293"/>
                </a:cubicBezTo>
                <a:cubicBezTo>
                  <a:pt x="2406805" y="338254"/>
                  <a:pt x="2455127" y="286214"/>
                  <a:pt x="2497873" y="223024"/>
                </a:cubicBezTo>
                <a:cubicBezTo>
                  <a:pt x="2540619" y="159834"/>
                  <a:pt x="2575002" y="85492"/>
                  <a:pt x="2609385" y="11151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00562" y="1928802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00562" y="5286388"/>
            <a:ext cx="35719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572000" y="1571612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72000" y="571501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3357554" y="3571876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5714214" y="3286124"/>
            <a:ext cx="572298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679289" y="3893347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игроков находиться на площадке во время игры?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786322"/>
            <a:ext cx="212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 – по 7 в команде</a:t>
            </a:r>
            <a:endParaRPr lang="ru-RU" dirty="0"/>
          </a:p>
        </p:txBody>
      </p:sp>
      <p:pic>
        <p:nvPicPr>
          <p:cNvPr id="5121" name="Picture 1" descr="C:\Documents and Settings\2\Рабочий стол\к уроку Таня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143380"/>
            <a:ext cx="2619380" cy="196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297106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предупреждений могут получить игроки одной команды?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63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игроки одной команды могут получить  3 предупреждения</a:t>
            </a:r>
            <a:endParaRPr lang="ru-RU" dirty="0"/>
          </a:p>
        </p:txBody>
      </p:sp>
      <p:pic>
        <p:nvPicPr>
          <p:cNvPr id="4100" name="Picture 4" descr="http://img129.imageshack.us/img129/9765/hunv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57628"/>
            <a:ext cx="3371697" cy="279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dirty="0" smtClean="0"/>
              <a:t>Как называется удаление игрока до конца игры?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572008"/>
            <a:ext cx="1949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дисквалификация</a:t>
            </a:r>
            <a:endParaRPr lang="ru-RU" dirty="0"/>
          </a:p>
        </p:txBody>
      </p:sp>
      <p:pic>
        <p:nvPicPr>
          <p:cNvPr id="3074" name="Picture 2" descr="http://de.academic.ru/pictures/dewiki/82/Red_card_hand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3915773" cy="271464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57158" y="3429000"/>
            <a:ext cx="868686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794 L 0.00312 0.4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викторины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7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9066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Лидеры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Знатоки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Чемпионки</a:t>
                      </a:r>
                      <a:endParaRPr lang="ru-RU" sz="3600" dirty="0"/>
                    </a:p>
                  </a:txBody>
                  <a:tcPr/>
                </a:tc>
              </a:tr>
              <a:tr h="14906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06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Ворота и мяч</a:t>
            </a:r>
            <a:endParaRPr lang="ru-RU" dirty="0"/>
          </a:p>
        </p:txBody>
      </p:sp>
      <p:pic>
        <p:nvPicPr>
          <p:cNvPr id="2050" name="Picture 2" descr="C:\Documents and Settings\2\Рабочий стол\к уроку Таня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786346" cy="5786454"/>
          </a:xfrm>
          <a:prstGeom prst="rect">
            <a:avLst/>
          </a:prstGeom>
          <a:noFill/>
        </p:spPr>
      </p:pic>
      <p:pic>
        <p:nvPicPr>
          <p:cNvPr id="5" name="Рисунок 4" descr="http://upload.wikimedia.org/wikipedia/commons/thumb/2/24/Handball_the_ball.jpg/200px-Handball_the_bal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86380" y="2857496"/>
            <a:ext cx="34290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Окружность 50-52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см, вес 290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330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команд мальчиков 8-12 лет и девочек 8-14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Окружность 54-56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см, вес 325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375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женских команд старше 14 лет и мужских команд 12-16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Окружность 58-60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см, вес 425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475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мужских команд старше 16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215082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21508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Игроки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1285916" y="1857364"/>
            <a:ext cx="9787006" cy="4143404"/>
            <a:chOff x="-1214478" y="1785926"/>
            <a:chExt cx="9787006" cy="41434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1785926"/>
              <a:ext cx="7929618" cy="41434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 rot="5400000">
              <a:off x="-750131" y="2536025"/>
              <a:ext cx="2857520" cy="2786082"/>
            </a:xfrm>
            <a:prstGeom prst="arc">
              <a:avLst>
                <a:gd name="adj1" fmla="val 10843351"/>
                <a:gd name="adj2" fmla="val 21578173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Дуга 7"/>
            <p:cNvSpPr/>
            <p:nvPr/>
          </p:nvSpPr>
          <p:spPr>
            <a:xfrm>
              <a:off x="-1214478" y="1785926"/>
              <a:ext cx="4357718" cy="4143404"/>
            </a:xfrm>
            <a:prstGeom prst="arc">
              <a:avLst>
                <a:gd name="adj1" fmla="val 16200000"/>
                <a:gd name="adj2" fmla="val 5419722"/>
              </a:avLst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322497" y="3892553"/>
              <a:ext cx="64294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Дуга 21"/>
          <p:cNvSpPr/>
          <p:nvPr/>
        </p:nvSpPr>
        <p:spPr>
          <a:xfrm rot="16200000">
            <a:off x="7072330" y="2643182"/>
            <a:ext cx="2857520" cy="2714644"/>
          </a:xfrm>
          <a:prstGeom prst="arc">
            <a:avLst>
              <a:gd name="adj1" fmla="val 10843351"/>
              <a:gd name="adj2" fmla="val 21578173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6251587" y="3963991"/>
            <a:ext cx="6429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10800000">
            <a:off x="5929322" y="1857364"/>
            <a:ext cx="4357718" cy="4143404"/>
          </a:xfrm>
          <a:prstGeom prst="arc">
            <a:avLst>
              <a:gd name="adj1" fmla="val 16200000"/>
              <a:gd name="adj2" fmla="val 5419722"/>
            </a:avLst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4" idx="0"/>
            <a:endCxn id="4" idx="2"/>
          </p:cNvCxnSpPr>
          <p:nvPr/>
        </p:nvCxnSpPr>
        <p:spPr>
          <a:xfrm rot="16200000" flipH="1">
            <a:off x="2464579" y="3929066"/>
            <a:ext cx="4143404" cy="1588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5028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71475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857364"/>
            <a:ext cx="52485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500702"/>
            <a:ext cx="555459" cy="4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214554"/>
            <a:ext cx="555459" cy="4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929198"/>
            <a:ext cx="555459" cy="4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429000"/>
            <a:ext cx="555459" cy="4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555459" cy="4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857364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572140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85992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00636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50713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Судьи</a:t>
            </a:r>
            <a:endParaRPr lang="ru-RU" dirty="0"/>
          </a:p>
        </p:txBody>
      </p:sp>
      <p:pic>
        <p:nvPicPr>
          <p:cNvPr id="4" name="Рисунок 3" descr="http://upload.wikimedia.org/wikipedia/commons/thumb/5/5b/Kampfgericht_01.jpg/200px-Kampfgericht_0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9/93/Passive_play_01.jpg/200px-Passive_play_0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2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Documents and Settings\2\Рабочий стол\к уроку Таня\handb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142984"/>
            <a:ext cx="3000396" cy="2457449"/>
          </a:xfrm>
          <a:prstGeom prst="rect">
            <a:avLst/>
          </a:prstGeom>
          <a:noFill/>
        </p:spPr>
      </p:pic>
      <p:pic>
        <p:nvPicPr>
          <p:cNvPr id="8" name="Picture 3" descr="C:\Documents and Settings\2\Рабочий стол\к уроку Таня\handb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071546"/>
            <a:ext cx="3000396" cy="2457449"/>
          </a:xfrm>
          <a:prstGeom prst="rect">
            <a:avLst/>
          </a:prstGeom>
          <a:noFill/>
        </p:spPr>
      </p:pic>
      <p:pic>
        <p:nvPicPr>
          <p:cNvPr id="8197" name="Picture 5" descr="C:\Documents and Settings\2\Рабочий стол\к уроку Таня\ad4efaa36356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928662" y="4214794"/>
            <a:ext cx="26880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игры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500561" y="1785926"/>
          <a:ext cx="4643439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13"/>
                <a:gridCol w="1547813"/>
                <a:gridCol w="1547813"/>
              </a:tblGrid>
              <a:tr h="137005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Матчи взрослых команд (от 16 лет)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Матчи детских команд 8-12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Матчи юношеских команд 12-16 лет </a:t>
                      </a:r>
                      <a:endParaRPr lang="ru-RU" dirty="0"/>
                    </a:p>
                  </a:txBody>
                  <a:tcPr/>
                </a:tc>
              </a:tr>
              <a:tr h="175062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состоят из двух таймов по 30 минут с 15-минутным перерывом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состоят из двух таймов по 20 минут,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Состоят из двух таймов по 25 минут</a:t>
                      </a:r>
                      <a:endParaRPr lang="ru-RU" dirty="0"/>
                    </a:p>
                  </a:txBody>
                  <a:tcPr/>
                </a:tc>
              </a:tr>
              <a:tr h="913368">
                <a:tc gridSpan="3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время — два тайма по 5 минут с 1-минутным перерывом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5114">
                <a:tc gridSpan="3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серия 7-метровых бросков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фильм 2">
            <a:hlinkClick r:id="rId2" action="ppaction://hlinkfile" highlightClick="1"/>
          </p:cNvPr>
          <p:cNvSpPr/>
          <p:nvPr/>
        </p:nvSpPr>
        <p:spPr>
          <a:xfrm>
            <a:off x="4143372" y="3571876"/>
            <a:ext cx="2000264" cy="17145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Наказание</a:t>
            </a:r>
            <a:endParaRPr lang="ru-RU" dirty="0"/>
          </a:p>
        </p:txBody>
      </p:sp>
      <p:pic>
        <p:nvPicPr>
          <p:cNvPr id="4" name="Рисунок 3" descr="http://upload.wikimedia.org/wikipedia/commons/thumb/6/62/Yellow_card_handball.jpg/200px-Yellow_card_handbal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e/e5/2-minutes-suspension-handball.jpg/200px-2-minutes-suspension-handbal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786058"/>
            <a:ext cx="2667012" cy="223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3/31/Rote_Karte_01.jpg/200px-Rote_Karte_0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429132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461</Words>
  <Application>Microsoft Office PowerPoint</Application>
  <PresentationFormat>Экран (4:3)</PresentationFormat>
  <Paragraphs>88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Гандбол</vt:lpstr>
      <vt:lpstr>Цель урока</vt:lpstr>
      <vt:lpstr>Площадка для игры</vt:lpstr>
      <vt:lpstr>Ворота и мяч</vt:lpstr>
      <vt:lpstr>Игроки</vt:lpstr>
      <vt:lpstr>Судьи</vt:lpstr>
      <vt:lpstr>Продолжительность игры</vt:lpstr>
      <vt:lpstr>Презентация PowerPoint</vt:lpstr>
      <vt:lpstr>Наказание</vt:lpstr>
      <vt:lpstr>Презентация PowerPoint</vt:lpstr>
      <vt:lpstr>Итоги первого конкурса</vt:lpstr>
      <vt:lpstr>Презентация PowerPoint</vt:lpstr>
      <vt:lpstr>Кто придумал гандбол?</vt:lpstr>
      <vt:lpstr>С чьим именем связано возрождение Олимпийских игр современности? </vt:lpstr>
      <vt:lpstr>На каких по счету Олимпийских играх появился гандбол? </vt:lpstr>
      <vt:lpstr>В каком году гандбол вошел в Олимпийские игры по системе 11х11</vt:lpstr>
      <vt:lpstr>Сколько всего было проведено мужских и женских чемпионатов по гандболу в формате 11х11? </vt:lpstr>
      <vt:lpstr>В 1946 году новый подъём в развитии гандбола начался с создания новой организации. Как она называлась?</vt:lpstr>
      <vt:lpstr>Назовите фамилию спортсменки, которая была признана лучшей гандболисткой мира ХХ века</vt:lpstr>
      <vt:lpstr>Назовите фамилию и имя одного из лучших вратарей мира – участника 5 Олимпийских игр, трехкратного Олимпийского чемпиона, двукратного чемпиона мира и Европы</vt:lpstr>
      <vt:lpstr>В 1954 году в Швеции состоялся чемпионат мира  по гандболу в формате 7х7 среди мужских команд. Кто одержал победу?  </vt:lpstr>
      <vt:lpstr>Женщины провели первый чемпионат по гандболу 7×7 в 1957 году в Югославии. Кто одержал победу? </vt:lpstr>
      <vt:lpstr>Какое место заняла женская сборная СССР по гандболу в 1976 г на ХХI Олимпийских играх в Монреале?</vt:lpstr>
      <vt:lpstr>Какое место заняла мужская сборная СССР по гандболу в 1980 г на ХХII Олимпийских играх в Москве?</vt:lpstr>
      <vt:lpstr>Кто был тренером у женской сборной России на Олимпийских играх в Лондоне? </vt:lpstr>
      <vt:lpstr>Сколько тольяттинских гандболисток участвовало в Лондонской Олимпиаде 2012 года?  Назовите их фамилии?</vt:lpstr>
      <vt:lpstr>Размер гандбольных ворот? </vt:lpstr>
      <vt:lpstr>Как называется линия, за которую вратарь не имеет права выходить во время штрафного броска по его воротам?</vt:lpstr>
      <vt:lpstr>Сколько разновидностей мячей существует в гандболе? </vt:lpstr>
      <vt:lpstr>Сколько игроков находиться на площадке во время игры?</vt:lpstr>
      <vt:lpstr>Сколько предупреждений могут получить игроки одной команды? </vt:lpstr>
      <vt:lpstr>Как называется удаление игрока до конца игры? </vt:lpstr>
      <vt:lpstr>Итоги викторины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Гадбол</dc:title>
  <dc:creator>Клиент_2</dc:creator>
  <cp:lastModifiedBy>КЖГТ</cp:lastModifiedBy>
  <cp:revision>67</cp:revision>
  <dcterms:created xsi:type="dcterms:W3CDTF">2014-01-27T10:41:11Z</dcterms:created>
  <dcterms:modified xsi:type="dcterms:W3CDTF">2022-10-11T08:53:16Z</dcterms:modified>
</cp:coreProperties>
</file>