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0287000" cy="10287000"/>
  <p:notesSz cx="6858000" cy="9144000"/>
  <p:embeddedFontLst>
    <p:embeddedFont>
      <p:font typeface="A Day Without Sun Text Bold" panose="020B0604020202020204" charset="0"/>
      <p:regular r:id="rId10"/>
    </p:embeddedFont>
    <p:embeddedFont>
      <p:font typeface="Anicon Sans" panose="020B0604020202020204" charset="-52"/>
      <p:regular r:id="rId11"/>
    </p:embeddedFont>
    <p:embeddedFont>
      <p:font typeface="Anicon Slab" panose="020B0604020202020204" charset="-52"/>
      <p:regular r:id="rId12"/>
    </p:embeddedFont>
    <p:embeddedFont>
      <p:font typeface="Bad Script" panose="020B0604020202020204" charset="0"/>
      <p:regular r:id="rId13"/>
    </p:embeddedFont>
    <p:embeddedFont>
      <p:font typeface="Balsamiq Sans" panose="020B0604020202020204" charset="-52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Golden Night" panose="020B0604020202020204" charset="-52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03" autoAdjust="0"/>
    <p:restoredTop sz="94622" autoAdjust="0"/>
  </p:normalViewPr>
  <p:slideViewPr>
    <p:cSldViewPr>
      <p:cViewPr varScale="1">
        <p:scale>
          <a:sx n="68" d="100"/>
          <a:sy n="68" d="100"/>
        </p:scale>
        <p:origin x="249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1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r="9086" b="94"/>
          <a:stretch>
            <a:fillRect/>
          </a:stretch>
        </p:blipFill>
        <p:spPr>
          <a:xfrm>
            <a:off x="0" y="0"/>
            <a:ext cx="10287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t="2979" b="2979"/>
          <a:stretch>
            <a:fillRect/>
          </a:stretch>
        </p:blipFill>
        <p:spPr>
          <a:xfrm>
            <a:off x="-1943100" y="0"/>
            <a:ext cx="13562136" cy="378353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t="2979" b="2979"/>
          <a:stretch>
            <a:fillRect/>
          </a:stretch>
        </p:blipFill>
        <p:spPr>
          <a:xfrm>
            <a:off x="-2095501" y="3277857"/>
            <a:ext cx="13902397" cy="362776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 t="507" b="5091"/>
          <a:stretch>
            <a:fillRect/>
          </a:stretch>
        </p:blipFill>
        <p:spPr>
          <a:xfrm>
            <a:off x="1334882" y="2322327"/>
            <a:ext cx="8001000" cy="4538849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-266700" y="1780624"/>
            <a:ext cx="10553700" cy="8966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200" dirty="0">
                <a:solidFill>
                  <a:srgbClr val="545454"/>
                </a:solidFill>
                <a:latin typeface="Balsamiq Sans"/>
              </a:rPr>
              <a:t>"СЕМЕЙНОЕ ВОСПИТАНИЕ"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52500" y="589280"/>
            <a:ext cx="7694860" cy="7740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4400" dirty="0">
                <a:solidFill>
                  <a:srgbClr val="545454"/>
                </a:solidFill>
                <a:latin typeface="A Day Without Sun Text Bold"/>
              </a:rPr>
              <a:t>КОНСУЛЬТАЦИЯ ДЛЯ РОДИТЕЛЕЙ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 t="3977" b="3977"/>
          <a:stretch>
            <a:fillRect/>
          </a:stretch>
        </p:blipFill>
        <p:spPr>
          <a:xfrm>
            <a:off x="-1790700" y="6667500"/>
            <a:ext cx="13902397" cy="3525657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495300" y="8241983"/>
            <a:ext cx="9791698" cy="18701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dirty="0" err="1">
                <a:solidFill>
                  <a:srgbClr val="545454"/>
                </a:solidFill>
                <a:latin typeface="Anicon Sans"/>
              </a:rPr>
              <a:t>Воспитание</a:t>
            </a:r>
            <a:r>
              <a:rPr lang="en-US" sz="3600" dirty="0">
                <a:solidFill>
                  <a:srgbClr val="545454"/>
                </a:solidFill>
                <a:latin typeface="Anicon Sans"/>
              </a:rPr>
              <a:t> </a:t>
            </a:r>
            <a:r>
              <a:rPr lang="en-US" sz="3600" dirty="0" err="1">
                <a:solidFill>
                  <a:srgbClr val="545454"/>
                </a:solidFill>
                <a:latin typeface="Anicon Sans"/>
              </a:rPr>
              <a:t>семейное</a:t>
            </a:r>
            <a:r>
              <a:rPr lang="en-US" sz="3600" dirty="0">
                <a:solidFill>
                  <a:srgbClr val="545454"/>
                </a:solidFill>
                <a:latin typeface="Anicon Sans"/>
              </a:rPr>
              <a:t>  – </a:t>
            </a:r>
            <a:r>
              <a:rPr lang="en-US" sz="3600" dirty="0" err="1">
                <a:solidFill>
                  <a:srgbClr val="545454"/>
                </a:solidFill>
                <a:latin typeface="Anicon Sans"/>
              </a:rPr>
              <a:t>ядро</a:t>
            </a:r>
            <a:r>
              <a:rPr lang="en-US" sz="3600" dirty="0">
                <a:solidFill>
                  <a:srgbClr val="545454"/>
                </a:solidFill>
                <a:latin typeface="Anicon Sans"/>
              </a:rPr>
              <a:t>, </a:t>
            </a:r>
            <a:r>
              <a:rPr lang="en-US" sz="3600" dirty="0" err="1">
                <a:solidFill>
                  <a:srgbClr val="545454"/>
                </a:solidFill>
                <a:latin typeface="Anicon Sans"/>
              </a:rPr>
              <a:t>на</a:t>
            </a:r>
            <a:r>
              <a:rPr lang="en-US" sz="3600" dirty="0">
                <a:solidFill>
                  <a:srgbClr val="545454"/>
                </a:solidFill>
                <a:latin typeface="Anicon Sans"/>
              </a:rPr>
              <a:t> </a:t>
            </a:r>
            <a:r>
              <a:rPr lang="en-US" sz="3600" dirty="0" err="1">
                <a:solidFill>
                  <a:srgbClr val="545454"/>
                </a:solidFill>
                <a:latin typeface="Anicon Sans"/>
              </a:rPr>
              <a:t>базе</a:t>
            </a:r>
            <a:r>
              <a:rPr lang="en-US" sz="3600" dirty="0">
                <a:solidFill>
                  <a:srgbClr val="545454"/>
                </a:solidFill>
                <a:latin typeface="Anicon Sans"/>
              </a:rPr>
              <a:t> </a:t>
            </a:r>
            <a:r>
              <a:rPr lang="en-US" sz="3600" dirty="0" err="1">
                <a:solidFill>
                  <a:srgbClr val="545454"/>
                </a:solidFill>
                <a:latin typeface="Anicon Sans"/>
              </a:rPr>
              <a:t>которого</a:t>
            </a:r>
            <a:r>
              <a:rPr lang="en-US" sz="3600" dirty="0">
                <a:solidFill>
                  <a:srgbClr val="545454"/>
                </a:solidFill>
                <a:latin typeface="Anicon Sans"/>
              </a:rPr>
              <a:t> </a:t>
            </a:r>
            <a:r>
              <a:rPr lang="en-US" sz="3600" dirty="0" err="1">
                <a:solidFill>
                  <a:srgbClr val="545454"/>
                </a:solidFill>
                <a:latin typeface="Anicon Sans"/>
              </a:rPr>
              <a:t>строится</a:t>
            </a:r>
            <a:r>
              <a:rPr lang="en-US" sz="3600" dirty="0">
                <a:solidFill>
                  <a:srgbClr val="545454"/>
                </a:solidFill>
                <a:latin typeface="Anicon Sans"/>
              </a:rPr>
              <a:t> </a:t>
            </a:r>
            <a:r>
              <a:rPr lang="en-US" sz="3600" dirty="0" err="1">
                <a:solidFill>
                  <a:srgbClr val="545454"/>
                </a:solidFill>
                <a:latin typeface="Anicon Sans"/>
              </a:rPr>
              <a:t>успешное</a:t>
            </a:r>
            <a:r>
              <a:rPr lang="en-US" sz="3600" dirty="0">
                <a:solidFill>
                  <a:srgbClr val="545454"/>
                </a:solidFill>
                <a:latin typeface="Anicon Sans"/>
              </a:rPr>
              <a:t> </a:t>
            </a:r>
            <a:r>
              <a:rPr lang="en-US" sz="3600" dirty="0" err="1">
                <a:solidFill>
                  <a:srgbClr val="545454"/>
                </a:solidFill>
                <a:latin typeface="Anicon Sans"/>
              </a:rPr>
              <a:t>воздействие</a:t>
            </a:r>
            <a:r>
              <a:rPr lang="en-US" sz="3600" dirty="0">
                <a:solidFill>
                  <a:srgbClr val="545454"/>
                </a:solidFill>
                <a:latin typeface="Anicon Sans"/>
              </a:rPr>
              <a:t> </a:t>
            </a:r>
            <a:r>
              <a:rPr lang="en-US" sz="3600" dirty="0" err="1">
                <a:solidFill>
                  <a:srgbClr val="545454"/>
                </a:solidFill>
                <a:latin typeface="Anicon Sans"/>
              </a:rPr>
              <a:t>других</a:t>
            </a:r>
            <a:r>
              <a:rPr lang="en-US" sz="3600" dirty="0">
                <a:solidFill>
                  <a:srgbClr val="545454"/>
                </a:solidFill>
                <a:latin typeface="Anicon Sans"/>
              </a:rPr>
              <a:t> </a:t>
            </a:r>
            <a:r>
              <a:rPr lang="en-US" sz="3600" dirty="0" err="1">
                <a:solidFill>
                  <a:srgbClr val="545454"/>
                </a:solidFill>
                <a:latin typeface="Anicon Sans"/>
              </a:rPr>
              <a:t>воспитательных</a:t>
            </a:r>
            <a:r>
              <a:rPr lang="en-US" sz="3600" dirty="0">
                <a:solidFill>
                  <a:srgbClr val="545454"/>
                </a:solidFill>
                <a:latin typeface="Anicon Sans"/>
              </a:rPr>
              <a:t> </a:t>
            </a:r>
            <a:r>
              <a:rPr lang="en-US" sz="3600" dirty="0" err="1">
                <a:solidFill>
                  <a:srgbClr val="545454"/>
                </a:solidFill>
                <a:latin typeface="Anicon Sans"/>
              </a:rPr>
              <a:t>институтов</a:t>
            </a:r>
            <a:r>
              <a:rPr lang="en-US" sz="3600" dirty="0">
                <a:solidFill>
                  <a:srgbClr val="545454"/>
                </a:solidFill>
                <a:latin typeface="Anicon Sans"/>
              </a:rPr>
              <a:t>: </a:t>
            </a:r>
            <a:r>
              <a:rPr lang="en-US" sz="3600" dirty="0" err="1">
                <a:solidFill>
                  <a:srgbClr val="545454"/>
                </a:solidFill>
                <a:latin typeface="Anicon Sans"/>
              </a:rPr>
              <a:t>школы</a:t>
            </a:r>
            <a:r>
              <a:rPr lang="en-US" sz="3600" dirty="0">
                <a:solidFill>
                  <a:srgbClr val="545454"/>
                </a:solidFill>
                <a:latin typeface="Anicon Sans"/>
              </a:rPr>
              <a:t>, </a:t>
            </a:r>
            <a:r>
              <a:rPr lang="en-US" sz="3600" dirty="0" err="1">
                <a:solidFill>
                  <a:srgbClr val="545454"/>
                </a:solidFill>
                <a:latin typeface="Anicon Sans"/>
              </a:rPr>
              <a:t>социума</a:t>
            </a:r>
            <a:r>
              <a:rPr lang="en-US" sz="3600" dirty="0">
                <a:solidFill>
                  <a:srgbClr val="545454"/>
                </a:solidFill>
                <a:latin typeface="Anicon Sans"/>
              </a:rPr>
              <a:t>, и т. д.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-647700" y="7304497"/>
            <a:ext cx="10834311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dirty="0" err="1">
                <a:solidFill>
                  <a:srgbClr val="545454"/>
                </a:solidFill>
                <a:latin typeface="Anicon Slab"/>
              </a:rPr>
              <a:t>Советы</a:t>
            </a:r>
            <a:r>
              <a:rPr lang="en-US" sz="3000" dirty="0">
                <a:solidFill>
                  <a:srgbClr val="545454"/>
                </a:solidFill>
                <a:latin typeface="Anicon Slab"/>
              </a:rPr>
              <a:t> </a:t>
            </a:r>
            <a:r>
              <a:rPr lang="en-US" sz="3000" dirty="0" err="1">
                <a:solidFill>
                  <a:srgbClr val="545454"/>
                </a:solidFill>
                <a:latin typeface="Anicon Slab"/>
              </a:rPr>
              <a:t>от</a:t>
            </a:r>
            <a:r>
              <a:rPr lang="en-US" sz="3000" dirty="0">
                <a:solidFill>
                  <a:srgbClr val="545454"/>
                </a:solidFill>
                <a:latin typeface="Anicon Slab"/>
              </a:rPr>
              <a:t> </a:t>
            </a:r>
            <a:r>
              <a:rPr lang="en-US" sz="3000" dirty="0" err="1">
                <a:solidFill>
                  <a:srgbClr val="545454"/>
                </a:solidFill>
                <a:latin typeface="Anicon Slab"/>
              </a:rPr>
              <a:t>воспитателя</a:t>
            </a:r>
            <a:r>
              <a:rPr lang="en-US" sz="3000" dirty="0">
                <a:solidFill>
                  <a:srgbClr val="545454"/>
                </a:solidFill>
                <a:latin typeface="Anicon Slab"/>
              </a:rPr>
              <a:t> </a:t>
            </a:r>
            <a:r>
              <a:rPr lang="en-US" sz="3600" dirty="0" err="1">
                <a:solidFill>
                  <a:srgbClr val="545454"/>
                </a:solidFill>
                <a:latin typeface="Anicon Slab"/>
              </a:rPr>
              <a:t>Мироновой</a:t>
            </a:r>
            <a:r>
              <a:rPr lang="en-US" sz="3600" dirty="0">
                <a:solidFill>
                  <a:srgbClr val="545454"/>
                </a:solidFill>
                <a:latin typeface="Anicon Slab"/>
              </a:rPr>
              <a:t> </a:t>
            </a:r>
            <a:r>
              <a:rPr lang="en-US" sz="3600" dirty="0" err="1">
                <a:solidFill>
                  <a:srgbClr val="545454"/>
                </a:solidFill>
                <a:latin typeface="Anicon Slab"/>
              </a:rPr>
              <a:t>Инны</a:t>
            </a:r>
            <a:r>
              <a:rPr lang="en-US" sz="3600" dirty="0">
                <a:solidFill>
                  <a:srgbClr val="545454"/>
                </a:solidFill>
                <a:latin typeface="Anicon Slab"/>
              </a:rPr>
              <a:t> </a:t>
            </a:r>
            <a:r>
              <a:rPr lang="en-US" sz="3600" dirty="0" err="1">
                <a:solidFill>
                  <a:srgbClr val="545454"/>
                </a:solidFill>
                <a:latin typeface="Anicon Slab"/>
              </a:rPr>
              <a:t>Николаевны</a:t>
            </a:r>
            <a:endParaRPr lang="en-US" sz="3600" dirty="0">
              <a:solidFill>
                <a:srgbClr val="545454"/>
              </a:solidFill>
              <a:latin typeface="Anicon Slab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r="9086" b="94"/>
          <a:stretch>
            <a:fillRect/>
          </a:stretch>
        </p:blipFill>
        <p:spPr>
          <a:xfrm>
            <a:off x="0" y="0"/>
            <a:ext cx="10287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 amt="80000"/>
          </a:blip>
          <a:srcRect t="2979" b="2979"/>
          <a:stretch>
            <a:fillRect/>
          </a:stretch>
        </p:blipFill>
        <p:spPr>
          <a:xfrm>
            <a:off x="-5553071" y="0"/>
            <a:ext cx="21231214" cy="366462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alphaModFix amt="80000"/>
          </a:blip>
          <a:srcRect t="2979" b="2979"/>
          <a:stretch>
            <a:fillRect/>
          </a:stretch>
        </p:blipFill>
        <p:spPr>
          <a:xfrm>
            <a:off x="-5448300" y="3497192"/>
            <a:ext cx="21021673" cy="366462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alphaModFix amt="80000"/>
          </a:blip>
          <a:srcRect t="3977" b="3977"/>
          <a:stretch>
            <a:fillRect/>
          </a:stretch>
        </p:blipFill>
        <p:spPr>
          <a:xfrm>
            <a:off x="-5436358" y="7072725"/>
            <a:ext cx="21231213" cy="366462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5138738" y="5511159"/>
            <a:ext cx="9525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endParaRPr/>
          </a:p>
        </p:txBody>
      </p:sp>
      <p:sp>
        <p:nvSpPr>
          <p:cNvPr id="7" name="TextBox 7"/>
          <p:cNvSpPr txBox="1"/>
          <p:nvPr/>
        </p:nvSpPr>
        <p:spPr>
          <a:xfrm>
            <a:off x="223093" y="942975"/>
            <a:ext cx="9831289" cy="8151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98"/>
              </a:lnSpc>
              <a:spcBef>
                <a:spcPct val="0"/>
              </a:spcBef>
            </a:pPr>
            <a:r>
              <a:rPr lang="en-US" sz="4213" dirty="0" err="1">
                <a:solidFill>
                  <a:srgbClr val="000000"/>
                </a:solidFill>
                <a:latin typeface="Balsamiq Sans"/>
              </a:rPr>
              <a:t>Главным</a:t>
            </a:r>
            <a:r>
              <a:rPr lang="en-US" sz="4213" dirty="0">
                <a:solidFill>
                  <a:srgbClr val="000000"/>
                </a:solidFill>
                <a:latin typeface="Balsamiq Sans"/>
              </a:rPr>
              <a:t> </a:t>
            </a:r>
            <a:r>
              <a:rPr lang="en-US" sz="4213" dirty="0" err="1">
                <a:solidFill>
                  <a:srgbClr val="000000"/>
                </a:solidFill>
                <a:latin typeface="Balsamiq Sans"/>
              </a:rPr>
              <a:t>условием</a:t>
            </a:r>
            <a:r>
              <a:rPr lang="en-US" sz="4213" dirty="0">
                <a:solidFill>
                  <a:srgbClr val="000000"/>
                </a:solidFill>
                <a:latin typeface="Balsamiq Sans"/>
              </a:rPr>
              <a:t> </a:t>
            </a:r>
            <a:r>
              <a:rPr lang="en-US" sz="4213" dirty="0" err="1">
                <a:solidFill>
                  <a:srgbClr val="000000"/>
                </a:solidFill>
                <a:latin typeface="Balsamiq Sans"/>
              </a:rPr>
              <a:t>первоначального</a:t>
            </a:r>
            <a:r>
              <a:rPr lang="en-US" sz="4213" dirty="0">
                <a:solidFill>
                  <a:srgbClr val="000000"/>
                </a:solidFill>
                <a:latin typeface="Balsamiq Sans"/>
              </a:rPr>
              <a:t> </a:t>
            </a:r>
            <a:r>
              <a:rPr lang="en-US" sz="4213" dirty="0" err="1">
                <a:solidFill>
                  <a:srgbClr val="000000"/>
                </a:solidFill>
                <a:latin typeface="Balsamiq Sans"/>
              </a:rPr>
              <a:t>семейного</a:t>
            </a:r>
            <a:r>
              <a:rPr lang="en-US" sz="4213" dirty="0">
                <a:solidFill>
                  <a:srgbClr val="000000"/>
                </a:solidFill>
                <a:latin typeface="Balsamiq Sans"/>
              </a:rPr>
              <a:t> </a:t>
            </a:r>
            <a:r>
              <a:rPr lang="en-US" sz="4213" dirty="0" err="1">
                <a:solidFill>
                  <a:srgbClr val="000000"/>
                </a:solidFill>
                <a:latin typeface="Balsamiq Sans"/>
              </a:rPr>
              <a:t>воспитания</a:t>
            </a:r>
            <a:r>
              <a:rPr lang="en-US" sz="4213" dirty="0">
                <a:solidFill>
                  <a:srgbClr val="000000"/>
                </a:solidFill>
                <a:latin typeface="Balsamiq Sans"/>
              </a:rPr>
              <a:t> </a:t>
            </a:r>
            <a:r>
              <a:rPr lang="en-US" sz="4213" dirty="0" err="1">
                <a:solidFill>
                  <a:srgbClr val="000000"/>
                </a:solidFill>
                <a:latin typeface="Balsamiq Sans"/>
              </a:rPr>
              <a:t>детей</a:t>
            </a:r>
            <a:r>
              <a:rPr lang="en-US" sz="4213" dirty="0">
                <a:solidFill>
                  <a:srgbClr val="000000"/>
                </a:solidFill>
                <a:latin typeface="Balsamiq Sans"/>
              </a:rPr>
              <a:t> </a:t>
            </a:r>
            <a:r>
              <a:rPr lang="en-US" sz="4213" dirty="0" err="1">
                <a:solidFill>
                  <a:srgbClr val="000000"/>
                </a:solidFill>
                <a:latin typeface="Balsamiq Sans"/>
              </a:rPr>
              <a:t>Лев</a:t>
            </a:r>
            <a:r>
              <a:rPr lang="en-US" sz="4213" dirty="0">
                <a:solidFill>
                  <a:srgbClr val="000000"/>
                </a:solidFill>
                <a:latin typeface="Balsamiq Sans"/>
              </a:rPr>
              <a:t> </a:t>
            </a:r>
            <a:r>
              <a:rPr lang="en-US" sz="4213" dirty="0" err="1">
                <a:solidFill>
                  <a:srgbClr val="000000"/>
                </a:solidFill>
                <a:latin typeface="Balsamiq Sans"/>
              </a:rPr>
              <a:t>Николаевич</a:t>
            </a:r>
            <a:r>
              <a:rPr lang="en-US" sz="4213" dirty="0">
                <a:solidFill>
                  <a:srgbClr val="000000"/>
                </a:solidFill>
                <a:latin typeface="Balsamiq Sans"/>
              </a:rPr>
              <a:t> </a:t>
            </a:r>
            <a:r>
              <a:rPr lang="en-US" sz="4213" dirty="0" err="1">
                <a:solidFill>
                  <a:srgbClr val="000000"/>
                </a:solidFill>
                <a:latin typeface="Balsamiq Sans"/>
              </a:rPr>
              <a:t>Толстой</a:t>
            </a:r>
            <a:r>
              <a:rPr lang="en-US" sz="4213" dirty="0">
                <a:solidFill>
                  <a:srgbClr val="000000"/>
                </a:solidFill>
                <a:latin typeface="Balsamiq Sans"/>
              </a:rPr>
              <a:t>  </a:t>
            </a:r>
            <a:r>
              <a:rPr lang="en-US" sz="4213" dirty="0" err="1">
                <a:solidFill>
                  <a:srgbClr val="000000"/>
                </a:solidFill>
                <a:latin typeface="Balsamiq Sans"/>
              </a:rPr>
              <a:t>считал</a:t>
            </a:r>
            <a:r>
              <a:rPr lang="en-US" sz="4213" dirty="0">
                <a:solidFill>
                  <a:srgbClr val="000000"/>
                </a:solidFill>
                <a:latin typeface="Balsamiq Sans"/>
              </a:rPr>
              <a:t> </a:t>
            </a:r>
            <a:r>
              <a:rPr lang="en-US" sz="4213" dirty="0" err="1">
                <a:solidFill>
                  <a:srgbClr val="000000"/>
                </a:solidFill>
                <a:latin typeface="Balsamiq Sans"/>
              </a:rPr>
              <a:t>здоровый</a:t>
            </a:r>
            <a:r>
              <a:rPr lang="en-US" sz="4213" dirty="0">
                <a:solidFill>
                  <a:srgbClr val="000000"/>
                </a:solidFill>
                <a:latin typeface="Balsamiq Sans"/>
              </a:rPr>
              <a:t> </a:t>
            </a:r>
            <a:r>
              <a:rPr lang="en-US" sz="4213" dirty="0" err="1">
                <a:solidFill>
                  <a:srgbClr val="000000"/>
                </a:solidFill>
                <a:latin typeface="Balsamiq Sans"/>
              </a:rPr>
              <a:t>семейный</a:t>
            </a:r>
            <a:r>
              <a:rPr lang="en-US" sz="4213" dirty="0">
                <a:solidFill>
                  <a:srgbClr val="000000"/>
                </a:solidFill>
                <a:latin typeface="Balsamiq Sans"/>
              </a:rPr>
              <a:t> </a:t>
            </a:r>
            <a:r>
              <a:rPr lang="en-US" sz="4213" dirty="0" err="1">
                <a:solidFill>
                  <a:srgbClr val="000000"/>
                </a:solidFill>
                <a:latin typeface="Balsamiq Sans"/>
              </a:rPr>
              <a:t>уклад</a:t>
            </a:r>
            <a:r>
              <a:rPr lang="en-US" sz="4213" dirty="0">
                <a:solidFill>
                  <a:srgbClr val="000000"/>
                </a:solidFill>
                <a:latin typeface="Balsamiq Sans"/>
              </a:rPr>
              <a:t>, </a:t>
            </a:r>
            <a:r>
              <a:rPr lang="en-US" sz="4213" dirty="0" err="1">
                <a:solidFill>
                  <a:srgbClr val="000000"/>
                </a:solidFill>
                <a:latin typeface="Balsamiq Sans"/>
              </a:rPr>
              <a:t>согласие</a:t>
            </a:r>
            <a:r>
              <a:rPr lang="en-US" sz="4213" dirty="0">
                <a:solidFill>
                  <a:srgbClr val="000000"/>
                </a:solidFill>
                <a:latin typeface="Balsamiq Sans"/>
              </a:rPr>
              <a:t> </a:t>
            </a:r>
            <a:r>
              <a:rPr lang="en-US" sz="4213" dirty="0" err="1">
                <a:solidFill>
                  <a:srgbClr val="000000"/>
                </a:solidFill>
                <a:latin typeface="Balsamiq Sans"/>
              </a:rPr>
              <a:t>родителей</a:t>
            </a:r>
            <a:r>
              <a:rPr lang="en-US" sz="4213" dirty="0">
                <a:solidFill>
                  <a:srgbClr val="000000"/>
                </a:solidFill>
                <a:latin typeface="Balsamiq Sans"/>
              </a:rPr>
              <a:t>, </a:t>
            </a:r>
            <a:r>
              <a:rPr lang="en-US" sz="4213" dirty="0" err="1">
                <a:solidFill>
                  <a:srgbClr val="000000"/>
                </a:solidFill>
                <a:latin typeface="Balsamiq Sans"/>
              </a:rPr>
              <a:t>взаимное</a:t>
            </a:r>
            <a:r>
              <a:rPr lang="en-US" sz="4213" dirty="0">
                <a:solidFill>
                  <a:srgbClr val="000000"/>
                </a:solidFill>
                <a:latin typeface="Balsamiq Sans"/>
              </a:rPr>
              <a:t> </a:t>
            </a:r>
            <a:r>
              <a:rPr lang="en-US" sz="4213" dirty="0" err="1">
                <a:solidFill>
                  <a:srgbClr val="000000"/>
                </a:solidFill>
                <a:latin typeface="Balsamiq Sans"/>
              </a:rPr>
              <a:t>уважение</a:t>
            </a:r>
            <a:r>
              <a:rPr lang="en-US" sz="4213" dirty="0">
                <a:solidFill>
                  <a:srgbClr val="000000"/>
                </a:solidFill>
                <a:latin typeface="Balsamiq Sans"/>
              </a:rPr>
              <a:t> </a:t>
            </a:r>
            <a:r>
              <a:rPr lang="en-US" sz="4213" dirty="0" err="1">
                <a:solidFill>
                  <a:srgbClr val="000000"/>
                </a:solidFill>
                <a:latin typeface="Balsamiq Sans"/>
              </a:rPr>
              <a:t>между</a:t>
            </a:r>
            <a:r>
              <a:rPr lang="en-US" sz="4213" dirty="0">
                <a:solidFill>
                  <a:srgbClr val="000000"/>
                </a:solidFill>
                <a:latin typeface="Balsamiq Sans"/>
              </a:rPr>
              <a:t> </a:t>
            </a:r>
            <a:r>
              <a:rPr lang="en-US" sz="4213" dirty="0" err="1">
                <a:solidFill>
                  <a:srgbClr val="000000"/>
                </a:solidFill>
                <a:latin typeface="Balsamiq Sans"/>
              </a:rPr>
              <a:t>ними</a:t>
            </a:r>
            <a:r>
              <a:rPr lang="en-US" sz="4213" dirty="0">
                <a:solidFill>
                  <a:srgbClr val="000000"/>
                </a:solidFill>
                <a:latin typeface="Balsamiq Sans"/>
              </a:rPr>
              <a:t>, </a:t>
            </a:r>
            <a:r>
              <a:rPr lang="en-US" sz="4213" dirty="0" err="1">
                <a:solidFill>
                  <a:srgbClr val="000000"/>
                </a:solidFill>
                <a:latin typeface="Balsamiq Sans"/>
              </a:rPr>
              <a:t>единый</a:t>
            </a:r>
            <a:r>
              <a:rPr lang="en-US" sz="4213" dirty="0">
                <a:solidFill>
                  <a:srgbClr val="000000"/>
                </a:solidFill>
                <a:latin typeface="Balsamiq Sans"/>
              </a:rPr>
              <a:t> </a:t>
            </a:r>
            <a:r>
              <a:rPr lang="en-US" sz="4213" dirty="0" err="1">
                <a:solidFill>
                  <a:srgbClr val="000000"/>
                </a:solidFill>
                <a:latin typeface="Balsamiq Sans"/>
              </a:rPr>
              <a:t>подход</a:t>
            </a:r>
            <a:r>
              <a:rPr lang="en-US" sz="4213" dirty="0">
                <a:solidFill>
                  <a:srgbClr val="000000"/>
                </a:solidFill>
                <a:latin typeface="Balsamiq Sans"/>
              </a:rPr>
              <a:t> </a:t>
            </a:r>
            <a:r>
              <a:rPr lang="en-US" sz="4213" dirty="0" err="1">
                <a:solidFill>
                  <a:srgbClr val="000000"/>
                </a:solidFill>
                <a:latin typeface="Balsamiq Sans"/>
              </a:rPr>
              <a:t>их</a:t>
            </a:r>
            <a:r>
              <a:rPr lang="en-US" sz="4213" dirty="0">
                <a:solidFill>
                  <a:srgbClr val="000000"/>
                </a:solidFill>
                <a:latin typeface="Balsamiq Sans"/>
              </a:rPr>
              <a:t> к </a:t>
            </a:r>
            <a:r>
              <a:rPr lang="en-US" sz="4213" dirty="0" err="1">
                <a:solidFill>
                  <a:srgbClr val="000000"/>
                </a:solidFill>
                <a:latin typeface="Balsamiq Sans"/>
              </a:rPr>
              <a:t>детям</a:t>
            </a:r>
            <a:r>
              <a:rPr lang="en-US" sz="4213" dirty="0">
                <a:solidFill>
                  <a:srgbClr val="000000"/>
                </a:solidFill>
                <a:latin typeface="Balsamiq Sans"/>
              </a:rPr>
              <a:t> и </a:t>
            </a:r>
            <a:r>
              <a:rPr lang="en-US" sz="4213" dirty="0" err="1">
                <a:solidFill>
                  <a:srgbClr val="000000"/>
                </a:solidFill>
                <a:latin typeface="Balsamiq Sans"/>
              </a:rPr>
              <a:t>делу</a:t>
            </a:r>
            <a:r>
              <a:rPr lang="en-US" sz="4213" dirty="0">
                <a:solidFill>
                  <a:srgbClr val="000000"/>
                </a:solidFill>
                <a:latin typeface="Balsamiq Sans"/>
              </a:rPr>
              <a:t> </a:t>
            </a:r>
            <a:r>
              <a:rPr lang="en-US" sz="4213" dirty="0" err="1">
                <a:solidFill>
                  <a:srgbClr val="000000"/>
                </a:solidFill>
                <a:latin typeface="Balsamiq Sans"/>
              </a:rPr>
              <a:t>воспитания</a:t>
            </a:r>
            <a:r>
              <a:rPr lang="en-US" sz="4213" dirty="0">
                <a:solidFill>
                  <a:srgbClr val="000000"/>
                </a:solidFill>
                <a:latin typeface="Balsamiq Sans"/>
              </a:rPr>
              <a:t>, </a:t>
            </a:r>
            <a:r>
              <a:rPr lang="en-US" sz="4213" dirty="0" err="1">
                <a:solidFill>
                  <a:srgbClr val="000000"/>
                </a:solidFill>
                <a:latin typeface="Balsamiq Sans"/>
              </a:rPr>
              <a:t>примерное</a:t>
            </a:r>
            <a:r>
              <a:rPr lang="en-US" sz="4213" dirty="0">
                <a:solidFill>
                  <a:srgbClr val="000000"/>
                </a:solidFill>
                <a:latin typeface="Balsamiq Sans"/>
              </a:rPr>
              <a:t> </a:t>
            </a:r>
            <a:r>
              <a:rPr lang="en-US" sz="4213" dirty="0" err="1">
                <a:solidFill>
                  <a:srgbClr val="000000"/>
                </a:solidFill>
                <a:latin typeface="Balsamiq Sans"/>
              </a:rPr>
              <a:t>поведение</a:t>
            </a:r>
            <a:r>
              <a:rPr lang="en-US" sz="4213" dirty="0">
                <a:solidFill>
                  <a:srgbClr val="000000"/>
                </a:solidFill>
                <a:latin typeface="Balsamiq Sans"/>
              </a:rPr>
              <a:t> </a:t>
            </a:r>
            <a:r>
              <a:rPr lang="en-US" sz="4213" dirty="0" err="1">
                <a:solidFill>
                  <a:srgbClr val="000000"/>
                </a:solidFill>
                <a:latin typeface="Balsamiq Sans"/>
              </a:rPr>
              <a:t>отца</a:t>
            </a:r>
            <a:r>
              <a:rPr lang="en-US" sz="4213" dirty="0">
                <a:solidFill>
                  <a:srgbClr val="000000"/>
                </a:solidFill>
                <a:latin typeface="Balsamiq Sans"/>
              </a:rPr>
              <a:t> и </a:t>
            </a:r>
            <a:r>
              <a:rPr lang="en-US" sz="4213" dirty="0" err="1">
                <a:solidFill>
                  <a:srgbClr val="000000"/>
                </a:solidFill>
                <a:latin typeface="Balsamiq Sans"/>
              </a:rPr>
              <a:t>матери</a:t>
            </a:r>
            <a:r>
              <a:rPr lang="en-US" sz="4213" dirty="0">
                <a:solidFill>
                  <a:srgbClr val="000000"/>
                </a:solidFill>
                <a:latin typeface="Balsamiq Sans"/>
              </a:rPr>
              <a:t>, </a:t>
            </a:r>
            <a:r>
              <a:rPr lang="en-US" sz="4213" dirty="0" err="1">
                <a:solidFill>
                  <a:srgbClr val="000000"/>
                </a:solidFill>
                <a:latin typeface="Balsamiq Sans"/>
              </a:rPr>
              <a:t>постоянное</a:t>
            </a:r>
            <a:r>
              <a:rPr lang="en-US" sz="4213" dirty="0">
                <a:solidFill>
                  <a:srgbClr val="000000"/>
                </a:solidFill>
                <a:latin typeface="Balsamiq Sans"/>
              </a:rPr>
              <a:t> </a:t>
            </a:r>
            <a:r>
              <a:rPr lang="en-US" sz="4213" dirty="0" err="1">
                <a:solidFill>
                  <a:srgbClr val="000000"/>
                </a:solidFill>
                <a:latin typeface="Balsamiq Sans"/>
              </a:rPr>
              <a:t>нравственное</a:t>
            </a:r>
            <a:r>
              <a:rPr lang="en-US" sz="4213" dirty="0">
                <a:solidFill>
                  <a:srgbClr val="000000"/>
                </a:solidFill>
                <a:latin typeface="Balsamiq Sans"/>
              </a:rPr>
              <a:t> </a:t>
            </a:r>
            <a:r>
              <a:rPr lang="en-US" sz="4213" dirty="0" err="1">
                <a:solidFill>
                  <a:srgbClr val="000000"/>
                </a:solidFill>
                <a:latin typeface="Balsamiq Sans"/>
              </a:rPr>
              <a:t>самоусовершенствование</a:t>
            </a:r>
            <a:r>
              <a:rPr lang="en-US" sz="4213" dirty="0">
                <a:solidFill>
                  <a:srgbClr val="000000"/>
                </a:solidFill>
                <a:latin typeface="Balsamiq Sans"/>
              </a:rPr>
              <a:t> </a:t>
            </a:r>
            <a:r>
              <a:rPr lang="en-US" sz="4213" dirty="0" err="1">
                <a:solidFill>
                  <a:srgbClr val="000000"/>
                </a:solidFill>
                <a:latin typeface="Balsamiq Sans"/>
              </a:rPr>
              <a:t>их</a:t>
            </a:r>
            <a:r>
              <a:rPr lang="en-US" sz="4213" dirty="0">
                <a:solidFill>
                  <a:srgbClr val="000000"/>
                </a:solidFill>
                <a:latin typeface="Balsamiq Sans"/>
              </a:rPr>
              <a:t>, </a:t>
            </a:r>
            <a:r>
              <a:rPr lang="en-US" sz="4213" dirty="0" err="1">
                <a:solidFill>
                  <a:srgbClr val="000000"/>
                </a:solidFill>
                <a:latin typeface="Balsamiq Sans"/>
              </a:rPr>
              <a:t>близость</a:t>
            </a:r>
            <a:r>
              <a:rPr lang="en-US" sz="4213" dirty="0">
                <a:solidFill>
                  <a:srgbClr val="000000"/>
                </a:solidFill>
                <a:latin typeface="Balsamiq Sans"/>
              </a:rPr>
              <a:t>, </a:t>
            </a:r>
            <a:r>
              <a:rPr lang="en-US" sz="4213" dirty="0" err="1">
                <a:solidFill>
                  <a:srgbClr val="000000"/>
                </a:solidFill>
                <a:latin typeface="Balsamiq Sans"/>
              </a:rPr>
              <a:t>тесное</a:t>
            </a:r>
            <a:r>
              <a:rPr lang="en-US" sz="4213" dirty="0">
                <a:solidFill>
                  <a:srgbClr val="000000"/>
                </a:solidFill>
                <a:latin typeface="Balsamiq Sans"/>
              </a:rPr>
              <a:t> </a:t>
            </a:r>
            <a:r>
              <a:rPr lang="en-US" sz="4213" dirty="0" err="1">
                <a:solidFill>
                  <a:srgbClr val="000000"/>
                </a:solidFill>
                <a:latin typeface="Balsamiq Sans"/>
              </a:rPr>
              <a:t>общение</a:t>
            </a:r>
            <a:r>
              <a:rPr lang="en-US" sz="4213" dirty="0">
                <a:solidFill>
                  <a:srgbClr val="000000"/>
                </a:solidFill>
                <a:latin typeface="Balsamiq Sans"/>
              </a:rPr>
              <a:t> </a:t>
            </a:r>
            <a:r>
              <a:rPr lang="en-US" sz="4213" dirty="0" err="1">
                <a:solidFill>
                  <a:srgbClr val="000000"/>
                </a:solidFill>
                <a:latin typeface="Balsamiq Sans"/>
              </a:rPr>
              <a:t>родителей</a:t>
            </a:r>
            <a:r>
              <a:rPr lang="en-US" sz="4213" dirty="0">
                <a:solidFill>
                  <a:srgbClr val="000000"/>
                </a:solidFill>
                <a:latin typeface="Balsamiq Sans"/>
              </a:rPr>
              <a:t> с </a:t>
            </a:r>
            <a:r>
              <a:rPr lang="en-US" sz="4213" dirty="0" err="1">
                <a:solidFill>
                  <a:srgbClr val="000000"/>
                </a:solidFill>
                <a:latin typeface="Balsamiq Sans"/>
              </a:rPr>
              <a:t>детьми</a:t>
            </a:r>
            <a:endParaRPr lang="en-US" sz="4213" dirty="0">
              <a:solidFill>
                <a:srgbClr val="000000"/>
              </a:solidFill>
              <a:latin typeface="Balsamiq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r="9086" b="94"/>
          <a:stretch>
            <a:fillRect/>
          </a:stretch>
        </p:blipFill>
        <p:spPr>
          <a:xfrm>
            <a:off x="0" y="0"/>
            <a:ext cx="10287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 amt="80000"/>
          </a:blip>
          <a:srcRect t="2979" b="2979"/>
          <a:stretch>
            <a:fillRect/>
          </a:stretch>
        </p:blipFill>
        <p:spPr>
          <a:xfrm>
            <a:off x="-5676900" y="21040"/>
            <a:ext cx="22221825" cy="366462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alphaModFix amt="80000"/>
          </a:blip>
          <a:srcRect t="2979" b="2979"/>
          <a:stretch>
            <a:fillRect/>
          </a:stretch>
        </p:blipFill>
        <p:spPr>
          <a:xfrm>
            <a:off x="-5295900" y="3497192"/>
            <a:ext cx="21869400" cy="366462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alphaModFix amt="80000"/>
          </a:blip>
          <a:srcRect t="3977" b="3977"/>
          <a:stretch>
            <a:fillRect/>
          </a:stretch>
        </p:blipFill>
        <p:spPr>
          <a:xfrm>
            <a:off x="-5295900" y="7026540"/>
            <a:ext cx="22212300" cy="366462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266390" y="450405"/>
            <a:ext cx="9902279" cy="721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98"/>
              </a:lnSpc>
              <a:spcBef>
                <a:spcPct val="0"/>
              </a:spcBef>
            </a:pPr>
            <a:r>
              <a:rPr lang="en-US" sz="4213">
                <a:solidFill>
                  <a:srgbClr val="008037"/>
                </a:solidFill>
                <a:latin typeface="Balsamiq Sans"/>
              </a:rPr>
              <a:t>Авторитет и личный пример родителей.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138738" y="4061932"/>
            <a:ext cx="9525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266390" y="1668244"/>
            <a:ext cx="9879876" cy="8351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35"/>
              </a:lnSpc>
              <a:spcBef>
                <a:spcPct val="0"/>
              </a:spcBef>
            </a:pPr>
            <a:r>
              <a:rPr lang="en-US" sz="3953">
                <a:solidFill>
                  <a:srgbClr val="000000"/>
                </a:solidFill>
                <a:latin typeface="Balsamiq Sans"/>
              </a:rPr>
              <a:t>Под авторитетом следует понимать глубокое уважение детьми родителей, добровольное и сознательное выполнение их требований, стремление подражать им во всем и прислушиваться к их советам. На авторитете основана вся сила педагогического влияния родителей на детей. Но он не дается от природы, не создается искусственно, не завоевывается страхом, угрозами, а вырастает из любви и привязанности к родителям.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r="9086" b="94"/>
          <a:stretch>
            <a:fillRect/>
          </a:stretch>
        </p:blipFill>
        <p:spPr>
          <a:xfrm>
            <a:off x="0" y="0"/>
            <a:ext cx="10287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 amt="80000"/>
          </a:blip>
          <a:srcRect t="2979" b="2979"/>
          <a:stretch>
            <a:fillRect/>
          </a:stretch>
        </p:blipFill>
        <p:spPr>
          <a:xfrm>
            <a:off x="-5600700" y="-78341"/>
            <a:ext cx="21488400" cy="366462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alphaModFix amt="80000"/>
          </a:blip>
          <a:srcRect t="2979" b="2979"/>
          <a:stretch>
            <a:fillRect/>
          </a:stretch>
        </p:blipFill>
        <p:spPr>
          <a:xfrm>
            <a:off x="-5219700" y="3424430"/>
            <a:ext cx="21488400" cy="366462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alphaModFix amt="80000"/>
          </a:blip>
          <a:srcRect t="3977" b="3977"/>
          <a:stretch>
            <a:fillRect/>
          </a:stretch>
        </p:blipFill>
        <p:spPr>
          <a:xfrm>
            <a:off x="-5067300" y="6972920"/>
            <a:ext cx="21696921" cy="366462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90500" y="266699"/>
            <a:ext cx="9932310" cy="103855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763"/>
              </a:lnSpc>
              <a:spcBef>
                <a:spcPct val="0"/>
              </a:spcBef>
            </a:pPr>
            <a:r>
              <a:rPr lang="en-US" sz="4116" dirty="0" err="1">
                <a:solidFill>
                  <a:srgbClr val="000000"/>
                </a:solidFill>
                <a:latin typeface="Balsamiq Sans"/>
              </a:rPr>
              <a:t>Авторитет</a:t>
            </a:r>
            <a:r>
              <a:rPr lang="en-US" sz="4116" dirty="0">
                <a:solidFill>
                  <a:srgbClr val="000000"/>
                </a:solidFill>
                <a:latin typeface="Balsamiq Sans"/>
              </a:rPr>
              <a:t> </a:t>
            </a:r>
            <a:r>
              <a:rPr lang="en-US" sz="4116" dirty="0" err="1">
                <a:solidFill>
                  <a:srgbClr val="000000"/>
                </a:solidFill>
                <a:latin typeface="Balsamiq Sans"/>
              </a:rPr>
              <a:t>родителей</a:t>
            </a:r>
            <a:r>
              <a:rPr lang="en-US" sz="4116" dirty="0">
                <a:solidFill>
                  <a:srgbClr val="000000"/>
                </a:solidFill>
                <a:latin typeface="Balsamiq Sans"/>
              </a:rPr>
              <a:t> </a:t>
            </a:r>
            <a:r>
              <a:rPr lang="en-US" sz="4116" dirty="0" err="1">
                <a:solidFill>
                  <a:srgbClr val="000000"/>
                </a:solidFill>
                <a:latin typeface="Balsamiq Sans"/>
              </a:rPr>
              <a:t>во</a:t>
            </a:r>
            <a:r>
              <a:rPr lang="en-US" sz="4116" dirty="0">
                <a:solidFill>
                  <a:srgbClr val="000000"/>
                </a:solidFill>
                <a:latin typeface="Balsamiq Sans"/>
              </a:rPr>
              <a:t> </a:t>
            </a:r>
            <a:r>
              <a:rPr lang="en-US" sz="4116" dirty="0" err="1">
                <a:solidFill>
                  <a:srgbClr val="000000"/>
                </a:solidFill>
                <a:latin typeface="Balsamiq Sans"/>
              </a:rPr>
              <a:t>многом</a:t>
            </a:r>
            <a:r>
              <a:rPr lang="en-US" sz="4116" dirty="0">
                <a:solidFill>
                  <a:srgbClr val="000000"/>
                </a:solidFill>
                <a:latin typeface="Balsamiq Sans"/>
              </a:rPr>
              <a:t> </a:t>
            </a:r>
            <a:r>
              <a:rPr lang="en-US" sz="4116" dirty="0" err="1">
                <a:solidFill>
                  <a:srgbClr val="000000"/>
                </a:solidFill>
                <a:latin typeface="Balsamiq Sans"/>
              </a:rPr>
              <a:t>зависит</a:t>
            </a:r>
            <a:r>
              <a:rPr lang="en-US" sz="4116" dirty="0">
                <a:solidFill>
                  <a:srgbClr val="000000"/>
                </a:solidFill>
                <a:latin typeface="Balsamiq Sans"/>
              </a:rPr>
              <a:t> и </a:t>
            </a:r>
            <a:r>
              <a:rPr lang="en-US" sz="4116" dirty="0" err="1">
                <a:solidFill>
                  <a:srgbClr val="000000"/>
                </a:solidFill>
                <a:latin typeface="Balsamiq Sans"/>
              </a:rPr>
              <a:t>от</a:t>
            </a:r>
            <a:r>
              <a:rPr lang="en-US" sz="4116" dirty="0">
                <a:solidFill>
                  <a:srgbClr val="000000"/>
                </a:solidFill>
                <a:latin typeface="Balsamiq Sans"/>
              </a:rPr>
              <a:t> </a:t>
            </a:r>
            <a:r>
              <a:rPr lang="en-US" sz="4116" dirty="0" err="1">
                <a:solidFill>
                  <a:srgbClr val="000000"/>
                </a:solidFill>
                <a:latin typeface="Balsamiq Sans"/>
              </a:rPr>
              <a:t>отношения</a:t>
            </a:r>
            <a:r>
              <a:rPr lang="en-US" sz="4116" dirty="0">
                <a:solidFill>
                  <a:srgbClr val="000000"/>
                </a:solidFill>
                <a:latin typeface="Balsamiq Sans"/>
              </a:rPr>
              <a:t> к </a:t>
            </a:r>
            <a:r>
              <a:rPr lang="en-US" sz="4116" dirty="0" err="1">
                <a:solidFill>
                  <a:srgbClr val="000000"/>
                </a:solidFill>
                <a:latin typeface="Balsamiq Sans"/>
              </a:rPr>
              <a:t>детям</a:t>
            </a:r>
            <a:r>
              <a:rPr lang="en-US" sz="4116" dirty="0">
                <a:solidFill>
                  <a:srgbClr val="000000"/>
                </a:solidFill>
                <a:latin typeface="Balsamiq Sans"/>
              </a:rPr>
              <a:t>, </a:t>
            </a:r>
            <a:r>
              <a:rPr lang="en-US" sz="4116" dirty="0" err="1">
                <a:solidFill>
                  <a:srgbClr val="000000"/>
                </a:solidFill>
                <a:latin typeface="Balsamiq Sans"/>
              </a:rPr>
              <a:t>от</a:t>
            </a:r>
            <a:r>
              <a:rPr lang="en-US" sz="4116" dirty="0">
                <a:solidFill>
                  <a:srgbClr val="000000"/>
                </a:solidFill>
                <a:latin typeface="Balsamiq Sans"/>
              </a:rPr>
              <a:t> </a:t>
            </a:r>
            <a:r>
              <a:rPr lang="en-US" sz="4116" dirty="0" err="1">
                <a:solidFill>
                  <a:srgbClr val="000000"/>
                </a:solidFill>
                <a:latin typeface="Balsamiq Sans"/>
              </a:rPr>
              <a:t>интереса</a:t>
            </a:r>
            <a:r>
              <a:rPr lang="en-US" sz="4116" dirty="0">
                <a:solidFill>
                  <a:srgbClr val="000000"/>
                </a:solidFill>
                <a:latin typeface="Balsamiq Sans"/>
              </a:rPr>
              <a:t> к </a:t>
            </a:r>
            <a:r>
              <a:rPr lang="en-US" sz="4116" dirty="0" err="1">
                <a:solidFill>
                  <a:srgbClr val="000000"/>
                </a:solidFill>
                <a:latin typeface="Balsamiq Sans"/>
              </a:rPr>
              <a:t>их</a:t>
            </a:r>
            <a:r>
              <a:rPr lang="en-US" sz="4116" dirty="0">
                <a:solidFill>
                  <a:srgbClr val="000000"/>
                </a:solidFill>
                <a:latin typeface="Balsamiq Sans"/>
              </a:rPr>
              <a:t> </a:t>
            </a:r>
            <a:r>
              <a:rPr lang="en-US" sz="4116" dirty="0" err="1">
                <a:solidFill>
                  <a:srgbClr val="000000"/>
                </a:solidFill>
                <a:latin typeface="Balsamiq Sans"/>
              </a:rPr>
              <a:t>жизни</a:t>
            </a:r>
            <a:r>
              <a:rPr lang="en-US" sz="4116" dirty="0">
                <a:solidFill>
                  <a:srgbClr val="000000"/>
                </a:solidFill>
                <a:latin typeface="Balsamiq Sans"/>
              </a:rPr>
              <a:t>, к </a:t>
            </a:r>
            <a:r>
              <a:rPr lang="en-US" sz="4116" dirty="0" err="1">
                <a:solidFill>
                  <a:srgbClr val="000000"/>
                </a:solidFill>
                <a:latin typeface="Balsamiq Sans"/>
              </a:rPr>
              <a:t>их</a:t>
            </a:r>
            <a:r>
              <a:rPr lang="en-US" sz="4116" dirty="0">
                <a:solidFill>
                  <a:srgbClr val="000000"/>
                </a:solidFill>
                <a:latin typeface="Balsamiq Sans"/>
              </a:rPr>
              <a:t> </a:t>
            </a:r>
            <a:r>
              <a:rPr lang="en-US" sz="4116" dirty="0" err="1">
                <a:solidFill>
                  <a:srgbClr val="000000"/>
                </a:solidFill>
                <a:latin typeface="Balsamiq Sans"/>
              </a:rPr>
              <a:t>маленьким</a:t>
            </a:r>
            <a:r>
              <a:rPr lang="en-US" sz="4116" dirty="0">
                <a:solidFill>
                  <a:srgbClr val="000000"/>
                </a:solidFill>
                <a:latin typeface="Balsamiq Sans"/>
              </a:rPr>
              <a:t> </a:t>
            </a:r>
            <a:r>
              <a:rPr lang="en-US" sz="4116" dirty="0" err="1">
                <a:solidFill>
                  <a:srgbClr val="000000"/>
                </a:solidFill>
                <a:latin typeface="Balsamiq Sans"/>
              </a:rPr>
              <a:t>делам</a:t>
            </a:r>
            <a:r>
              <a:rPr lang="en-US" sz="4116" dirty="0">
                <a:solidFill>
                  <a:srgbClr val="000000"/>
                </a:solidFill>
                <a:latin typeface="Balsamiq Sans"/>
              </a:rPr>
              <a:t>, </a:t>
            </a:r>
            <a:r>
              <a:rPr lang="en-US" sz="4116" dirty="0" err="1">
                <a:solidFill>
                  <a:srgbClr val="000000"/>
                </a:solidFill>
                <a:latin typeface="Balsamiq Sans"/>
              </a:rPr>
              <a:t>радостям</a:t>
            </a:r>
            <a:r>
              <a:rPr lang="en-US" sz="4116" dirty="0">
                <a:solidFill>
                  <a:srgbClr val="000000"/>
                </a:solidFill>
                <a:latin typeface="Balsamiq Sans"/>
              </a:rPr>
              <a:t> и </a:t>
            </a:r>
            <a:r>
              <a:rPr lang="en-US" sz="4116" dirty="0" err="1">
                <a:solidFill>
                  <a:srgbClr val="000000"/>
                </a:solidFill>
                <a:latin typeface="Balsamiq Sans"/>
              </a:rPr>
              <a:t>печалям</a:t>
            </a:r>
            <a:r>
              <a:rPr lang="en-US" sz="4116" dirty="0">
                <a:solidFill>
                  <a:srgbClr val="000000"/>
                </a:solidFill>
                <a:latin typeface="Balsamiq Sans"/>
              </a:rPr>
              <a:t>. </a:t>
            </a:r>
            <a:r>
              <a:rPr lang="en-US" sz="4116" dirty="0" err="1">
                <a:solidFill>
                  <a:srgbClr val="000000"/>
                </a:solidFill>
                <a:latin typeface="Balsamiq Sans"/>
              </a:rPr>
              <a:t>Дети</a:t>
            </a:r>
            <a:r>
              <a:rPr lang="en-US" sz="4116" dirty="0">
                <a:solidFill>
                  <a:srgbClr val="000000"/>
                </a:solidFill>
                <a:latin typeface="Balsamiq Sans"/>
              </a:rPr>
              <a:t> </a:t>
            </a:r>
            <a:r>
              <a:rPr lang="en-US" sz="4116" dirty="0" err="1">
                <a:solidFill>
                  <a:srgbClr val="000000"/>
                </a:solidFill>
                <a:latin typeface="Balsamiq Sans"/>
              </a:rPr>
              <a:t>уважают</a:t>
            </a:r>
            <a:r>
              <a:rPr lang="en-US" sz="4116" dirty="0">
                <a:solidFill>
                  <a:srgbClr val="000000"/>
                </a:solidFill>
                <a:latin typeface="Balsamiq Sans"/>
              </a:rPr>
              <a:t> </a:t>
            </a:r>
            <a:r>
              <a:rPr lang="en-US" sz="4116" dirty="0" err="1">
                <a:solidFill>
                  <a:srgbClr val="000000"/>
                </a:solidFill>
                <a:latin typeface="Balsamiq Sans"/>
              </a:rPr>
              <a:t>тех</a:t>
            </a:r>
            <a:r>
              <a:rPr lang="en-US" sz="4116" dirty="0">
                <a:solidFill>
                  <a:srgbClr val="000000"/>
                </a:solidFill>
                <a:latin typeface="Balsamiq Sans"/>
              </a:rPr>
              <a:t> </a:t>
            </a:r>
            <a:r>
              <a:rPr lang="en-US" sz="4116" dirty="0" err="1">
                <a:solidFill>
                  <a:srgbClr val="000000"/>
                </a:solidFill>
                <a:latin typeface="Balsamiq Sans"/>
              </a:rPr>
              <a:t>родителей</a:t>
            </a:r>
            <a:r>
              <a:rPr lang="en-US" sz="4116" dirty="0">
                <a:solidFill>
                  <a:srgbClr val="000000"/>
                </a:solidFill>
                <a:latin typeface="Balsamiq Sans"/>
              </a:rPr>
              <a:t>, </a:t>
            </a:r>
            <a:r>
              <a:rPr lang="en-US" sz="4116" dirty="0" err="1">
                <a:solidFill>
                  <a:srgbClr val="000000"/>
                </a:solidFill>
                <a:latin typeface="Balsamiq Sans"/>
              </a:rPr>
              <a:t>которые</a:t>
            </a:r>
            <a:r>
              <a:rPr lang="en-US" sz="4116" dirty="0">
                <a:solidFill>
                  <a:srgbClr val="000000"/>
                </a:solidFill>
                <a:latin typeface="Balsamiq Sans"/>
              </a:rPr>
              <a:t> </a:t>
            </a:r>
            <a:r>
              <a:rPr lang="en-US" sz="4116" dirty="0" err="1">
                <a:solidFill>
                  <a:srgbClr val="000000"/>
                </a:solidFill>
                <a:latin typeface="Balsamiq Sans"/>
              </a:rPr>
              <a:t>всегда</a:t>
            </a:r>
            <a:r>
              <a:rPr lang="en-US" sz="4116" dirty="0">
                <a:solidFill>
                  <a:srgbClr val="000000"/>
                </a:solidFill>
                <a:latin typeface="Balsamiq Sans"/>
              </a:rPr>
              <a:t> </a:t>
            </a:r>
            <a:r>
              <a:rPr lang="en-US" sz="4116" dirty="0" err="1">
                <a:solidFill>
                  <a:srgbClr val="000000"/>
                </a:solidFill>
                <a:latin typeface="Balsamiq Sans"/>
              </a:rPr>
              <a:t>готовы</a:t>
            </a:r>
            <a:r>
              <a:rPr lang="en-US" sz="4116" dirty="0">
                <a:solidFill>
                  <a:srgbClr val="000000"/>
                </a:solidFill>
                <a:latin typeface="Balsamiq Sans"/>
              </a:rPr>
              <a:t> </a:t>
            </a:r>
            <a:r>
              <a:rPr lang="en-US" sz="4116" dirty="0" err="1">
                <a:solidFill>
                  <a:srgbClr val="000000"/>
                </a:solidFill>
                <a:latin typeface="Balsamiq Sans"/>
              </a:rPr>
              <a:t>их</a:t>
            </a:r>
            <a:r>
              <a:rPr lang="en-US" sz="4116" dirty="0">
                <a:solidFill>
                  <a:srgbClr val="000000"/>
                </a:solidFill>
                <a:latin typeface="Balsamiq Sans"/>
              </a:rPr>
              <a:t> </a:t>
            </a:r>
            <a:r>
              <a:rPr lang="en-US" sz="4116" dirty="0" err="1">
                <a:solidFill>
                  <a:srgbClr val="000000"/>
                </a:solidFill>
                <a:latin typeface="Balsamiq Sans"/>
              </a:rPr>
              <a:t>выслушать</a:t>
            </a:r>
            <a:r>
              <a:rPr lang="en-US" sz="4116" dirty="0">
                <a:solidFill>
                  <a:srgbClr val="000000"/>
                </a:solidFill>
                <a:latin typeface="Balsamiq Sans"/>
              </a:rPr>
              <a:t> и </a:t>
            </a:r>
            <a:r>
              <a:rPr lang="en-US" sz="4116" dirty="0" err="1">
                <a:solidFill>
                  <a:srgbClr val="000000"/>
                </a:solidFill>
                <a:latin typeface="Balsamiq Sans"/>
              </a:rPr>
              <a:t>понять</a:t>
            </a:r>
            <a:r>
              <a:rPr lang="en-US" sz="4116" dirty="0">
                <a:solidFill>
                  <a:srgbClr val="000000"/>
                </a:solidFill>
                <a:latin typeface="Balsamiq Sans"/>
              </a:rPr>
              <a:t>, </a:t>
            </a:r>
            <a:r>
              <a:rPr lang="en-US" sz="4116" dirty="0" err="1">
                <a:solidFill>
                  <a:srgbClr val="000000"/>
                </a:solidFill>
                <a:latin typeface="Balsamiq Sans"/>
              </a:rPr>
              <a:t>прийти</a:t>
            </a:r>
            <a:r>
              <a:rPr lang="en-US" sz="4116" dirty="0">
                <a:solidFill>
                  <a:srgbClr val="000000"/>
                </a:solidFill>
                <a:latin typeface="Balsamiq Sans"/>
              </a:rPr>
              <a:t> </a:t>
            </a:r>
            <a:r>
              <a:rPr lang="en-US" sz="4116" dirty="0" err="1">
                <a:solidFill>
                  <a:srgbClr val="000000"/>
                </a:solidFill>
                <a:latin typeface="Balsamiq Sans"/>
              </a:rPr>
              <a:t>на</a:t>
            </a:r>
            <a:r>
              <a:rPr lang="en-US" sz="4116" dirty="0">
                <a:solidFill>
                  <a:srgbClr val="000000"/>
                </a:solidFill>
                <a:latin typeface="Balsamiq Sans"/>
              </a:rPr>
              <a:t> </a:t>
            </a:r>
            <a:r>
              <a:rPr lang="en-US" sz="4116" dirty="0" err="1">
                <a:solidFill>
                  <a:srgbClr val="000000"/>
                </a:solidFill>
                <a:latin typeface="Balsamiq Sans"/>
              </a:rPr>
              <a:t>помощь</a:t>
            </a:r>
            <a:r>
              <a:rPr lang="en-US" sz="4116" dirty="0">
                <a:solidFill>
                  <a:srgbClr val="000000"/>
                </a:solidFill>
                <a:latin typeface="Balsamiq Sans"/>
              </a:rPr>
              <a:t>, </a:t>
            </a:r>
            <a:r>
              <a:rPr lang="en-US" sz="4116" dirty="0" err="1">
                <a:solidFill>
                  <a:srgbClr val="000000"/>
                </a:solidFill>
                <a:latin typeface="Balsamiq Sans"/>
              </a:rPr>
              <a:t>которые</a:t>
            </a:r>
            <a:r>
              <a:rPr lang="en-US" sz="4116" dirty="0">
                <a:solidFill>
                  <a:srgbClr val="000000"/>
                </a:solidFill>
                <a:latin typeface="Balsamiq Sans"/>
              </a:rPr>
              <a:t> </a:t>
            </a:r>
            <a:r>
              <a:rPr lang="en-US" sz="4116" dirty="0" err="1">
                <a:solidFill>
                  <a:srgbClr val="000000"/>
                </a:solidFill>
                <a:latin typeface="Balsamiq Sans"/>
              </a:rPr>
              <a:t>разумно</a:t>
            </a:r>
            <a:r>
              <a:rPr lang="en-US" sz="4116" dirty="0">
                <a:solidFill>
                  <a:srgbClr val="000000"/>
                </a:solidFill>
                <a:latin typeface="Balsamiq Sans"/>
              </a:rPr>
              <a:t> </a:t>
            </a:r>
            <a:r>
              <a:rPr lang="en-US" sz="4116" dirty="0" err="1">
                <a:solidFill>
                  <a:srgbClr val="000000"/>
                </a:solidFill>
                <a:latin typeface="Balsamiq Sans"/>
              </a:rPr>
              <a:t>сочетают</a:t>
            </a:r>
            <a:r>
              <a:rPr lang="en-US" sz="4116" dirty="0">
                <a:solidFill>
                  <a:srgbClr val="000000"/>
                </a:solidFill>
                <a:latin typeface="Balsamiq Sans"/>
              </a:rPr>
              <a:t> </a:t>
            </a:r>
            <a:r>
              <a:rPr lang="en-US" sz="4116" dirty="0" err="1">
                <a:solidFill>
                  <a:srgbClr val="000000"/>
                </a:solidFill>
                <a:latin typeface="Balsamiq Sans"/>
              </a:rPr>
              <a:t>требовательность</a:t>
            </a:r>
            <a:r>
              <a:rPr lang="en-US" sz="4116" dirty="0">
                <a:solidFill>
                  <a:srgbClr val="000000"/>
                </a:solidFill>
                <a:latin typeface="Balsamiq Sans"/>
              </a:rPr>
              <a:t> с </a:t>
            </a:r>
            <a:r>
              <a:rPr lang="en-US" sz="4116" dirty="0" err="1">
                <a:solidFill>
                  <a:srgbClr val="000000"/>
                </a:solidFill>
                <a:latin typeface="Balsamiq Sans"/>
              </a:rPr>
              <a:t>поощрением</a:t>
            </a:r>
            <a:r>
              <a:rPr lang="en-US" sz="4116" dirty="0">
                <a:solidFill>
                  <a:srgbClr val="000000"/>
                </a:solidFill>
                <a:latin typeface="Balsamiq Sans"/>
              </a:rPr>
              <a:t>, </a:t>
            </a:r>
            <a:r>
              <a:rPr lang="en-US" sz="4116" dirty="0" err="1">
                <a:solidFill>
                  <a:srgbClr val="000000"/>
                </a:solidFill>
                <a:latin typeface="Balsamiq Sans"/>
              </a:rPr>
              <a:t>справедливо</a:t>
            </a:r>
            <a:r>
              <a:rPr lang="en-US" sz="4116" dirty="0">
                <a:solidFill>
                  <a:srgbClr val="000000"/>
                </a:solidFill>
                <a:latin typeface="Balsamiq Sans"/>
              </a:rPr>
              <a:t> </a:t>
            </a:r>
            <a:r>
              <a:rPr lang="en-US" sz="4116" dirty="0" err="1">
                <a:solidFill>
                  <a:srgbClr val="000000"/>
                </a:solidFill>
                <a:latin typeface="Balsamiq Sans"/>
              </a:rPr>
              <a:t>оценивают</a:t>
            </a:r>
            <a:r>
              <a:rPr lang="en-US" sz="4116" dirty="0">
                <a:solidFill>
                  <a:srgbClr val="000000"/>
                </a:solidFill>
                <a:latin typeface="Balsamiq Sans"/>
              </a:rPr>
              <a:t> </a:t>
            </a:r>
            <a:r>
              <a:rPr lang="en-US" sz="4116" dirty="0" err="1">
                <a:solidFill>
                  <a:srgbClr val="000000"/>
                </a:solidFill>
                <a:latin typeface="Balsamiq Sans"/>
              </a:rPr>
              <a:t>их</a:t>
            </a:r>
            <a:r>
              <a:rPr lang="en-US" sz="4116" dirty="0">
                <a:solidFill>
                  <a:srgbClr val="000000"/>
                </a:solidFill>
                <a:latin typeface="Balsamiq Sans"/>
              </a:rPr>
              <a:t> </a:t>
            </a:r>
            <a:r>
              <a:rPr lang="en-US" sz="4116" dirty="0" err="1">
                <a:solidFill>
                  <a:srgbClr val="000000"/>
                </a:solidFill>
                <a:latin typeface="Balsamiq Sans"/>
              </a:rPr>
              <a:t>поступки</a:t>
            </a:r>
            <a:r>
              <a:rPr lang="en-US" sz="4116" dirty="0">
                <a:solidFill>
                  <a:srgbClr val="000000"/>
                </a:solidFill>
                <a:latin typeface="Balsamiq Sans"/>
              </a:rPr>
              <a:t>, </a:t>
            </a:r>
            <a:r>
              <a:rPr lang="en-US" sz="4116" dirty="0" err="1">
                <a:solidFill>
                  <a:srgbClr val="000000"/>
                </a:solidFill>
                <a:latin typeface="Balsamiq Sans"/>
              </a:rPr>
              <a:t>умеют</a:t>
            </a:r>
            <a:r>
              <a:rPr lang="en-US" sz="4116" dirty="0">
                <a:solidFill>
                  <a:srgbClr val="000000"/>
                </a:solidFill>
                <a:latin typeface="Balsamiq Sans"/>
              </a:rPr>
              <a:t> </a:t>
            </a:r>
            <a:r>
              <a:rPr lang="en-US" sz="4116" dirty="0" err="1">
                <a:solidFill>
                  <a:srgbClr val="000000"/>
                </a:solidFill>
                <a:latin typeface="Balsamiq Sans"/>
              </a:rPr>
              <a:t>своевременно</a:t>
            </a:r>
            <a:r>
              <a:rPr lang="en-US" sz="4116" dirty="0">
                <a:solidFill>
                  <a:srgbClr val="000000"/>
                </a:solidFill>
                <a:latin typeface="Balsamiq Sans"/>
              </a:rPr>
              <a:t> </a:t>
            </a:r>
            <a:r>
              <a:rPr lang="en-US" sz="4116" dirty="0" err="1">
                <a:solidFill>
                  <a:srgbClr val="000000"/>
                </a:solidFill>
                <a:latin typeface="Balsamiq Sans"/>
              </a:rPr>
              <a:t>учесть</a:t>
            </a:r>
            <a:r>
              <a:rPr lang="en-US" sz="4116" dirty="0">
                <a:solidFill>
                  <a:srgbClr val="000000"/>
                </a:solidFill>
                <a:latin typeface="Balsamiq Sans"/>
              </a:rPr>
              <a:t> </a:t>
            </a:r>
            <a:r>
              <a:rPr lang="en-US" sz="4116" dirty="0" err="1">
                <a:solidFill>
                  <a:srgbClr val="000000"/>
                </a:solidFill>
                <a:latin typeface="Balsamiq Sans"/>
              </a:rPr>
              <a:t>желания</a:t>
            </a:r>
            <a:r>
              <a:rPr lang="en-US" sz="4116" dirty="0">
                <a:solidFill>
                  <a:srgbClr val="000000"/>
                </a:solidFill>
                <a:latin typeface="Balsamiq Sans"/>
              </a:rPr>
              <a:t> и </a:t>
            </a:r>
            <a:r>
              <a:rPr lang="en-US" sz="4116" dirty="0" err="1">
                <a:solidFill>
                  <a:srgbClr val="000000"/>
                </a:solidFill>
                <a:latin typeface="Balsamiq Sans"/>
              </a:rPr>
              <a:t>интересы</a:t>
            </a:r>
            <a:r>
              <a:rPr lang="en-US" sz="4116" dirty="0">
                <a:solidFill>
                  <a:srgbClr val="000000"/>
                </a:solidFill>
                <a:latin typeface="Balsamiq Sans"/>
              </a:rPr>
              <a:t>, </a:t>
            </a:r>
            <a:r>
              <a:rPr lang="en-US" sz="4116" dirty="0" err="1">
                <a:solidFill>
                  <a:srgbClr val="000000"/>
                </a:solidFill>
                <a:latin typeface="Balsamiq Sans"/>
              </a:rPr>
              <a:t>наладить</a:t>
            </a:r>
            <a:r>
              <a:rPr lang="en-US" sz="4116" dirty="0">
                <a:solidFill>
                  <a:srgbClr val="000000"/>
                </a:solidFill>
                <a:latin typeface="Balsamiq Sans"/>
              </a:rPr>
              <a:t> </a:t>
            </a:r>
            <a:r>
              <a:rPr lang="en-US" sz="4116" dirty="0" err="1">
                <a:solidFill>
                  <a:srgbClr val="000000"/>
                </a:solidFill>
                <a:latin typeface="Balsamiq Sans"/>
              </a:rPr>
              <a:t>общение</a:t>
            </a:r>
            <a:r>
              <a:rPr lang="en-US" sz="4116" dirty="0">
                <a:solidFill>
                  <a:srgbClr val="000000"/>
                </a:solidFill>
                <a:latin typeface="Balsamiq Sans"/>
              </a:rPr>
              <a:t>, </a:t>
            </a:r>
            <a:r>
              <a:rPr lang="en-US" sz="4116" dirty="0" err="1">
                <a:solidFill>
                  <a:srgbClr val="000000"/>
                </a:solidFill>
                <a:latin typeface="Balsamiq Sans"/>
              </a:rPr>
              <a:t>способствуют</a:t>
            </a:r>
            <a:r>
              <a:rPr lang="en-US" sz="4116" dirty="0">
                <a:solidFill>
                  <a:srgbClr val="000000"/>
                </a:solidFill>
                <a:latin typeface="Balsamiq Sans"/>
              </a:rPr>
              <a:t> </a:t>
            </a:r>
            <a:r>
              <a:rPr lang="en-US" sz="4116" dirty="0" err="1">
                <a:solidFill>
                  <a:srgbClr val="000000"/>
                </a:solidFill>
                <a:latin typeface="Balsamiq Sans"/>
              </a:rPr>
              <a:t>укреплению</a:t>
            </a:r>
            <a:r>
              <a:rPr lang="en-US" sz="4116" dirty="0">
                <a:solidFill>
                  <a:srgbClr val="000000"/>
                </a:solidFill>
                <a:latin typeface="Balsamiq Sans"/>
              </a:rPr>
              <a:t> </a:t>
            </a:r>
            <a:r>
              <a:rPr lang="en-US" sz="4116" dirty="0" err="1">
                <a:solidFill>
                  <a:srgbClr val="000000"/>
                </a:solidFill>
                <a:latin typeface="Balsamiq Sans"/>
              </a:rPr>
              <a:t>дружеских</a:t>
            </a:r>
            <a:r>
              <a:rPr lang="en-US" sz="4116" dirty="0">
                <a:solidFill>
                  <a:srgbClr val="000000"/>
                </a:solidFill>
                <a:latin typeface="Balsamiq Sans"/>
              </a:rPr>
              <a:t> </a:t>
            </a:r>
            <a:r>
              <a:rPr lang="en-US" sz="4116" dirty="0" err="1">
                <a:solidFill>
                  <a:srgbClr val="000000"/>
                </a:solidFill>
                <a:latin typeface="Balsamiq Sans"/>
              </a:rPr>
              <a:t>отношений</a:t>
            </a:r>
            <a:r>
              <a:rPr lang="en-US" sz="4116" dirty="0">
                <a:solidFill>
                  <a:srgbClr val="000000"/>
                </a:solidFill>
                <a:latin typeface="Balsamiq Sans"/>
              </a:rPr>
              <a:t>. </a:t>
            </a:r>
            <a:r>
              <a:rPr lang="en-US" sz="4116" dirty="0" err="1">
                <a:solidFill>
                  <a:srgbClr val="000000"/>
                </a:solidFill>
                <a:latin typeface="Balsamiq Sans"/>
              </a:rPr>
              <a:t>Детям</a:t>
            </a:r>
            <a:r>
              <a:rPr lang="en-US" sz="4116" dirty="0">
                <a:solidFill>
                  <a:srgbClr val="000000"/>
                </a:solidFill>
                <a:latin typeface="Balsamiq Sans"/>
              </a:rPr>
              <a:t> </a:t>
            </a:r>
            <a:r>
              <a:rPr lang="en-US" sz="4116" dirty="0" err="1">
                <a:solidFill>
                  <a:srgbClr val="000000"/>
                </a:solidFill>
                <a:latin typeface="Balsamiq Sans"/>
              </a:rPr>
              <a:t>нужна</a:t>
            </a:r>
            <a:r>
              <a:rPr lang="en-US" sz="4116" dirty="0">
                <a:solidFill>
                  <a:srgbClr val="000000"/>
                </a:solidFill>
                <a:latin typeface="Balsamiq Sans"/>
              </a:rPr>
              <a:t> </a:t>
            </a:r>
            <a:r>
              <a:rPr lang="en-US" sz="4116" dirty="0" err="1">
                <a:solidFill>
                  <a:srgbClr val="000000"/>
                </a:solidFill>
                <a:latin typeface="Balsamiq Sans"/>
              </a:rPr>
              <a:t>разумная</a:t>
            </a:r>
            <a:r>
              <a:rPr lang="en-US" sz="4116" dirty="0">
                <a:solidFill>
                  <a:srgbClr val="000000"/>
                </a:solidFill>
                <a:latin typeface="Balsamiq Sans"/>
              </a:rPr>
              <a:t> и </a:t>
            </a:r>
            <a:r>
              <a:rPr lang="en-US" sz="4116" dirty="0" err="1">
                <a:solidFill>
                  <a:srgbClr val="000000"/>
                </a:solidFill>
                <a:latin typeface="Balsamiq Sans"/>
              </a:rPr>
              <a:t>требовательная</a:t>
            </a:r>
            <a:r>
              <a:rPr lang="en-US" sz="4116" dirty="0">
                <a:solidFill>
                  <a:srgbClr val="000000"/>
                </a:solidFill>
                <a:latin typeface="Balsamiq Sans"/>
              </a:rPr>
              <a:t> </a:t>
            </a:r>
            <a:r>
              <a:rPr lang="en-US" sz="4116" dirty="0" err="1">
                <a:solidFill>
                  <a:srgbClr val="000000"/>
                </a:solidFill>
                <a:latin typeface="Balsamiq Sans"/>
              </a:rPr>
              <a:t>родительская</a:t>
            </a:r>
            <a:r>
              <a:rPr lang="en-US" sz="4116" dirty="0">
                <a:solidFill>
                  <a:srgbClr val="000000"/>
                </a:solidFill>
                <a:latin typeface="Balsamiq Sans"/>
              </a:rPr>
              <a:t> </a:t>
            </a:r>
            <a:r>
              <a:rPr lang="en-US" sz="4116" dirty="0" err="1">
                <a:solidFill>
                  <a:srgbClr val="000000"/>
                </a:solidFill>
                <a:latin typeface="Balsamiq Sans"/>
              </a:rPr>
              <a:t>любовь</a:t>
            </a:r>
            <a:r>
              <a:rPr lang="en-US" sz="4116" dirty="0">
                <a:solidFill>
                  <a:srgbClr val="000000"/>
                </a:solidFill>
                <a:latin typeface="Balsamiq Sans"/>
              </a:rPr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r="9086" b="94"/>
          <a:stretch>
            <a:fillRect/>
          </a:stretch>
        </p:blipFill>
        <p:spPr>
          <a:xfrm>
            <a:off x="0" y="0"/>
            <a:ext cx="10287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 amt="80000"/>
          </a:blip>
          <a:srcRect t="2979" b="2979"/>
          <a:stretch>
            <a:fillRect/>
          </a:stretch>
        </p:blipFill>
        <p:spPr>
          <a:xfrm>
            <a:off x="-5819776" y="-78341"/>
            <a:ext cx="21669371" cy="366462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alphaModFix amt="80000"/>
          </a:blip>
          <a:srcRect t="2979" b="2979"/>
          <a:stretch>
            <a:fillRect/>
          </a:stretch>
        </p:blipFill>
        <p:spPr>
          <a:xfrm>
            <a:off x="-5572124" y="3368527"/>
            <a:ext cx="21945596" cy="366462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alphaModFix amt="80000"/>
          </a:blip>
          <a:srcRect t="3977" b="3977"/>
          <a:stretch>
            <a:fillRect/>
          </a:stretch>
        </p:blipFill>
        <p:spPr>
          <a:xfrm>
            <a:off x="-5572125" y="6892096"/>
            <a:ext cx="22250395" cy="366462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5138738" y="4513704"/>
            <a:ext cx="9525" cy="755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</a:pPr>
            <a:endParaRPr/>
          </a:p>
        </p:txBody>
      </p:sp>
      <p:sp>
        <p:nvSpPr>
          <p:cNvPr id="7" name="TextBox 7"/>
          <p:cNvSpPr txBox="1"/>
          <p:nvPr/>
        </p:nvSpPr>
        <p:spPr>
          <a:xfrm>
            <a:off x="1028583" y="743961"/>
            <a:ext cx="8213080" cy="721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98"/>
              </a:lnSpc>
              <a:spcBef>
                <a:spcPct val="0"/>
              </a:spcBef>
            </a:pPr>
            <a:r>
              <a:rPr lang="en-US" sz="4213">
                <a:solidFill>
                  <a:srgbClr val="008037"/>
                </a:solidFill>
                <a:latin typeface="Balsamiq Sans"/>
              </a:rPr>
              <a:t>Педагогический такт родителей.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138738" y="3684965"/>
            <a:ext cx="9525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endParaRPr/>
          </a:p>
        </p:txBody>
      </p:sp>
      <p:sp>
        <p:nvSpPr>
          <p:cNvPr id="9" name="TextBox 9"/>
          <p:cNvSpPr txBox="1"/>
          <p:nvPr/>
        </p:nvSpPr>
        <p:spPr>
          <a:xfrm>
            <a:off x="341783" y="1780679"/>
            <a:ext cx="9586680" cy="7408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98"/>
              </a:lnSpc>
              <a:spcBef>
                <a:spcPct val="0"/>
              </a:spcBef>
            </a:pPr>
            <a:r>
              <a:rPr lang="en-US" sz="4213">
                <a:solidFill>
                  <a:srgbClr val="000000"/>
                </a:solidFill>
                <a:latin typeface="Balsamiq Sans"/>
              </a:rPr>
              <a:t>Педагогический такт- это хорошо развитое чувство меры в обращении с детьми. Он выражается в умении найти наиболее близкий путь к чувствам и сознанию детей, выбрать эффективные воспитательные меры воздействия на их личность, учитывая возрастные и индивидуальные особенности, конкретные условия и обстоятельства.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r="9086" b="94"/>
          <a:stretch>
            <a:fillRect/>
          </a:stretch>
        </p:blipFill>
        <p:spPr>
          <a:xfrm>
            <a:off x="0" y="0"/>
            <a:ext cx="10287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 amt="80000"/>
          </a:blip>
          <a:srcRect t="2979" b="2979"/>
          <a:stretch>
            <a:fillRect/>
          </a:stretch>
        </p:blipFill>
        <p:spPr>
          <a:xfrm>
            <a:off x="-5600701" y="-78341"/>
            <a:ext cx="21774149" cy="366462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alphaModFix amt="80000"/>
          </a:blip>
          <a:srcRect t="2979" b="2979"/>
          <a:stretch>
            <a:fillRect/>
          </a:stretch>
        </p:blipFill>
        <p:spPr>
          <a:xfrm>
            <a:off x="-5429248" y="3309249"/>
            <a:ext cx="22002748" cy="366462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alphaModFix amt="80000"/>
          </a:blip>
          <a:srcRect t="3977" b="3977"/>
          <a:stretch>
            <a:fillRect/>
          </a:stretch>
        </p:blipFill>
        <p:spPr>
          <a:xfrm>
            <a:off x="-5429248" y="6798125"/>
            <a:ext cx="22218894" cy="366462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5138738" y="3852506"/>
            <a:ext cx="9525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endParaRPr/>
          </a:p>
        </p:txBody>
      </p:sp>
      <p:sp>
        <p:nvSpPr>
          <p:cNvPr id="7" name="TextBox 7"/>
          <p:cNvSpPr txBox="1"/>
          <p:nvPr/>
        </p:nvSpPr>
        <p:spPr>
          <a:xfrm>
            <a:off x="0" y="764223"/>
            <a:ext cx="10277475" cy="10062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59"/>
              </a:lnSpc>
              <a:spcBef>
                <a:spcPct val="0"/>
              </a:spcBef>
            </a:pPr>
            <a:r>
              <a:rPr lang="en-US" sz="3899" dirty="0">
                <a:solidFill>
                  <a:srgbClr val="000000"/>
                </a:solidFill>
                <a:latin typeface="Balsamiq Sans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Balsamiq Sans"/>
              </a:rPr>
              <a:t>Педагогический</a:t>
            </a:r>
            <a:r>
              <a:rPr lang="en-US" sz="3899" dirty="0">
                <a:solidFill>
                  <a:srgbClr val="000000"/>
                </a:solidFill>
                <a:latin typeface="Balsamiq Sans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Balsamiq Sans"/>
              </a:rPr>
              <a:t>такт</a:t>
            </a:r>
            <a:r>
              <a:rPr lang="en-US" sz="3899" dirty="0">
                <a:solidFill>
                  <a:srgbClr val="000000"/>
                </a:solidFill>
                <a:latin typeface="Balsamiq Sans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Balsamiq Sans"/>
              </a:rPr>
              <a:t>предполагает</a:t>
            </a:r>
            <a:r>
              <a:rPr lang="en-US" sz="3899" dirty="0">
                <a:solidFill>
                  <a:srgbClr val="000000"/>
                </a:solidFill>
                <a:latin typeface="Balsamiq Sans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Balsamiq Sans"/>
              </a:rPr>
              <a:t>соблюдение</a:t>
            </a:r>
            <a:r>
              <a:rPr lang="en-US" sz="3899" dirty="0">
                <a:solidFill>
                  <a:srgbClr val="000000"/>
                </a:solidFill>
                <a:latin typeface="Balsamiq Sans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Balsamiq Sans"/>
              </a:rPr>
              <a:t>равновесия</a:t>
            </a:r>
            <a:r>
              <a:rPr lang="en-US" sz="3899" dirty="0">
                <a:solidFill>
                  <a:srgbClr val="000000"/>
                </a:solidFill>
                <a:latin typeface="Balsamiq Sans"/>
              </a:rPr>
              <a:t> в </a:t>
            </a:r>
            <a:r>
              <a:rPr lang="en-US" sz="3899" dirty="0" err="1">
                <a:solidFill>
                  <a:srgbClr val="000000"/>
                </a:solidFill>
                <a:latin typeface="Balsamiq Sans"/>
              </a:rPr>
              <a:t>любви</a:t>
            </a:r>
            <a:r>
              <a:rPr lang="en-US" sz="3899" dirty="0">
                <a:solidFill>
                  <a:srgbClr val="000000"/>
                </a:solidFill>
                <a:latin typeface="Balsamiq Sans"/>
              </a:rPr>
              <a:t> и </a:t>
            </a:r>
            <a:r>
              <a:rPr lang="en-US" sz="3899" dirty="0" err="1">
                <a:solidFill>
                  <a:srgbClr val="000000"/>
                </a:solidFill>
                <a:latin typeface="Balsamiq Sans"/>
              </a:rPr>
              <a:t>строгости</a:t>
            </a:r>
            <a:r>
              <a:rPr lang="en-US" sz="3899" dirty="0">
                <a:solidFill>
                  <a:srgbClr val="000000"/>
                </a:solidFill>
                <a:latin typeface="Balsamiq Sans"/>
              </a:rPr>
              <a:t>, </a:t>
            </a:r>
            <a:r>
              <a:rPr lang="en-US" sz="3899" dirty="0" err="1">
                <a:solidFill>
                  <a:srgbClr val="000000"/>
                </a:solidFill>
                <a:latin typeface="Balsamiq Sans"/>
              </a:rPr>
              <a:t>знание</a:t>
            </a:r>
            <a:r>
              <a:rPr lang="en-US" sz="3899" dirty="0">
                <a:solidFill>
                  <a:srgbClr val="000000"/>
                </a:solidFill>
                <a:latin typeface="Balsamiq Sans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Balsamiq Sans"/>
              </a:rPr>
              <a:t>действительных</a:t>
            </a:r>
            <a:r>
              <a:rPr lang="en-US" sz="3899" dirty="0">
                <a:solidFill>
                  <a:srgbClr val="000000"/>
                </a:solidFill>
                <a:latin typeface="Balsamiq Sans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Balsamiq Sans"/>
              </a:rPr>
              <a:t>мотивов</a:t>
            </a:r>
            <a:r>
              <a:rPr lang="en-US" sz="3899" dirty="0">
                <a:solidFill>
                  <a:srgbClr val="000000"/>
                </a:solidFill>
                <a:latin typeface="Balsamiq Sans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Balsamiq Sans"/>
              </a:rPr>
              <a:t>поступков</a:t>
            </a:r>
            <a:r>
              <a:rPr lang="en-US" sz="3899" dirty="0">
                <a:solidFill>
                  <a:srgbClr val="000000"/>
                </a:solidFill>
                <a:latin typeface="Balsamiq Sans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Balsamiq Sans"/>
              </a:rPr>
              <a:t>детей</a:t>
            </a:r>
            <a:r>
              <a:rPr lang="en-US" sz="3899" dirty="0">
                <a:solidFill>
                  <a:srgbClr val="000000"/>
                </a:solidFill>
                <a:latin typeface="Balsamiq Sans"/>
              </a:rPr>
              <a:t>, </a:t>
            </a:r>
            <a:r>
              <a:rPr lang="en-US" sz="3899" dirty="0" err="1">
                <a:solidFill>
                  <a:srgbClr val="000000"/>
                </a:solidFill>
                <a:latin typeface="Balsamiq Sans"/>
              </a:rPr>
              <a:t>верное</a:t>
            </a:r>
            <a:r>
              <a:rPr lang="en-US" sz="3899" dirty="0">
                <a:solidFill>
                  <a:srgbClr val="000000"/>
                </a:solidFill>
                <a:latin typeface="Balsamiq Sans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Balsamiq Sans"/>
              </a:rPr>
              <a:t>соотношение</a:t>
            </a:r>
            <a:r>
              <a:rPr lang="en-US" sz="3899" dirty="0">
                <a:solidFill>
                  <a:srgbClr val="000000"/>
                </a:solidFill>
                <a:latin typeface="Balsamiq Sans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Balsamiq Sans"/>
              </a:rPr>
              <a:t>требовательности</a:t>
            </a:r>
            <a:r>
              <a:rPr lang="en-US" sz="3899" dirty="0">
                <a:solidFill>
                  <a:srgbClr val="000000"/>
                </a:solidFill>
                <a:latin typeface="Balsamiq Sans"/>
              </a:rPr>
              <a:t> с </a:t>
            </a:r>
            <a:r>
              <a:rPr lang="en-US" sz="3899" dirty="0" err="1">
                <a:solidFill>
                  <a:srgbClr val="000000"/>
                </a:solidFill>
                <a:latin typeface="Balsamiq Sans"/>
              </a:rPr>
              <a:t>уважением</a:t>
            </a:r>
            <a:r>
              <a:rPr lang="en-US" sz="3899" dirty="0">
                <a:solidFill>
                  <a:srgbClr val="000000"/>
                </a:solidFill>
                <a:latin typeface="Balsamiq Sans"/>
              </a:rPr>
              <a:t> к </a:t>
            </a:r>
            <a:r>
              <a:rPr lang="en-US" sz="3899" dirty="0" err="1">
                <a:solidFill>
                  <a:srgbClr val="000000"/>
                </a:solidFill>
                <a:latin typeface="Balsamiq Sans"/>
              </a:rPr>
              <a:t>достоинству</a:t>
            </a:r>
            <a:r>
              <a:rPr lang="en-US" sz="3899" dirty="0">
                <a:solidFill>
                  <a:srgbClr val="000000"/>
                </a:solidFill>
                <a:latin typeface="Balsamiq Sans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Balsamiq Sans"/>
              </a:rPr>
              <a:t>личности</a:t>
            </a:r>
            <a:r>
              <a:rPr lang="en-US" sz="3899" dirty="0">
                <a:solidFill>
                  <a:srgbClr val="000000"/>
                </a:solidFill>
                <a:latin typeface="Balsamiq Sans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Balsamiq Sans"/>
              </a:rPr>
              <a:t>ребенка</a:t>
            </a:r>
            <a:r>
              <a:rPr lang="en-US" sz="3899" dirty="0">
                <a:solidFill>
                  <a:srgbClr val="000000"/>
                </a:solidFill>
                <a:latin typeface="Balsamiq Sans"/>
              </a:rPr>
              <a:t>. </a:t>
            </a:r>
            <a:r>
              <a:rPr lang="en-US" sz="3899" dirty="0" err="1">
                <a:solidFill>
                  <a:srgbClr val="000000"/>
                </a:solidFill>
                <a:latin typeface="Balsamiq Sans"/>
              </a:rPr>
              <a:t>Такт</a:t>
            </a:r>
            <a:r>
              <a:rPr lang="en-US" sz="3899" dirty="0">
                <a:solidFill>
                  <a:srgbClr val="000000"/>
                </a:solidFill>
                <a:latin typeface="Balsamiq Sans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Balsamiq Sans"/>
              </a:rPr>
              <a:t>родителей</a:t>
            </a:r>
            <a:r>
              <a:rPr lang="en-US" sz="3899" dirty="0">
                <a:solidFill>
                  <a:srgbClr val="000000"/>
                </a:solidFill>
                <a:latin typeface="Balsamiq Sans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Balsamiq Sans"/>
              </a:rPr>
              <a:t>тесно</a:t>
            </a:r>
            <a:r>
              <a:rPr lang="en-US" sz="3899" dirty="0">
                <a:solidFill>
                  <a:srgbClr val="000000"/>
                </a:solidFill>
                <a:latin typeface="Balsamiq Sans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Balsamiq Sans"/>
              </a:rPr>
              <a:t>связан</a:t>
            </a:r>
            <a:r>
              <a:rPr lang="en-US" sz="3899" dirty="0">
                <a:solidFill>
                  <a:srgbClr val="000000"/>
                </a:solidFill>
                <a:latin typeface="Balsamiq Sans"/>
              </a:rPr>
              <a:t> с </a:t>
            </a:r>
            <a:r>
              <a:rPr lang="en-US" sz="3899" dirty="0" err="1">
                <a:solidFill>
                  <a:srgbClr val="000000"/>
                </a:solidFill>
                <a:latin typeface="Balsamiq Sans"/>
              </a:rPr>
              <a:t>тактом</a:t>
            </a:r>
            <a:r>
              <a:rPr lang="en-US" sz="3899" dirty="0">
                <a:solidFill>
                  <a:srgbClr val="000000"/>
                </a:solidFill>
                <a:latin typeface="Balsamiq Sans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Balsamiq Sans"/>
              </a:rPr>
              <a:t>детей</a:t>
            </a:r>
            <a:r>
              <a:rPr lang="en-US" sz="3899" dirty="0">
                <a:solidFill>
                  <a:srgbClr val="000000"/>
                </a:solidFill>
                <a:latin typeface="Balsamiq Sans"/>
              </a:rPr>
              <a:t>- с </a:t>
            </a:r>
            <a:r>
              <a:rPr lang="en-US" sz="3899" dirty="0" err="1">
                <a:solidFill>
                  <a:srgbClr val="000000"/>
                </a:solidFill>
                <a:latin typeface="Balsamiq Sans"/>
              </a:rPr>
              <a:t>ответным</a:t>
            </a:r>
            <a:r>
              <a:rPr lang="en-US" sz="3899" dirty="0">
                <a:solidFill>
                  <a:srgbClr val="000000"/>
                </a:solidFill>
                <a:latin typeface="Balsamiq Sans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Balsamiq Sans"/>
              </a:rPr>
              <a:t>чувством</a:t>
            </a:r>
            <a:r>
              <a:rPr lang="en-US" sz="3899" dirty="0">
                <a:solidFill>
                  <a:srgbClr val="000000"/>
                </a:solidFill>
                <a:latin typeface="Balsamiq Sans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Balsamiq Sans"/>
              </a:rPr>
              <a:t>меры</a:t>
            </a:r>
            <a:r>
              <a:rPr lang="en-US" sz="3899" dirty="0">
                <a:solidFill>
                  <a:srgbClr val="000000"/>
                </a:solidFill>
                <a:latin typeface="Balsamiq Sans"/>
              </a:rPr>
              <a:t> в </a:t>
            </a:r>
            <a:r>
              <a:rPr lang="en-US" sz="3899" dirty="0" err="1">
                <a:solidFill>
                  <a:srgbClr val="000000"/>
                </a:solidFill>
                <a:latin typeface="Balsamiq Sans"/>
              </a:rPr>
              <a:t>поведении</a:t>
            </a:r>
            <a:r>
              <a:rPr lang="en-US" sz="3899" dirty="0">
                <a:solidFill>
                  <a:srgbClr val="000000"/>
                </a:solidFill>
                <a:latin typeface="Balsamiq Sans"/>
              </a:rPr>
              <a:t>, </a:t>
            </a:r>
            <a:r>
              <a:rPr lang="en-US" sz="3899" dirty="0" err="1">
                <a:solidFill>
                  <a:srgbClr val="000000"/>
                </a:solidFill>
                <a:latin typeface="Balsamiq Sans"/>
              </a:rPr>
              <a:t>основанном</a:t>
            </a:r>
            <a:r>
              <a:rPr lang="en-US" sz="3899" dirty="0">
                <a:solidFill>
                  <a:srgbClr val="000000"/>
                </a:solidFill>
                <a:latin typeface="Balsamiq Sans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Balsamiq Sans"/>
              </a:rPr>
              <a:t>на</a:t>
            </a:r>
            <a:r>
              <a:rPr lang="en-US" sz="3899" dirty="0">
                <a:solidFill>
                  <a:srgbClr val="000000"/>
                </a:solidFill>
                <a:latin typeface="Balsamiq Sans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Balsamiq Sans"/>
              </a:rPr>
              <a:t>чутком</a:t>
            </a:r>
            <a:r>
              <a:rPr lang="en-US" sz="3899" dirty="0">
                <a:solidFill>
                  <a:srgbClr val="000000"/>
                </a:solidFill>
                <a:latin typeface="Balsamiq Sans"/>
              </a:rPr>
              <a:t> и </a:t>
            </a:r>
            <a:r>
              <a:rPr lang="en-US" sz="3899" dirty="0" err="1">
                <a:solidFill>
                  <a:srgbClr val="000000"/>
                </a:solidFill>
                <a:latin typeface="Balsamiq Sans"/>
              </a:rPr>
              <a:t>внимательном</a:t>
            </a:r>
            <a:r>
              <a:rPr lang="en-US" sz="3899" dirty="0">
                <a:solidFill>
                  <a:srgbClr val="000000"/>
                </a:solidFill>
                <a:latin typeface="Balsamiq Sans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Balsamiq Sans"/>
              </a:rPr>
              <a:t>отношении</a:t>
            </a:r>
            <a:r>
              <a:rPr lang="en-US" sz="3899" dirty="0">
                <a:solidFill>
                  <a:srgbClr val="000000"/>
                </a:solidFill>
                <a:latin typeface="Balsamiq Sans"/>
              </a:rPr>
              <a:t> к </a:t>
            </a:r>
            <a:r>
              <a:rPr lang="en-US" sz="3899" dirty="0" err="1">
                <a:solidFill>
                  <a:srgbClr val="000000"/>
                </a:solidFill>
                <a:latin typeface="Balsamiq Sans"/>
              </a:rPr>
              <a:t>людям</a:t>
            </a:r>
            <a:r>
              <a:rPr lang="en-US" sz="3899" dirty="0">
                <a:solidFill>
                  <a:srgbClr val="000000"/>
                </a:solidFill>
                <a:latin typeface="Balsamiq Sans"/>
              </a:rPr>
              <a:t>. </a:t>
            </a:r>
            <a:r>
              <a:rPr lang="en-US" sz="3899" dirty="0" err="1">
                <a:solidFill>
                  <a:srgbClr val="000000"/>
                </a:solidFill>
                <a:latin typeface="Balsamiq Sans"/>
              </a:rPr>
              <a:t>Вначале</a:t>
            </a:r>
            <a:r>
              <a:rPr lang="en-US" sz="3899" dirty="0">
                <a:solidFill>
                  <a:srgbClr val="000000"/>
                </a:solidFill>
                <a:latin typeface="Balsamiq Sans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Balsamiq Sans"/>
              </a:rPr>
              <a:t>он</a:t>
            </a:r>
            <a:r>
              <a:rPr lang="en-US" sz="3899" dirty="0">
                <a:solidFill>
                  <a:srgbClr val="000000"/>
                </a:solidFill>
                <a:latin typeface="Balsamiq Sans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Balsamiq Sans"/>
              </a:rPr>
              <a:t>проявляется</a:t>
            </a:r>
            <a:r>
              <a:rPr lang="en-US" sz="3899" dirty="0">
                <a:solidFill>
                  <a:srgbClr val="000000"/>
                </a:solidFill>
                <a:latin typeface="Balsamiq Sans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Balsamiq Sans"/>
              </a:rPr>
              <a:t>как</a:t>
            </a:r>
            <a:r>
              <a:rPr lang="en-US" sz="3899" dirty="0">
                <a:solidFill>
                  <a:srgbClr val="000000"/>
                </a:solidFill>
                <a:latin typeface="Balsamiq Sans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Balsamiq Sans"/>
              </a:rPr>
              <a:t>подражание</a:t>
            </a:r>
            <a:r>
              <a:rPr lang="en-US" sz="3899" dirty="0">
                <a:solidFill>
                  <a:srgbClr val="000000"/>
                </a:solidFill>
                <a:latin typeface="Balsamiq Sans"/>
              </a:rPr>
              <a:t>, </a:t>
            </a:r>
            <a:r>
              <a:rPr lang="en-US" sz="3899" dirty="0" err="1">
                <a:solidFill>
                  <a:srgbClr val="000000"/>
                </a:solidFill>
                <a:latin typeface="Balsamiq Sans"/>
              </a:rPr>
              <a:t>вызванное</a:t>
            </a:r>
            <a:r>
              <a:rPr lang="en-US" sz="3899" dirty="0">
                <a:solidFill>
                  <a:srgbClr val="000000"/>
                </a:solidFill>
                <a:latin typeface="Balsamiq Sans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Balsamiq Sans"/>
              </a:rPr>
              <a:t>примером</a:t>
            </a:r>
            <a:r>
              <a:rPr lang="en-US" sz="3899" dirty="0">
                <a:solidFill>
                  <a:srgbClr val="000000"/>
                </a:solidFill>
                <a:latin typeface="Balsamiq Sans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Balsamiq Sans"/>
              </a:rPr>
              <a:t>старших</a:t>
            </a:r>
            <a:r>
              <a:rPr lang="en-US" sz="3899" dirty="0">
                <a:solidFill>
                  <a:srgbClr val="000000"/>
                </a:solidFill>
                <a:latin typeface="Balsamiq Sans"/>
              </a:rPr>
              <a:t>, а </a:t>
            </a:r>
            <a:r>
              <a:rPr lang="en-US" sz="3899" dirty="0" err="1">
                <a:solidFill>
                  <a:srgbClr val="000000"/>
                </a:solidFill>
                <a:latin typeface="Balsamiq Sans"/>
              </a:rPr>
              <a:t>позже</a:t>
            </a:r>
            <a:r>
              <a:rPr lang="en-US" sz="3899" dirty="0">
                <a:solidFill>
                  <a:srgbClr val="000000"/>
                </a:solidFill>
                <a:latin typeface="Balsamiq Sans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Balsamiq Sans"/>
              </a:rPr>
              <a:t>становится</a:t>
            </a:r>
            <a:r>
              <a:rPr lang="en-US" sz="3899" dirty="0">
                <a:solidFill>
                  <a:srgbClr val="000000"/>
                </a:solidFill>
                <a:latin typeface="Balsamiq Sans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Balsamiq Sans"/>
              </a:rPr>
              <a:t>привычкой</a:t>
            </a:r>
            <a:r>
              <a:rPr lang="en-US" sz="3899" dirty="0">
                <a:solidFill>
                  <a:srgbClr val="000000"/>
                </a:solidFill>
                <a:latin typeface="Balsamiq Sans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Balsamiq Sans"/>
              </a:rPr>
              <a:t>вести</a:t>
            </a:r>
            <a:r>
              <a:rPr lang="en-US" sz="3899" dirty="0">
                <a:solidFill>
                  <a:srgbClr val="000000"/>
                </a:solidFill>
                <a:latin typeface="Balsamiq Sans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Balsamiq Sans"/>
              </a:rPr>
              <a:t>себя</a:t>
            </a:r>
            <a:r>
              <a:rPr lang="en-US" sz="3899" dirty="0">
                <a:solidFill>
                  <a:srgbClr val="000000"/>
                </a:solidFill>
                <a:latin typeface="Balsamiq Sans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Balsamiq Sans"/>
              </a:rPr>
              <a:t>тактично</a:t>
            </a:r>
            <a:r>
              <a:rPr lang="en-US" sz="3899" dirty="0">
                <a:solidFill>
                  <a:srgbClr val="000000"/>
                </a:solidFill>
                <a:latin typeface="Balsamiq Sans"/>
              </a:rPr>
              <a:t>.</a:t>
            </a:r>
          </a:p>
          <a:p>
            <a:pPr algn="ctr">
              <a:lnSpc>
                <a:spcPts val="4619"/>
              </a:lnSpc>
              <a:spcBef>
                <a:spcPct val="0"/>
              </a:spcBef>
            </a:pPr>
            <a:endParaRPr lang="en-US" sz="3899" dirty="0">
              <a:solidFill>
                <a:srgbClr val="000000"/>
              </a:solidFill>
              <a:latin typeface="Balsamiq Sans"/>
            </a:endParaRPr>
          </a:p>
          <a:p>
            <a:pPr algn="ctr">
              <a:lnSpc>
                <a:spcPts val="4619"/>
              </a:lnSpc>
              <a:spcBef>
                <a:spcPct val="0"/>
              </a:spcBef>
            </a:pPr>
            <a:endParaRPr lang="en-US" sz="3899" dirty="0">
              <a:solidFill>
                <a:srgbClr val="000000"/>
              </a:solidFill>
              <a:latin typeface="Balsamiq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r="9086" b="94"/>
          <a:stretch>
            <a:fillRect/>
          </a:stretch>
        </p:blipFill>
        <p:spPr>
          <a:xfrm>
            <a:off x="0" y="0"/>
            <a:ext cx="10287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 amt="80000"/>
          </a:blip>
          <a:srcRect t="2979" b="2979"/>
          <a:stretch>
            <a:fillRect/>
          </a:stretch>
        </p:blipFill>
        <p:spPr>
          <a:xfrm>
            <a:off x="-5600700" y="-78341"/>
            <a:ext cx="21421725" cy="366462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alphaModFix amt="80000"/>
          </a:blip>
          <a:srcRect t="2979" b="2979"/>
          <a:stretch>
            <a:fillRect/>
          </a:stretch>
        </p:blipFill>
        <p:spPr>
          <a:xfrm>
            <a:off x="-5338689" y="3414735"/>
            <a:ext cx="21640799" cy="357767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alphaModFix amt="80000"/>
          </a:blip>
          <a:srcRect t="3977" b="3977"/>
          <a:stretch>
            <a:fillRect/>
          </a:stretch>
        </p:blipFill>
        <p:spPr>
          <a:xfrm>
            <a:off x="-5372100" y="6836114"/>
            <a:ext cx="22097998" cy="366462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5138738" y="4723130"/>
            <a:ext cx="9525" cy="755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</a:pPr>
            <a:endParaRPr/>
          </a:p>
        </p:txBody>
      </p:sp>
      <p:sp>
        <p:nvSpPr>
          <p:cNvPr id="7" name="TextBox 7"/>
          <p:cNvSpPr txBox="1"/>
          <p:nvPr/>
        </p:nvSpPr>
        <p:spPr>
          <a:xfrm>
            <a:off x="1803911" y="409234"/>
            <a:ext cx="6344096" cy="788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39"/>
              </a:lnSpc>
              <a:spcBef>
                <a:spcPct val="0"/>
              </a:spcBef>
            </a:pPr>
            <a:r>
              <a:rPr lang="en-US" sz="4599">
                <a:solidFill>
                  <a:srgbClr val="008037"/>
                </a:solidFill>
                <a:latin typeface="Balsamiq Sans"/>
              </a:rPr>
              <a:t>Культура быта в семье.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138738" y="2780245"/>
            <a:ext cx="9525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endParaRPr/>
          </a:p>
        </p:txBody>
      </p:sp>
      <p:sp>
        <p:nvSpPr>
          <p:cNvPr id="9" name="TextBox 9"/>
          <p:cNvSpPr txBox="1"/>
          <p:nvPr/>
        </p:nvSpPr>
        <p:spPr>
          <a:xfrm>
            <a:off x="190500" y="1606504"/>
            <a:ext cx="9761419" cy="83137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39"/>
              </a:lnSpc>
              <a:spcBef>
                <a:spcPct val="0"/>
              </a:spcBef>
            </a:pPr>
            <a:r>
              <a:rPr lang="en-US" sz="3599" dirty="0">
                <a:solidFill>
                  <a:srgbClr val="000000"/>
                </a:solidFill>
                <a:latin typeface="Balsamiq Sans"/>
              </a:rPr>
              <a:t>В </a:t>
            </a:r>
            <a:r>
              <a:rPr lang="en-US" sz="3599" dirty="0" err="1">
                <a:solidFill>
                  <a:srgbClr val="000000"/>
                </a:solidFill>
                <a:latin typeface="Balsamiq Sans"/>
              </a:rPr>
              <a:t>понятие</a:t>
            </a:r>
            <a:r>
              <a:rPr lang="en-US" sz="3599" dirty="0">
                <a:solidFill>
                  <a:srgbClr val="000000"/>
                </a:solidFill>
                <a:latin typeface="Balsamiq Sans"/>
              </a:rPr>
              <a:t> </a:t>
            </a:r>
            <a:r>
              <a:rPr lang="en-US" sz="3599" dirty="0" err="1">
                <a:solidFill>
                  <a:srgbClr val="000000"/>
                </a:solidFill>
                <a:latin typeface="Balsamiq Sans"/>
              </a:rPr>
              <a:t>культурного</a:t>
            </a:r>
            <a:r>
              <a:rPr lang="en-US" sz="3599" dirty="0">
                <a:solidFill>
                  <a:srgbClr val="000000"/>
                </a:solidFill>
                <a:latin typeface="Balsamiq Sans"/>
              </a:rPr>
              <a:t> </a:t>
            </a:r>
            <a:r>
              <a:rPr lang="en-US" sz="3599" dirty="0" err="1">
                <a:solidFill>
                  <a:srgbClr val="000000"/>
                </a:solidFill>
                <a:latin typeface="Balsamiq Sans"/>
              </a:rPr>
              <a:t>быта</a:t>
            </a:r>
            <a:r>
              <a:rPr lang="en-US" sz="3599" dirty="0">
                <a:solidFill>
                  <a:srgbClr val="000000"/>
                </a:solidFill>
                <a:latin typeface="Balsamiq Sans"/>
              </a:rPr>
              <a:t> </a:t>
            </a:r>
            <a:r>
              <a:rPr lang="en-US" sz="3599" dirty="0" err="1">
                <a:solidFill>
                  <a:srgbClr val="000000"/>
                </a:solidFill>
                <a:latin typeface="Balsamiq Sans"/>
              </a:rPr>
              <a:t>включаются</a:t>
            </a:r>
            <a:r>
              <a:rPr lang="en-US" sz="3599" dirty="0">
                <a:solidFill>
                  <a:srgbClr val="000000"/>
                </a:solidFill>
                <a:latin typeface="Balsamiq Sans"/>
              </a:rPr>
              <a:t> </a:t>
            </a:r>
            <a:r>
              <a:rPr lang="en-US" sz="3599" dirty="0" err="1">
                <a:solidFill>
                  <a:srgbClr val="000000"/>
                </a:solidFill>
                <a:latin typeface="Balsamiq Sans"/>
              </a:rPr>
              <a:t>правильные</a:t>
            </a:r>
            <a:r>
              <a:rPr lang="en-US" sz="3599" dirty="0">
                <a:solidFill>
                  <a:srgbClr val="000000"/>
                </a:solidFill>
                <a:latin typeface="Balsamiq Sans"/>
              </a:rPr>
              <a:t> </a:t>
            </a:r>
            <a:r>
              <a:rPr lang="en-US" sz="3599" dirty="0" err="1">
                <a:solidFill>
                  <a:srgbClr val="000000"/>
                </a:solidFill>
                <a:latin typeface="Balsamiq Sans"/>
              </a:rPr>
              <a:t>взаимоотношения</a:t>
            </a:r>
            <a:r>
              <a:rPr lang="en-US" sz="3599" dirty="0">
                <a:solidFill>
                  <a:srgbClr val="000000"/>
                </a:solidFill>
                <a:latin typeface="Balsamiq Sans"/>
              </a:rPr>
              <a:t> </a:t>
            </a:r>
            <a:r>
              <a:rPr lang="en-US" sz="3599" dirty="0" err="1">
                <a:solidFill>
                  <a:srgbClr val="000000"/>
                </a:solidFill>
                <a:latin typeface="Balsamiq Sans"/>
              </a:rPr>
              <a:t>между</a:t>
            </a:r>
            <a:r>
              <a:rPr lang="en-US" sz="3599" dirty="0">
                <a:solidFill>
                  <a:srgbClr val="000000"/>
                </a:solidFill>
                <a:latin typeface="Balsamiq Sans"/>
              </a:rPr>
              <a:t> </a:t>
            </a:r>
            <a:r>
              <a:rPr lang="en-US" sz="3599" dirty="0" err="1">
                <a:solidFill>
                  <a:srgbClr val="000000"/>
                </a:solidFill>
                <a:latin typeface="Balsamiq Sans"/>
              </a:rPr>
              <a:t>членами</a:t>
            </a:r>
            <a:r>
              <a:rPr lang="en-US" sz="3599" dirty="0">
                <a:solidFill>
                  <a:srgbClr val="000000"/>
                </a:solidFill>
                <a:latin typeface="Balsamiq Sans"/>
              </a:rPr>
              <a:t> </a:t>
            </a:r>
            <a:r>
              <a:rPr lang="en-US" sz="3599" dirty="0" err="1">
                <a:solidFill>
                  <a:srgbClr val="000000"/>
                </a:solidFill>
                <a:latin typeface="Balsamiq Sans"/>
              </a:rPr>
              <a:t>семьи</a:t>
            </a:r>
            <a:r>
              <a:rPr lang="en-US" sz="3599" dirty="0">
                <a:solidFill>
                  <a:srgbClr val="000000"/>
                </a:solidFill>
                <a:latin typeface="Balsamiq Sans"/>
              </a:rPr>
              <a:t>, </a:t>
            </a:r>
            <a:r>
              <a:rPr lang="en-US" sz="3599" dirty="0" err="1">
                <a:solidFill>
                  <a:srgbClr val="000000"/>
                </a:solidFill>
                <a:latin typeface="Balsamiq Sans"/>
              </a:rPr>
              <a:t>уважение</a:t>
            </a:r>
            <a:r>
              <a:rPr lang="en-US" sz="3599" dirty="0">
                <a:solidFill>
                  <a:srgbClr val="000000"/>
                </a:solidFill>
                <a:latin typeface="Balsamiq Sans"/>
              </a:rPr>
              <a:t> </a:t>
            </a:r>
            <a:r>
              <a:rPr lang="en-US" sz="3599" dirty="0" err="1">
                <a:solidFill>
                  <a:srgbClr val="000000"/>
                </a:solidFill>
                <a:latin typeface="Balsamiq Sans"/>
              </a:rPr>
              <a:t>друг</a:t>
            </a:r>
            <a:r>
              <a:rPr lang="en-US" sz="3599" dirty="0">
                <a:solidFill>
                  <a:srgbClr val="000000"/>
                </a:solidFill>
                <a:latin typeface="Balsamiq Sans"/>
              </a:rPr>
              <a:t> </a:t>
            </a:r>
            <a:r>
              <a:rPr lang="en-US" sz="3599" dirty="0" err="1">
                <a:solidFill>
                  <a:srgbClr val="000000"/>
                </a:solidFill>
                <a:latin typeface="Balsamiq Sans"/>
              </a:rPr>
              <a:t>друга</a:t>
            </a:r>
            <a:r>
              <a:rPr lang="en-US" sz="3599" dirty="0">
                <a:solidFill>
                  <a:srgbClr val="000000"/>
                </a:solidFill>
                <a:latin typeface="Balsamiq Sans"/>
              </a:rPr>
              <a:t>, а </a:t>
            </a:r>
            <a:r>
              <a:rPr lang="en-US" sz="3599" dirty="0" err="1">
                <a:solidFill>
                  <a:srgbClr val="000000"/>
                </a:solidFill>
                <a:latin typeface="Balsamiq Sans"/>
              </a:rPr>
              <a:t>также</a:t>
            </a:r>
            <a:r>
              <a:rPr lang="en-US" sz="3599" dirty="0">
                <a:solidFill>
                  <a:srgbClr val="000000"/>
                </a:solidFill>
                <a:latin typeface="Balsamiq Sans"/>
              </a:rPr>
              <a:t> </a:t>
            </a:r>
            <a:r>
              <a:rPr lang="en-US" sz="3599" dirty="0" err="1">
                <a:solidFill>
                  <a:srgbClr val="000000"/>
                </a:solidFill>
                <a:latin typeface="Balsamiq Sans"/>
              </a:rPr>
              <a:t>разумная</a:t>
            </a:r>
            <a:r>
              <a:rPr lang="en-US" sz="3599" dirty="0">
                <a:solidFill>
                  <a:srgbClr val="000000"/>
                </a:solidFill>
                <a:latin typeface="Balsamiq Sans"/>
              </a:rPr>
              <a:t> </a:t>
            </a:r>
            <a:r>
              <a:rPr lang="en-US" sz="3599" dirty="0" err="1">
                <a:solidFill>
                  <a:srgbClr val="000000"/>
                </a:solidFill>
                <a:latin typeface="Balsamiq Sans"/>
              </a:rPr>
              <a:t>организация</a:t>
            </a:r>
            <a:r>
              <a:rPr lang="en-US" sz="3599" dirty="0">
                <a:solidFill>
                  <a:srgbClr val="000000"/>
                </a:solidFill>
                <a:latin typeface="Balsamiq Sans"/>
              </a:rPr>
              <a:t> </a:t>
            </a:r>
            <a:r>
              <a:rPr lang="en-US" sz="3599" dirty="0" err="1">
                <a:solidFill>
                  <a:srgbClr val="000000"/>
                </a:solidFill>
                <a:latin typeface="Balsamiq Sans"/>
              </a:rPr>
              <a:t>всей</a:t>
            </a:r>
            <a:r>
              <a:rPr lang="en-US" sz="3599" dirty="0">
                <a:solidFill>
                  <a:srgbClr val="000000"/>
                </a:solidFill>
                <a:latin typeface="Balsamiq Sans"/>
              </a:rPr>
              <a:t> </a:t>
            </a:r>
            <a:r>
              <a:rPr lang="en-US" sz="3599" dirty="0" err="1">
                <a:solidFill>
                  <a:srgbClr val="000000"/>
                </a:solidFill>
                <a:latin typeface="Balsamiq Sans"/>
              </a:rPr>
              <a:t>жизни</a:t>
            </a:r>
            <a:r>
              <a:rPr lang="en-US" sz="3599" dirty="0">
                <a:solidFill>
                  <a:srgbClr val="000000"/>
                </a:solidFill>
                <a:latin typeface="Balsamiq Sans"/>
              </a:rPr>
              <a:t> </a:t>
            </a:r>
            <a:r>
              <a:rPr lang="en-US" sz="3599" dirty="0" err="1">
                <a:solidFill>
                  <a:srgbClr val="000000"/>
                </a:solidFill>
                <a:latin typeface="Balsamiq Sans"/>
              </a:rPr>
              <a:t>семьи</a:t>
            </a:r>
            <a:r>
              <a:rPr lang="en-US" sz="3599" dirty="0">
                <a:solidFill>
                  <a:srgbClr val="000000"/>
                </a:solidFill>
                <a:latin typeface="Balsamiq Sans"/>
              </a:rPr>
              <a:t>. </a:t>
            </a:r>
            <a:r>
              <a:rPr lang="en-US" sz="3599" dirty="0" err="1">
                <a:solidFill>
                  <a:srgbClr val="000000"/>
                </a:solidFill>
                <a:latin typeface="Balsamiq Sans"/>
              </a:rPr>
              <a:t>При</a:t>
            </a:r>
            <a:r>
              <a:rPr lang="en-US" sz="3599" dirty="0">
                <a:solidFill>
                  <a:srgbClr val="000000"/>
                </a:solidFill>
                <a:latin typeface="Balsamiq Sans"/>
              </a:rPr>
              <a:t> </a:t>
            </a:r>
            <a:r>
              <a:rPr lang="en-US" sz="3599" dirty="0" err="1">
                <a:solidFill>
                  <a:srgbClr val="000000"/>
                </a:solidFill>
                <a:latin typeface="Balsamiq Sans"/>
              </a:rPr>
              <a:t>этом</a:t>
            </a:r>
            <a:r>
              <a:rPr lang="en-US" sz="3599" dirty="0">
                <a:solidFill>
                  <a:srgbClr val="000000"/>
                </a:solidFill>
                <a:latin typeface="Balsamiq Sans"/>
              </a:rPr>
              <a:t> </a:t>
            </a:r>
            <a:r>
              <a:rPr lang="en-US" sz="3599" dirty="0" err="1">
                <a:solidFill>
                  <a:srgbClr val="000000"/>
                </a:solidFill>
                <a:latin typeface="Balsamiq Sans"/>
              </a:rPr>
              <a:t>дети</a:t>
            </a:r>
            <a:r>
              <a:rPr lang="en-US" sz="3599" dirty="0">
                <a:solidFill>
                  <a:srgbClr val="000000"/>
                </a:solidFill>
                <a:latin typeface="Balsamiq Sans"/>
              </a:rPr>
              <a:t> </a:t>
            </a:r>
            <a:r>
              <a:rPr lang="en-US" sz="3599" dirty="0" err="1">
                <a:solidFill>
                  <a:srgbClr val="000000"/>
                </a:solidFill>
                <a:latin typeface="Balsamiq Sans"/>
              </a:rPr>
              <a:t>учатся</a:t>
            </a:r>
            <a:r>
              <a:rPr lang="en-US" sz="3599" dirty="0">
                <a:solidFill>
                  <a:srgbClr val="000000"/>
                </a:solidFill>
                <a:latin typeface="Balsamiq Sans"/>
              </a:rPr>
              <a:t> </a:t>
            </a:r>
            <a:r>
              <a:rPr lang="en-US" sz="3599" dirty="0" err="1">
                <a:solidFill>
                  <a:srgbClr val="000000"/>
                </a:solidFill>
                <a:latin typeface="Balsamiq Sans"/>
              </a:rPr>
              <a:t>самостоятельно</a:t>
            </a:r>
            <a:r>
              <a:rPr lang="en-US" sz="3599" dirty="0">
                <a:solidFill>
                  <a:srgbClr val="000000"/>
                </a:solidFill>
                <a:latin typeface="Balsamiq Sans"/>
              </a:rPr>
              <a:t> </a:t>
            </a:r>
            <a:r>
              <a:rPr lang="en-US" sz="3599" dirty="0" err="1">
                <a:solidFill>
                  <a:srgbClr val="000000"/>
                </a:solidFill>
                <a:latin typeface="Balsamiq Sans"/>
              </a:rPr>
              <a:t>рассуждать</a:t>
            </a:r>
            <a:r>
              <a:rPr lang="en-US" sz="3599" dirty="0">
                <a:solidFill>
                  <a:srgbClr val="000000"/>
                </a:solidFill>
                <a:latin typeface="Balsamiq Sans"/>
              </a:rPr>
              <a:t> и </a:t>
            </a:r>
            <a:r>
              <a:rPr lang="en-US" sz="3599" dirty="0" err="1">
                <a:solidFill>
                  <a:srgbClr val="000000"/>
                </a:solidFill>
                <a:latin typeface="Balsamiq Sans"/>
              </a:rPr>
              <a:t>оценивать</a:t>
            </a:r>
            <a:r>
              <a:rPr lang="en-US" sz="3599" dirty="0">
                <a:solidFill>
                  <a:srgbClr val="000000"/>
                </a:solidFill>
                <a:latin typeface="Balsamiq Sans"/>
              </a:rPr>
              <a:t> </a:t>
            </a:r>
            <a:r>
              <a:rPr lang="en-US" sz="3599" dirty="0" err="1">
                <a:solidFill>
                  <a:srgbClr val="000000"/>
                </a:solidFill>
                <a:latin typeface="Balsamiq Sans"/>
              </a:rPr>
              <a:t>факты</a:t>
            </a:r>
            <a:r>
              <a:rPr lang="en-US" sz="3599" dirty="0">
                <a:solidFill>
                  <a:srgbClr val="000000"/>
                </a:solidFill>
                <a:latin typeface="Balsamiq Sans"/>
              </a:rPr>
              <a:t> и </a:t>
            </a:r>
            <a:r>
              <a:rPr lang="en-US" sz="3599" dirty="0" err="1">
                <a:solidFill>
                  <a:srgbClr val="000000"/>
                </a:solidFill>
                <a:latin typeface="Balsamiq Sans"/>
              </a:rPr>
              <a:t>явления</a:t>
            </a:r>
            <a:r>
              <a:rPr lang="en-US" sz="3599" dirty="0">
                <a:solidFill>
                  <a:srgbClr val="000000"/>
                </a:solidFill>
                <a:latin typeface="Balsamiq Sans"/>
              </a:rPr>
              <a:t>, а </a:t>
            </a:r>
            <a:r>
              <a:rPr lang="en-US" sz="3599" dirty="0" err="1">
                <a:solidFill>
                  <a:srgbClr val="000000"/>
                </a:solidFill>
                <a:latin typeface="Balsamiq Sans"/>
              </a:rPr>
              <a:t>родители</a:t>
            </a:r>
            <a:r>
              <a:rPr lang="en-US" sz="3599" dirty="0">
                <a:solidFill>
                  <a:srgbClr val="000000"/>
                </a:solidFill>
                <a:latin typeface="Balsamiq Sans"/>
              </a:rPr>
              <a:t> </a:t>
            </a:r>
            <a:r>
              <a:rPr lang="en-US" sz="3599" dirty="0" err="1">
                <a:solidFill>
                  <a:srgbClr val="000000"/>
                </a:solidFill>
                <a:latin typeface="Balsamiq Sans"/>
              </a:rPr>
              <a:t>передают</a:t>
            </a:r>
            <a:r>
              <a:rPr lang="en-US" sz="3599" dirty="0">
                <a:solidFill>
                  <a:srgbClr val="000000"/>
                </a:solidFill>
                <a:latin typeface="Balsamiq Sans"/>
              </a:rPr>
              <a:t> </a:t>
            </a:r>
            <a:r>
              <a:rPr lang="en-US" sz="3599" dirty="0" err="1">
                <a:solidFill>
                  <a:srgbClr val="000000"/>
                </a:solidFill>
                <a:latin typeface="Balsamiq Sans"/>
              </a:rPr>
              <a:t>им</a:t>
            </a:r>
            <a:r>
              <a:rPr lang="en-US" sz="3599" dirty="0">
                <a:solidFill>
                  <a:srgbClr val="000000"/>
                </a:solidFill>
                <a:latin typeface="Balsamiq Sans"/>
              </a:rPr>
              <a:t> </a:t>
            </a:r>
            <a:r>
              <a:rPr lang="en-US" sz="3599" dirty="0" err="1">
                <a:solidFill>
                  <a:srgbClr val="000000"/>
                </a:solidFill>
                <a:latin typeface="Balsamiq Sans"/>
              </a:rPr>
              <a:t>жизненный</a:t>
            </a:r>
            <a:r>
              <a:rPr lang="en-US" sz="3599" dirty="0">
                <a:solidFill>
                  <a:srgbClr val="000000"/>
                </a:solidFill>
                <a:latin typeface="Balsamiq Sans"/>
              </a:rPr>
              <a:t> </a:t>
            </a:r>
            <a:r>
              <a:rPr lang="en-US" sz="3599" dirty="0" err="1">
                <a:solidFill>
                  <a:srgbClr val="000000"/>
                </a:solidFill>
                <a:latin typeface="Balsamiq Sans"/>
              </a:rPr>
              <a:t>опыт</a:t>
            </a:r>
            <a:r>
              <a:rPr lang="en-US" sz="3599" dirty="0">
                <a:solidFill>
                  <a:srgbClr val="000000"/>
                </a:solidFill>
                <a:latin typeface="Balsamiq Sans"/>
              </a:rPr>
              <a:t>, </a:t>
            </a:r>
            <a:r>
              <a:rPr lang="en-US" sz="3599" dirty="0" err="1">
                <a:solidFill>
                  <a:srgbClr val="000000"/>
                </a:solidFill>
                <a:latin typeface="Balsamiq Sans"/>
              </a:rPr>
              <a:t>помогают</a:t>
            </a:r>
            <a:r>
              <a:rPr lang="en-US" sz="3599" dirty="0">
                <a:solidFill>
                  <a:srgbClr val="000000"/>
                </a:solidFill>
                <a:latin typeface="Balsamiq Sans"/>
              </a:rPr>
              <a:t> </a:t>
            </a:r>
            <a:r>
              <a:rPr lang="en-US" sz="3599" dirty="0" err="1">
                <a:solidFill>
                  <a:srgbClr val="000000"/>
                </a:solidFill>
                <a:latin typeface="Balsamiq Sans"/>
              </a:rPr>
              <a:t>утвердиться</a:t>
            </a:r>
            <a:r>
              <a:rPr lang="en-US" sz="3599" dirty="0">
                <a:solidFill>
                  <a:srgbClr val="000000"/>
                </a:solidFill>
                <a:latin typeface="Balsamiq Sans"/>
              </a:rPr>
              <a:t> в </a:t>
            </a:r>
            <a:r>
              <a:rPr lang="en-US" sz="3599" dirty="0" err="1">
                <a:solidFill>
                  <a:srgbClr val="000000"/>
                </a:solidFill>
                <a:latin typeface="Balsamiq Sans"/>
              </a:rPr>
              <a:t>правильном</a:t>
            </a:r>
            <a:r>
              <a:rPr lang="en-US" sz="3599" dirty="0">
                <a:solidFill>
                  <a:srgbClr val="000000"/>
                </a:solidFill>
                <a:latin typeface="Balsamiq Sans"/>
              </a:rPr>
              <a:t> </a:t>
            </a:r>
            <a:r>
              <a:rPr lang="en-US" sz="3599" dirty="0" err="1">
                <a:solidFill>
                  <a:srgbClr val="000000"/>
                </a:solidFill>
                <a:latin typeface="Balsamiq Sans"/>
              </a:rPr>
              <a:t>суждении</a:t>
            </a:r>
            <a:r>
              <a:rPr lang="en-US" sz="3599" dirty="0">
                <a:solidFill>
                  <a:srgbClr val="000000"/>
                </a:solidFill>
                <a:latin typeface="Balsamiq Sans"/>
              </a:rPr>
              <a:t> и </a:t>
            </a:r>
            <a:r>
              <a:rPr lang="en-US" sz="3599" dirty="0" err="1">
                <a:solidFill>
                  <a:srgbClr val="000000"/>
                </a:solidFill>
                <a:latin typeface="Balsamiq Sans"/>
              </a:rPr>
              <a:t>ненавязчиво</a:t>
            </a:r>
            <a:r>
              <a:rPr lang="en-US" sz="3599" dirty="0">
                <a:solidFill>
                  <a:srgbClr val="000000"/>
                </a:solidFill>
                <a:latin typeface="Balsamiq Sans"/>
              </a:rPr>
              <a:t> </a:t>
            </a:r>
            <a:r>
              <a:rPr lang="en-US" sz="3599" dirty="0" err="1">
                <a:solidFill>
                  <a:srgbClr val="000000"/>
                </a:solidFill>
                <a:latin typeface="Balsamiq Sans"/>
              </a:rPr>
              <a:t>направляют</a:t>
            </a:r>
            <a:r>
              <a:rPr lang="en-US" sz="3599" dirty="0">
                <a:solidFill>
                  <a:srgbClr val="000000"/>
                </a:solidFill>
                <a:latin typeface="Balsamiq Sans"/>
              </a:rPr>
              <a:t> </a:t>
            </a:r>
            <a:r>
              <a:rPr lang="en-US" sz="3599" dirty="0" err="1">
                <a:solidFill>
                  <a:srgbClr val="000000"/>
                </a:solidFill>
                <a:latin typeface="Balsamiq Sans"/>
              </a:rPr>
              <a:t>их</a:t>
            </a:r>
            <a:r>
              <a:rPr lang="en-US" sz="3599" dirty="0">
                <a:solidFill>
                  <a:srgbClr val="000000"/>
                </a:solidFill>
                <a:latin typeface="Balsamiq Sans"/>
              </a:rPr>
              <a:t> </a:t>
            </a:r>
            <a:r>
              <a:rPr lang="en-US" sz="3599" dirty="0" err="1">
                <a:solidFill>
                  <a:srgbClr val="000000"/>
                </a:solidFill>
                <a:latin typeface="Balsamiq Sans"/>
              </a:rPr>
              <a:t>мысли</a:t>
            </a:r>
            <a:r>
              <a:rPr lang="en-US" sz="3599" dirty="0">
                <a:solidFill>
                  <a:srgbClr val="000000"/>
                </a:solidFill>
                <a:latin typeface="Balsamiq Sans"/>
              </a:rPr>
              <a:t>. </a:t>
            </a:r>
            <a:r>
              <a:rPr lang="en-US" sz="3599" dirty="0" err="1">
                <a:solidFill>
                  <a:srgbClr val="000000"/>
                </a:solidFill>
                <a:latin typeface="Balsamiq Sans"/>
              </a:rPr>
              <a:t>Беседы</a:t>
            </a:r>
            <a:r>
              <a:rPr lang="en-US" sz="3599" dirty="0">
                <a:solidFill>
                  <a:srgbClr val="000000"/>
                </a:solidFill>
                <a:latin typeface="Balsamiq Sans"/>
              </a:rPr>
              <a:t> с </a:t>
            </a:r>
            <a:r>
              <a:rPr lang="en-US" sz="3599" dirty="0" err="1">
                <a:solidFill>
                  <a:srgbClr val="000000"/>
                </a:solidFill>
                <a:latin typeface="Balsamiq Sans"/>
              </a:rPr>
              <a:t>ребенком</a:t>
            </a:r>
            <a:r>
              <a:rPr lang="en-US" sz="3599" dirty="0">
                <a:solidFill>
                  <a:srgbClr val="000000"/>
                </a:solidFill>
                <a:latin typeface="Balsamiq Sans"/>
              </a:rPr>
              <a:t> в </a:t>
            </a:r>
            <a:r>
              <a:rPr lang="en-US" sz="3599" dirty="0" err="1">
                <a:solidFill>
                  <a:srgbClr val="000000"/>
                </a:solidFill>
                <a:latin typeface="Balsamiq Sans"/>
              </a:rPr>
              <a:t>свободной</a:t>
            </a:r>
            <a:r>
              <a:rPr lang="en-US" sz="3599" dirty="0">
                <a:solidFill>
                  <a:srgbClr val="000000"/>
                </a:solidFill>
                <a:latin typeface="Balsamiq Sans"/>
              </a:rPr>
              <a:t> и </a:t>
            </a:r>
            <a:r>
              <a:rPr lang="en-US" sz="3599" dirty="0" err="1">
                <a:solidFill>
                  <a:srgbClr val="000000"/>
                </a:solidFill>
                <a:latin typeface="Balsamiq Sans"/>
              </a:rPr>
              <a:t>сердечной</a:t>
            </a:r>
            <a:r>
              <a:rPr lang="en-US" sz="3599" dirty="0">
                <a:solidFill>
                  <a:srgbClr val="000000"/>
                </a:solidFill>
                <a:latin typeface="Balsamiq Sans"/>
              </a:rPr>
              <a:t> </a:t>
            </a:r>
            <a:r>
              <a:rPr lang="en-US" sz="3599" dirty="0" err="1">
                <a:solidFill>
                  <a:srgbClr val="000000"/>
                </a:solidFill>
                <a:latin typeface="Balsamiq Sans"/>
              </a:rPr>
              <a:t>атмосфере</a:t>
            </a:r>
            <a:r>
              <a:rPr lang="en-US" sz="3599" dirty="0">
                <a:solidFill>
                  <a:srgbClr val="000000"/>
                </a:solidFill>
                <a:latin typeface="Balsamiq Sans"/>
              </a:rPr>
              <a:t> </a:t>
            </a:r>
            <a:r>
              <a:rPr lang="en-US" sz="3599" dirty="0" err="1">
                <a:solidFill>
                  <a:srgbClr val="000000"/>
                </a:solidFill>
                <a:latin typeface="Balsamiq Sans"/>
              </a:rPr>
              <a:t>создают</a:t>
            </a:r>
            <a:r>
              <a:rPr lang="en-US" sz="3599" dirty="0">
                <a:solidFill>
                  <a:srgbClr val="000000"/>
                </a:solidFill>
                <a:latin typeface="Balsamiq Sans"/>
              </a:rPr>
              <a:t> </a:t>
            </a:r>
            <a:r>
              <a:rPr lang="en-US" sz="3599" dirty="0" err="1">
                <a:solidFill>
                  <a:srgbClr val="000000"/>
                </a:solidFill>
                <a:latin typeface="Balsamiq Sans"/>
              </a:rPr>
              <a:t>близость</a:t>
            </a:r>
            <a:r>
              <a:rPr lang="en-US" sz="3599" dirty="0">
                <a:solidFill>
                  <a:srgbClr val="000000"/>
                </a:solidFill>
                <a:latin typeface="Balsamiq Sans"/>
              </a:rPr>
              <a:t> </a:t>
            </a:r>
            <a:r>
              <a:rPr lang="en-US" sz="3599" dirty="0" err="1">
                <a:solidFill>
                  <a:srgbClr val="000000"/>
                </a:solidFill>
                <a:latin typeface="Balsamiq Sans"/>
              </a:rPr>
              <a:t>между</a:t>
            </a:r>
            <a:r>
              <a:rPr lang="en-US" sz="3599" dirty="0">
                <a:solidFill>
                  <a:srgbClr val="000000"/>
                </a:solidFill>
                <a:latin typeface="Balsamiq Sans"/>
              </a:rPr>
              <a:t> </a:t>
            </a:r>
            <a:r>
              <a:rPr lang="en-US" sz="3599" dirty="0" err="1">
                <a:solidFill>
                  <a:srgbClr val="000000"/>
                </a:solidFill>
                <a:latin typeface="Balsamiq Sans"/>
              </a:rPr>
              <a:t>родителями</a:t>
            </a:r>
            <a:r>
              <a:rPr lang="en-US" sz="3599" dirty="0">
                <a:solidFill>
                  <a:srgbClr val="000000"/>
                </a:solidFill>
                <a:latin typeface="Balsamiq Sans"/>
              </a:rPr>
              <a:t> и </a:t>
            </a:r>
            <a:r>
              <a:rPr lang="en-US" sz="3599" dirty="0" err="1">
                <a:solidFill>
                  <a:srgbClr val="000000"/>
                </a:solidFill>
                <a:latin typeface="Balsamiq Sans"/>
              </a:rPr>
              <a:t>детьми</a:t>
            </a:r>
            <a:r>
              <a:rPr lang="en-US" sz="3599" dirty="0">
                <a:solidFill>
                  <a:srgbClr val="000000"/>
                </a:solidFill>
                <a:latin typeface="Balsamiq Sans"/>
              </a:rPr>
              <a:t> и </a:t>
            </a:r>
            <a:r>
              <a:rPr lang="en-US" sz="3599" dirty="0" err="1">
                <a:solidFill>
                  <a:srgbClr val="000000"/>
                </a:solidFill>
                <a:latin typeface="Balsamiq Sans"/>
              </a:rPr>
              <a:t>становятся</a:t>
            </a:r>
            <a:r>
              <a:rPr lang="en-US" sz="3599" dirty="0">
                <a:solidFill>
                  <a:srgbClr val="000000"/>
                </a:solidFill>
                <a:latin typeface="Balsamiq Sans"/>
              </a:rPr>
              <a:t> </a:t>
            </a:r>
            <a:r>
              <a:rPr lang="en-US" sz="3599" dirty="0" err="1">
                <a:solidFill>
                  <a:srgbClr val="000000"/>
                </a:solidFill>
                <a:latin typeface="Balsamiq Sans"/>
              </a:rPr>
              <a:t>одним</a:t>
            </a:r>
            <a:r>
              <a:rPr lang="en-US" sz="3599" dirty="0">
                <a:solidFill>
                  <a:srgbClr val="000000"/>
                </a:solidFill>
                <a:latin typeface="Balsamiq Sans"/>
              </a:rPr>
              <a:t> </a:t>
            </a:r>
            <a:r>
              <a:rPr lang="en-US" sz="3599" dirty="0" err="1">
                <a:solidFill>
                  <a:srgbClr val="000000"/>
                </a:solidFill>
                <a:latin typeface="Balsamiq Sans"/>
              </a:rPr>
              <a:t>из</a:t>
            </a:r>
            <a:r>
              <a:rPr lang="en-US" sz="3599" dirty="0">
                <a:solidFill>
                  <a:srgbClr val="000000"/>
                </a:solidFill>
                <a:latin typeface="Balsamiq Sans"/>
              </a:rPr>
              <a:t> </a:t>
            </a:r>
            <a:r>
              <a:rPr lang="en-US" sz="3599" dirty="0" err="1">
                <a:solidFill>
                  <a:srgbClr val="000000"/>
                </a:solidFill>
                <a:latin typeface="Balsamiq Sans"/>
              </a:rPr>
              <a:t>средств</a:t>
            </a:r>
            <a:r>
              <a:rPr lang="en-US" sz="3599" dirty="0">
                <a:solidFill>
                  <a:srgbClr val="000000"/>
                </a:solidFill>
                <a:latin typeface="Balsamiq Sans"/>
              </a:rPr>
              <a:t> </a:t>
            </a:r>
            <a:r>
              <a:rPr lang="en-US" sz="3599" dirty="0" err="1">
                <a:solidFill>
                  <a:srgbClr val="000000"/>
                </a:solidFill>
                <a:latin typeface="Balsamiq Sans"/>
              </a:rPr>
              <a:t>родительского</a:t>
            </a:r>
            <a:r>
              <a:rPr lang="en-US" sz="3599" dirty="0">
                <a:solidFill>
                  <a:srgbClr val="000000"/>
                </a:solidFill>
                <a:latin typeface="Balsamiq Sans"/>
              </a:rPr>
              <a:t> </a:t>
            </a:r>
            <a:r>
              <a:rPr lang="en-US" sz="3599" dirty="0" err="1">
                <a:solidFill>
                  <a:srgbClr val="000000"/>
                </a:solidFill>
                <a:latin typeface="Balsamiq Sans"/>
              </a:rPr>
              <a:t>влияния</a:t>
            </a:r>
            <a:r>
              <a:rPr lang="en-US" sz="3599" dirty="0">
                <a:solidFill>
                  <a:srgbClr val="000000"/>
                </a:solidFill>
                <a:latin typeface="Balsamiq Sans"/>
              </a:rPr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>
            <a:extLst>
              <a:ext uri="{FF2B5EF4-FFF2-40B4-BE49-F238E27FC236}">
                <a16:creationId xmlns:a16="http://schemas.microsoft.com/office/drawing/2014/main" id="{1297FECC-8DF5-4406-82EB-0BA8788EBF1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0000"/>
          </a:blip>
          <a:srcRect t="2979" b="2979"/>
          <a:stretch>
            <a:fillRect/>
          </a:stretch>
        </p:blipFill>
        <p:spPr>
          <a:xfrm>
            <a:off x="-4686300" y="3419107"/>
            <a:ext cx="20683699" cy="3664620"/>
          </a:xfrm>
          <a:prstGeom prst="rect">
            <a:avLst/>
          </a:prstGeom>
        </p:spPr>
      </p:pic>
      <p:pic>
        <p:nvPicPr>
          <p:cNvPr id="21" name="Picture 3">
            <a:extLst>
              <a:ext uri="{FF2B5EF4-FFF2-40B4-BE49-F238E27FC236}">
                <a16:creationId xmlns:a16="http://schemas.microsoft.com/office/drawing/2014/main" id="{ECF659D0-3349-411C-955C-8F34ABF25DD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0000"/>
          </a:blip>
          <a:srcRect t="2979" b="2979"/>
          <a:stretch>
            <a:fillRect/>
          </a:stretch>
        </p:blipFill>
        <p:spPr>
          <a:xfrm>
            <a:off x="-5067299" y="6841823"/>
            <a:ext cx="21421725" cy="366462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3">
            <a:alphaModFix amt="20999"/>
          </a:blip>
          <a:srcRect l="14688" t="8833" r="8743"/>
          <a:stretch>
            <a:fillRect/>
          </a:stretch>
        </p:blipFill>
        <p:spPr>
          <a:xfrm>
            <a:off x="362272" y="69379"/>
            <a:ext cx="9924728" cy="10170970"/>
          </a:xfrm>
          <a:prstGeom prst="rect">
            <a:avLst/>
          </a:prstGeom>
        </p:spPr>
      </p:pic>
      <p:pic>
        <p:nvPicPr>
          <p:cNvPr id="19" name="Picture 3">
            <a:extLst>
              <a:ext uri="{FF2B5EF4-FFF2-40B4-BE49-F238E27FC236}">
                <a16:creationId xmlns:a16="http://schemas.microsoft.com/office/drawing/2014/main" id="{8B020328-0F83-420A-A685-2F4E5ED9399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0000"/>
          </a:blip>
          <a:srcRect t="2979" b="2979"/>
          <a:stretch>
            <a:fillRect/>
          </a:stretch>
        </p:blipFill>
        <p:spPr>
          <a:xfrm>
            <a:off x="-5067299" y="-78341"/>
            <a:ext cx="20683700" cy="3664620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4"/>
          <a:srcRect r="9086" b="94"/>
          <a:stretch>
            <a:fillRect/>
          </a:stretch>
        </p:blipFill>
        <p:spPr>
          <a:xfrm>
            <a:off x="0" y="0"/>
            <a:ext cx="10287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5590341" y="791986"/>
            <a:ext cx="2435491" cy="260101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t="2979" b="2979"/>
          <a:stretch>
            <a:fillRect/>
          </a:stretch>
        </p:blipFill>
        <p:spPr>
          <a:xfrm>
            <a:off x="-582534" y="32000"/>
            <a:ext cx="11461240" cy="366462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 t="2979" b="2979"/>
          <a:stretch>
            <a:fillRect/>
          </a:stretch>
        </p:blipFill>
        <p:spPr>
          <a:xfrm>
            <a:off x="-264617" y="3497192"/>
            <a:ext cx="11461240" cy="366462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t="3977" b="3977"/>
          <a:stretch>
            <a:fillRect/>
          </a:stretch>
        </p:blipFill>
        <p:spPr>
          <a:xfrm>
            <a:off x="-264617" y="7161813"/>
            <a:ext cx="11709917" cy="366462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886795">
            <a:off x="598121" y="885442"/>
            <a:ext cx="516598" cy="48560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455130">
            <a:off x="1473982" y="2845896"/>
            <a:ext cx="546068" cy="51330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3272622">
            <a:off x="1745978" y="1598424"/>
            <a:ext cx="611124" cy="57445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7615025" y="-14813"/>
            <a:ext cx="3422640" cy="183578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6454259" y="1040151"/>
            <a:ext cx="3143147" cy="177194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0999"/>
          </a:blip>
          <a:srcRect l="14688" t="8833" r="8743"/>
          <a:stretch>
            <a:fillRect/>
          </a:stretch>
        </p:blipFill>
        <p:spPr>
          <a:xfrm>
            <a:off x="-625523" y="69379"/>
            <a:ext cx="11461241" cy="1040593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687887" y="3819434"/>
            <a:ext cx="7107845" cy="710784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4577131" y="435496"/>
            <a:ext cx="3163899" cy="1697001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2737881" y="3145346"/>
            <a:ext cx="3871743" cy="21332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346"/>
              </a:lnSpc>
            </a:pPr>
            <a:r>
              <a:rPr lang="en-US" sz="12390">
                <a:solidFill>
                  <a:srgbClr val="008037"/>
                </a:solidFill>
                <a:latin typeface="Golden Night"/>
              </a:rPr>
              <a:t>Семья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198109" y="3471980"/>
            <a:ext cx="9525" cy="994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70"/>
              </a:lnSpc>
            </a:pPr>
            <a:endParaRPr/>
          </a:p>
        </p:txBody>
      </p:sp>
      <p:sp>
        <p:nvSpPr>
          <p:cNvPr id="17" name="TextBox 17"/>
          <p:cNvSpPr txBox="1"/>
          <p:nvPr/>
        </p:nvSpPr>
        <p:spPr>
          <a:xfrm>
            <a:off x="5286537" y="4132232"/>
            <a:ext cx="3971763" cy="44194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98"/>
              </a:lnSpc>
              <a:spcBef>
                <a:spcPct val="0"/>
              </a:spcBef>
            </a:pPr>
            <a:r>
              <a:rPr lang="en-US" sz="4213" dirty="0">
                <a:solidFill>
                  <a:srgbClr val="000000"/>
                </a:solidFill>
                <a:latin typeface="Bad Script"/>
              </a:rPr>
              <a:t> – </a:t>
            </a:r>
            <a:r>
              <a:rPr lang="en-US" sz="4213" dirty="0" err="1">
                <a:solidFill>
                  <a:srgbClr val="000000"/>
                </a:solidFill>
                <a:latin typeface="Bad Script"/>
              </a:rPr>
              <a:t>это</a:t>
            </a:r>
            <a:r>
              <a:rPr lang="en-US" sz="4213" dirty="0">
                <a:solidFill>
                  <a:srgbClr val="000000"/>
                </a:solidFill>
                <a:latin typeface="Bad Script"/>
              </a:rPr>
              <a:t> </a:t>
            </a:r>
            <a:r>
              <a:rPr lang="en-US" sz="4213" dirty="0" err="1">
                <a:solidFill>
                  <a:srgbClr val="000000"/>
                </a:solidFill>
                <a:latin typeface="Bad Script"/>
              </a:rPr>
              <a:t>наш</a:t>
            </a:r>
            <a:r>
              <a:rPr lang="en-US" sz="4213" dirty="0">
                <a:solidFill>
                  <a:srgbClr val="000000"/>
                </a:solidFill>
                <a:latin typeface="Bad Script"/>
              </a:rPr>
              <a:t> с </a:t>
            </a:r>
            <a:r>
              <a:rPr lang="en-US" sz="4213" dirty="0" err="1">
                <a:solidFill>
                  <a:srgbClr val="000000"/>
                </a:solidFill>
                <a:latin typeface="Bad Script"/>
              </a:rPr>
              <a:t>вами</a:t>
            </a:r>
            <a:r>
              <a:rPr lang="en-US" sz="4213" dirty="0">
                <a:solidFill>
                  <a:srgbClr val="000000"/>
                </a:solidFill>
                <a:latin typeface="Bad Script"/>
              </a:rPr>
              <a:t> </a:t>
            </a:r>
            <a:r>
              <a:rPr lang="en-US" sz="4213" dirty="0" err="1">
                <a:solidFill>
                  <a:srgbClr val="000000"/>
                </a:solidFill>
                <a:latin typeface="Bad Script"/>
              </a:rPr>
              <a:t>очаг</a:t>
            </a:r>
            <a:r>
              <a:rPr lang="en-US" sz="4213" dirty="0">
                <a:solidFill>
                  <a:srgbClr val="000000"/>
                </a:solidFill>
                <a:latin typeface="Bad Script"/>
              </a:rPr>
              <a:t>, в </a:t>
            </a:r>
            <a:r>
              <a:rPr lang="en-US" sz="4213" dirty="0" err="1">
                <a:solidFill>
                  <a:srgbClr val="000000"/>
                </a:solidFill>
                <a:latin typeface="Bad Script"/>
              </a:rPr>
              <a:t>котором</a:t>
            </a:r>
            <a:r>
              <a:rPr lang="en-US" sz="4213" dirty="0">
                <a:solidFill>
                  <a:srgbClr val="000000"/>
                </a:solidFill>
                <a:latin typeface="Bad Script"/>
              </a:rPr>
              <a:t> </a:t>
            </a:r>
            <a:r>
              <a:rPr lang="en-US" sz="4213" dirty="0" err="1">
                <a:solidFill>
                  <a:srgbClr val="000000"/>
                </a:solidFill>
                <a:latin typeface="Bad Script"/>
              </a:rPr>
              <a:t>горит</a:t>
            </a:r>
            <a:r>
              <a:rPr lang="en-US" sz="4213" dirty="0">
                <a:solidFill>
                  <a:srgbClr val="000000"/>
                </a:solidFill>
                <a:latin typeface="Bad Script"/>
              </a:rPr>
              <a:t> </a:t>
            </a:r>
            <a:r>
              <a:rPr lang="en-US" sz="4213" dirty="0" err="1">
                <a:solidFill>
                  <a:srgbClr val="000000"/>
                </a:solidFill>
                <a:latin typeface="Bad Script"/>
              </a:rPr>
              <a:t>огонь</a:t>
            </a:r>
            <a:r>
              <a:rPr lang="en-US" sz="4213" dirty="0">
                <a:solidFill>
                  <a:srgbClr val="000000"/>
                </a:solidFill>
                <a:latin typeface="Bad Script"/>
              </a:rPr>
              <a:t> </a:t>
            </a:r>
            <a:r>
              <a:rPr lang="en-US" sz="4213" dirty="0" err="1">
                <a:solidFill>
                  <a:srgbClr val="000000"/>
                </a:solidFill>
                <a:latin typeface="Bad Script"/>
              </a:rPr>
              <a:t>любви</a:t>
            </a:r>
            <a:r>
              <a:rPr lang="en-US" sz="4213" dirty="0">
                <a:solidFill>
                  <a:srgbClr val="000000"/>
                </a:solidFill>
                <a:latin typeface="Bad Script"/>
              </a:rPr>
              <a:t>...</a:t>
            </a:r>
          </a:p>
          <a:p>
            <a:pPr algn="ctr">
              <a:lnSpc>
                <a:spcPts val="5898"/>
              </a:lnSpc>
              <a:spcBef>
                <a:spcPct val="0"/>
              </a:spcBef>
            </a:pPr>
            <a:endParaRPr lang="en-US" sz="4213" dirty="0">
              <a:solidFill>
                <a:srgbClr val="000000"/>
              </a:solidFill>
              <a:latin typeface="Bad Script"/>
            </a:endParaRPr>
          </a:p>
          <a:p>
            <a:pPr algn="ctr">
              <a:lnSpc>
                <a:spcPts val="5898"/>
              </a:lnSpc>
              <a:spcBef>
                <a:spcPct val="0"/>
              </a:spcBef>
            </a:pPr>
            <a:endParaRPr lang="en-US" sz="4213" dirty="0">
              <a:solidFill>
                <a:srgbClr val="000000"/>
              </a:solidFill>
              <a:latin typeface="Bad Scrip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447</Words>
  <Application>Microsoft Office PowerPoint</Application>
  <PresentationFormat>Произвольный</PresentationFormat>
  <Paragraphs>15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7" baseType="lpstr">
      <vt:lpstr>Anicon Slab</vt:lpstr>
      <vt:lpstr>Anicon Sans</vt:lpstr>
      <vt:lpstr>Arial</vt:lpstr>
      <vt:lpstr>Golden Night</vt:lpstr>
      <vt:lpstr>Balsamiq Sans</vt:lpstr>
      <vt:lpstr>Calibri</vt:lpstr>
      <vt:lpstr>A Day Without Sun Text Bold</vt:lpstr>
      <vt:lpstr>Bad Script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Простая весенняя открытка instagram post публикация с 8 марта с цветами</dc:title>
  <cp:lastModifiedBy>makar zahar</cp:lastModifiedBy>
  <cp:revision>9</cp:revision>
  <dcterms:created xsi:type="dcterms:W3CDTF">2006-08-16T00:00:00Z</dcterms:created>
  <dcterms:modified xsi:type="dcterms:W3CDTF">2022-10-12T16:00:53Z</dcterms:modified>
  <dc:identifier>DAE3UVmOD5Q</dc:identifier>
</cp:coreProperties>
</file>